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ustomXml" Target="../customXml/item3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68727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68727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AD539">
              <a:alpha val="847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341864" y="6333744"/>
            <a:ext cx="1392935" cy="29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49986" y="3234688"/>
            <a:ext cx="799465" cy="0"/>
          </a:xfrm>
          <a:custGeom>
            <a:avLst/>
            <a:gdLst/>
            <a:ahLst/>
            <a:cxnLst/>
            <a:rect l="l" t="t" r="r" b="b"/>
            <a:pathLst>
              <a:path w="799465" h="0">
                <a:moveTo>
                  <a:pt x="0" y="0"/>
                </a:moveTo>
                <a:lnTo>
                  <a:pt x="799287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68727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57104" y="6303263"/>
            <a:ext cx="1374648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342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57104" y="6303263"/>
            <a:ext cx="1374648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149" y="262184"/>
            <a:ext cx="7706359" cy="88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68727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5634" y="3121659"/>
            <a:ext cx="8380730" cy="1964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76620" y="6398463"/>
            <a:ext cx="222250" cy="17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9" Type="http://schemas.openxmlformats.org/officeDocument/2006/relationships/image" Target="../media/image115.png"/><Relationship Id="rId20" Type="http://schemas.openxmlformats.org/officeDocument/2006/relationships/image" Target="../media/image116.png"/><Relationship Id="rId21" Type="http://schemas.openxmlformats.org/officeDocument/2006/relationships/image" Target="../media/image117.png"/><Relationship Id="rId22" Type="http://schemas.openxmlformats.org/officeDocument/2006/relationships/image" Target="../media/image118.png"/><Relationship Id="rId23" Type="http://schemas.openxmlformats.org/officeDocument/2006/relationships/image" Target="../media/image119.png"/><Relationship Id="rId24" Type="http://schemas.openxmlformats.org/officeDocument/2006/relationships/image" Target="../media/image120.png"/><Relationship Id="rId25" Type="http://schemas.openxmlformats.org/officeDocument/2006/relationships/image" Target="../media/image121.png"/><Relationship Id="rId26" Type="http://schemas.openxmlformats.org/officeDocument/2006/relationships/image" Target="../media/image122.png"/><Relationship Id="rId27" Type="http://schemas.openxmlformats.org/officeDocument/2006/relationships/image" Target="../media/image123.png"/><Relationship Id="rId28" Type="http://schemas.openxmlformats.org/officeDocument/2006/relationships/image" Target="../media/image124.png"/><Relationship Id="rId29" Type="http://schemas.openxmlformats.org/officeDocument/2006/relationships/image" Target="../media/image3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jpg"/><Relationship Id="rId3" Type="http://schemas.openxmlformats.org/officeDocument/2006/relationships/image" Target="../media/image126.png"/><Relationship Id="rId4" Type="http://schemas.openxmlformats.org/officeDocument/2006/relationships/image" Target="../media/image12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Relationship Id="rId3" Type="http://schemas.openxmlformats.org/officeDocument/2006/relationships/image" Target="../media/image129.png"/><Relationship Id="rId4" Type="http://schemas.openxmlformats.org/officeDocument/2006/relationships/image" Target="../media/image13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72349"/>
            <a:ext cx="9709785" cy="1393190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4400" spc="204">
                <a:solidFill>
                  <a:srgbClr val="368727"/>
                </a:solidFill>
                <a:latin typeface="Book Antiqua"/>
                <a:cs typeface="Book Antiqua"/>
              </a:rPr>
              <a:t>Create </a:t>
            </a:r>
            <a:r>
              <a:rPr dirty="0" sz="4400" spc="-5">
                <a:solidFill>
                  <a:srgbClr val="368727"/>
                </a:solidFill>
                <a:latin typeface="Book Antiqua"/>
                <a:cs typeface="Book Antiqua"/>
              </a:rPr>
              <a:t>Your </a:t>
            </a:r>
            <a:r>
              <a:rPr dirty="0" sz="4400" spc="165">
                <a:solidFill>
                  <a:srgbClr val="368727"/>
                </a:solidFill>
                <a:latin typeface="Book Antiqua"/>
                <a:cs typeface="Book Antiqua"/>
              </a:rPr>
              <a:t>Retirement </a:t>
            </a:r>
            <a:r>
              <a:rPr dirty="0" sz="4400" spc="195">
                <a:solidFill>
                  <a:srgbClr val="368727"/>
                </a:solidFill>
                <a:latin typeface="Book Antiqua"/>
                <a:cs typeface="Book Antiqua"/>
              </a:rPr>
              <a:t>Income</a:t>
            </a:r>
            <a:r>
              <a:rPr dirty="0" sz="4400" spc="-39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4400" spc="145">
                <a:solidFill>
                  <a:srgbClr val="368727"/>
                </a:solidFill>
                <a:latin typeface="Book Antiqua"/>
                <a:cs typeface="Book Antiqua"/>
              </a:rPr>
              <a:t>Plan</a:t>
            </a:r>
            <a:endParaRPr sz="4400">
              <a:latin typeface="Book Antiqua"/>
              <a:cs typeface="Book Antiqua"/>
            </a:endParaRPr>
          </a:p>
          <a:p>
            <a:pPr marL="26034">
              <a:lnSpc>
                <a:spcPct val="100000"/>
              </a:lnSpc>
              <a:spcBef>
                <a:spcPts val="919"/>
              </a:spcBef>
            </a:pPr>
            <a:r>
              <a:rPr dirty="0" sz="2400" spc="180">
                <a:latin typeface="Calibri"/>
                <a:cs typeface="Calibri"/>
              </a:rPr>
              <a:t>To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150">
                <a:latin typeface="Calibri"/>
                <a:cs typeface="Calibri"/>
              </a:rPr>
              <a:t>help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150">
                <a:latin typeface="Calibri"/>
                <a:cs typeface="Calibri"/>
              </a:rPr>
              <a:t>you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170">
                <a:latin typeface="Calibri"/>
                <a:cs typeface="Calibri"/>
              </a:rPr>
              <a:t>move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from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145">
                <a:latin typeface="Calibri"/>
                <a:cs typeface="Calibri"/>
              </a:rPr>
              <a:t>saving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to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living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145" y="6398463"/>
            <a:ext cx="149225" cy="176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z="900" spc="-5">
                <a:latin typeface="Courier New"/>
                <a:cs typeface="Courier New"/>
              </a:rPr>
              <a:t>2</a:t>
            </a:fld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8253730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70"/>
              <a:t>Addressing </a:t>
            </a:r>
            <a:r>
              <a:rPr dirty="0" spc="125"/>
              <a:t>the </a:t>
            </a:r>
            <a:r>
              <a:rPr dirty="0" spc="90"/>
              <a:t>potential </a:t>
            </a:r>
            <a:r>
              <a:rPr dirty="0" spc="170"/>
              <a:t>need</a:t>
            </a:r>
            <a:r>
              <a:rPr dirty="0" spc="-400"/>
              <a:t> </a:t>
            </a:r>
            <a:r>
              <a:rPr dirty="0" spc="60"/>
              <a:t>for </a:t>
            </a:r>
            <a:r>
              <a:rPr dirty="0" spc="70"/>
              <a:t>long-term </a:t>
            </a:r>
            <a:r>
              <a:rPr dirty="0" spc="165"/>
              <a:t>care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Long-term </a:t>
            </a:r>
            <a:r>
              <a:rPr dirty="0" sz="1800" spc="95">
                <a:solidFill>
                  <a:srgbClr val="044014"/>
                </a:solidFill>
                <a:latin typeface="Calibri"/>
                <a:cs typeface="Calibri"/>
              </a:rPr>
              <a:t>care insurance </a:t>
            </a:r>
            <a:r>
              <a:rPr dirty="0" sz="1800" spc="110">
                <a:solidFill>
                  <a:srgbClr val="044014"/>
                </a:solidFill>
                <a:latin typeface="Calibri"/>
                <a:cs typeface="Calibri"/>
              </a:rPr>
              <a:t>helps </a:t>
            </a:r>
            <a:r>
              <a:rPr dirty="0" sz="1800" spc="75">
                <a:solidFill>
                  <a:srgbClr val="044014"/>
                </a:solidFill>
                <a:latin typeface="Calibri"/>
                <a:cs typeface="Calibri"/>
              </a:rPr>
              <a:t>protect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your </a:t>
            </a:r>
            <a:r>
              <a:rPr dirty="0" sz="1800" spc="90">
                <a:solidFill>
                  <a:srgbClr val="044014"/>
                </a:solidFill>
                <a:latin typeface="Calibri"/>
                <a:cs typeface="Calibri"/>
              </a:rPr>
              <a:t>long-term</a:t>
            </a:r>
            <a:r>
              <a:rPr dirty="0" sz="1800" spc="-2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044014"/>
                </a:solidFill>
                <a:latin typeface="Calibri"/>
                <a:cs typeface="Calibri"/>
              </a:rPr>
              <a:t>savings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10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386" y="1675891"/>
            <a:ext cx="37598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 marR="431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800" spc="-25">
                <a:solidFill>
                  <a:srgbClr val="368727"/>
                </a:solidFill>
                <a:latin typeface="Tahoma"/>
                <a:cs typeface="Tahoma"/>
              </a:rPr>
              <a:t>70%</a:t>
            </a:r>
            <a:r>
              <a:rPr dirty="0" sz="1800" spc="-13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368727"/>
                </a:solidFill>
                <a:latin typeface="Tahoma"/>
                <a:cs typeface="Tahoma"/>
              </a:rPr>
              <a:t>of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368727"/>
                </a:solidFill>
                <a:latin typeface="Tahoma"/>
                <a:cs typeface="Tahoma"/>
              </a:rPr>
              <a:t>those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368727"/>
                </a:solidFill>
                <a:latin typeface="Tahoma"/>
                <a:cs typeface="Tahoma"/>
              </a:rPr>
              <a:t>aged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368727"/>
                </a:solidFill>
                <a:latin typeface="Tahoma"/>
                <a:cs typeface="Tahoma"/>
              </a:rPr>
              <a:t>65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368727"/>
                </a:solidFill>
                <a:latin typeface="Tahoma"/>
                <a:cs typeface="Tahoma"/>
              </a:rPr>
              <a:t>today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368727"/>
                </a:solidFill>
                <a:latin typeface="Tahoma"/>
                <a:cs typeface="Tahoma"/>
              </a:rPr>
              <a:t>will  </a:t>
            </a:r>
            <a:r>
              <a:rPr dirty="0" sz="1800" spc="90">
                <a:solidFill>
                  <a:srgbClr val="368727"/>
                </a:solidFill>
                <a:latin typeface="Tahoma"/>
                <a:cs typeface="Tahoma"/>
              </a:rPr>
              <a:t>need </a:t>
            </a:r>
            <a:r>
              <a:rPr dirty="0" sz="1800" spc="45">
                <a:solidFill>
                  <a:srgbClr val="368727"/>
                </a:solidFill>
                <a:latin typeface="Tahoma"/>
                <a:cs typeface="Tahoma"/>
              </a:rPr>
              <a:t>long-term </a:t>
            </a:r>
            <a:r>
              <a:rPr dirty="0" sz="1800" spc="50">
                <a:solidFill>
                  <a:srgbClr val="368727"/>
                </a:solidFill>
                <a:latin typeface="Tahoma"/>
                <a:cs typeface="Tahoma"/>
              </a:rPr>
              <a:t>care </a:t>
            </a:r>
            <a:r>
              <a:rPr dirty="0" sz="1800" spc="65">
                <a:solidFill>
                  <a:srgbClr val="368727"/>
                </a:solidFill>
                <a:latin typeface="Tahoma"/>
                <a:cs typeface="Tahoma"/>
              </a:rPr>
              <a:t>support </a:t>
            </a:r>
            <a:r>
              <a:rPr dirty="0" sz="1800" spc="25">
                <a:solidFill>
                  <a:srgbClr val="368727"/>
                </a:solidFill>
                <a:latin typeface="Tahoma"/>
                <a:cs typeface="Tahoma"/>
              </a:rPr>
              <a:t>at  </a:t>
            </a:r>
            <a:r>
              <a:rPr dirty="0" sz="1800" spc="80">
                <a:solidFill>
                  <a:srgbClr val="368727"/>
                </a:solidFill>
                <a:latin typeface="Tahoma"/>
                <a:cs typeface="Tahoma"/>
              </a:rPr>
              <a:t>some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70">
                <a:solidFill>
                  <a:srgbClr val="368727"/>
                </a:solidFill>
                <a:latin typeface="Tahoma"/>
                <a:cs typeface="Tahoma"/>
              </a:rPr>
              <a:t>point</a:t>
            </a:r>
            <a:r>
              <a:rPr dirty="0" sz="1800" spc="-11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368727"/>
                </a:solidFill>
                <a:latin typeface="Tahoma"/>
                <a:cs typeface="Tahoma"/>
              </a:rPr>
              <a:t>in</a:t>
            </a:r>
            <a:r>
              <a:rPr dirty="0" sz="1800" spc="-11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40">
                <a:solidFill>
                  <a:srgbClr val="368727"/>
                </a:solidFill>
                <a:latin typeface="Tahoma"/>
                <a:cs typeface="Tahoma"/>
              </a:rPr>
              <a:t>their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35">
                <a:solidFill>
                  <a:srgbClr val="368727"/>
                </a:solidFill>
                <a:latin typeface="Tahoma"/>
                <a:cs typeface="Tahoma"/>
              </a:rPr>
              <a:t>lives</a:t>
            </a:r>
            <a:r>
              <a:rPr dirty="0" baseline="37037" sz="1350" spc="52">
                <a:solidFill>
                  <a:srgbClr val="368727"/>
                </a:solidFill>
                <a:latin typeface="Microsoft JhengHei UI"/>
                <a:cs typeface="Microsoft JhengHei UI"/>
              </a:rPr>
              <a:t>1</a:t>
            </a:r>
            <a:endParaRPr baseline="37037" sz="1350">
              <a:latin typeface="Microsoft JhengHei UI"/>
              <a:cs typeface="Microsoft JhengHei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386" y="2782315"/>
            <a:ext cx="3891915" cy="1113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23215" marR="43180" indent="-285750">
              <a:lnSpc>
                <a:spcPct val="98900"/>
              </a:lnSpc>
              <a:spcBef>
                <a:spcPts val="12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800" spc="45">
                <a:solidFill>
                  <a:srgbClr val="368727"/>
                </a:solidFill>
                <a:latin typeface="Tahoma"/>
                <a:cs typeface="Tahoma"/>
              </a:rPr>
              <a:t>The </a:t>
            </a:r>
            <a:r>
              <a:rPr dirty="0" sz="1800" spc="55">
                <a:solidFill>
                  <a:srgbClr val="368727"/>
                </a:solidFill>
                <a:latin typeface="Tahoma"/>
                <a:cs typeface="Tahoma"/>
              </a:rPr>
              <a:t>average </a:t>
            </a:r>
            <a:r>
              <a:rPr dirty="0" sz="1800" spc="50">
                <a:solidFill>
                  <a:srgbClr val="368727"/>
                </a:solidFill>
                <a:latin typeface="Tahoma"/>
                <a:cs typeface="Tahoma"/>
              </a:rPr>
              <a:t>cost </a:t>
            </a:r>
            <a:r>
              <a:rPr dirty="0" sz="1800" spc="40">
                <a:solidFill>
                  <a:srgbClr val="368727"/>
                </a:solidFill>
                <a:latin typeface="Tahoma"/>
                <a:cs typeface="Tahoma"/>
              </a:rPr>
              <a:t>for </a:t>
            </a:r>
            <a:r>
              <a:rPr dirty="0" sz="1800" spc="50">
                <a:solidFill>
                  <a:srgbClr val="368727"/>
                </a:solidFill>
                <a:latin typeface="Tahoma"/>
                <a:cs typeface="Tahoma"/>
              </a:rPr>
              <a:t>a private  nursing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95">
                <a:solidFill>
                  <a:srgbClr val="368727"/>
                </a:solidFill>
                <a:latin typeface="Tahoma"/>
                <a:cs typeface="Tahoma"/>
              </a:rPr>
              <a:t>home</a:t>
            </a:r>
            <a:r>
              <a:rPr dirty="0" sz="1800" spc="-13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368727"/>
                </a:solidFill>
                <a:latin typeface="Tahoma"/>
                <a:cs typeface="Tahoma"/>
              </a:rPr>
              <a:t>room</a:t>
            </a:r>
            <a:r>
              <a:rPr dirty="0" sz="1800" spc="-13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368727"/>
                </a:solidFill>
                <a:latin typeface="Tahoma"/>
                <a:cs typeface="Tahoma"/>
              </a:rPr>
              <a:t>in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368727"/>
                </a:solidFill>
                <a:latin typeface="Tahoma"/>
                <a:cs typeface="Tahoma"/>
              </a:rPr>
              <a:t>the</a:t>
            </a:r>
            <a:r>
              <a:rPr dirty="0" sz="1800" spc="-13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368727"/>
                </a:solidFill>
                <a:latin typeface="Tahoma"/>
                <a:cs typeface="Tahoma"/>
              </a:rPr>
              <a:t>United  </a:t>
            </a:r>
            <a:r>
              <a:rPr dirty="0" sz="1800" spc="35">
                <a:solidFill>
                  <a:srgbClr val="368727"/>
                </a:solidFill>
                <a:latin typeface="Tahoma"/>
                <a:cs typeface="Tahoma"/>
              </a:rPr>
              <a:t>States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30">
                <a:solidFill>
                  <a:srgbClr val="368727"/>
                </a:solidFill>
                <a:latin typeface="Tahoma"/>
                <a:cs typeface="Tahoma"/>
              </a:rPr>
              <a:t>is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368727"/>
                </a:solidFill>
                <a:latin typeface="Tahoma"/>
                <a:cs typeface="Tahoma"/>
              </a:rPr>
              <a:t>approximately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368727"/>
                </a:solidFill>
                <a:latin typeface="Tahoma"/>
                <a:cs typeface="Tahoma"/>
              </a:rPr>
              <a:t>$117,000  </a:t>
            </a:r>
            <a:r>
              <a:rPr dirty="0" sz="1800" spc="70">
                <a:solidFill>
                  <a:srgbClr val="368727"/>
                </a:solidFill>
                <a:latin typeface="Tahoma"/>
                <a:cs typeface="Tahoma"/>
              </a:rPr>
              <a:t>per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30">
                <a:solidFill>
                  <a:srgbClr val="368727"/>
                </a:solidFill>
                <a:latin typeface="Tahoma"/>
                <a:cs typeface="Tahoma"/>
              </a:rPr>
              <a:t>year</a:t>
            </a:r>
            <a:r>
              <a:rPr dirty="0" baseline="37037" sz="1350" spc="44">
                <a:solidFill>
                  <a:srgbClr val="368727"/>
                </a:solidFill>
                <a:latin typeface="Microsoft JhengHei UI"/>
                <a:cs typeface="Microsoft JhengHei UI"/>
              </a:rPr>
              <a:t>2</a:t>
            </a:r>
            <a:endParaRPr baseline="37037" sz="1350">
              <a:latin typeface="Microsoft JhengHei UI"/>
              <a:cs typeface="Microsoft JhengHei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386" y="4153916"/>
            <a:ext cx="387096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23215" marR="43180" indent="-285750">
              <a:lnSpc>
                <a:spcPts val="2090"/>
              </a:lnSpc>
              <a:spcBef>
                <a:spcPts val="22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1800" spc="60">
                <a:solidFill>
                  <a:srgbClr val="368727"/>
                </a:solidFill>
                <a:latin typeface="Tahoma"/>
                <a:cs typeface="Tahoma"/>
              </a:rPr>
              <a:t>1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368727"/>
                </a:solidFill>
                <a:latin typeface="Tahoma"/>
                <a:cs typeface="Tahoma"/>
              </a:rPr>
              <a:t>in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368727"/>
                </a:solidFill>
                <a:latin typeface="Tahoma"/>
                <a:cs typeface="Tahoma"/>
              </a:rPr>
              <a:t>5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100">
                <a:solidFill>
                  <a:srgbClr val="368727"/>
                </a:solidFill>
                <a:latin typeface="Tahoma"/>
                <a:cs typeface="Tahoma"/>
              </a:rPr>
              <a:t>people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368727"/>
                </a:solidFill>
                <a:latin typeface="Tahoma"/>
                <a:cs typeface="Tahoma"/>
              </a:rPr>
              <a:t>will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90">
                <a:solidFill>
                  <a:srgbClr val="368727"/>
                </a:solidFill>
                <a:latin typeface="Tahoma"/>
                <a:cs typeface="Tahoma"/>
              </a:rPr>
              <a:t>need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45">
                <a:solidFill>
                  <a:srgbClr val="368727"/>
                </a:solidFill>
                <a:latin typeface="Tahoma"/>
                <a:cs typeface="Tahoma"/>
              </a:rPr>
              <a:t>long-term  </a:t>
            </a:r>
            <a:r>
              <a:rPr dirty="0" sz="1800" spc="50">
                <a:solidFill>
                  <a:srgbClr val="368727"/>
                </a:solidFill>
                <a:latin typeface="Tahoma"/>
                <a:cs typeface="Tahoma"/>
              </a:rPr>
              <a:t>care</a:t>
            </a:r>
            <a:r>
              <a:rPr dirty="0" sz="1800" spc="-125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368727"/>
                </a:solidFill>
                <a:latin typeface="Tahoma"/>
                <a:cs typeface="Tahoma"/>
              </a:rPr>
              <a:t>longer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45">
                <a:solidFill>
                  <a:srgbClr val="368727"/>
                </a:solidFill>
                <a:latin typeface="Tahoma"/>
                <a:cs typeface="Tahoma"/>
              </a:rPr>
              <a:t>than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368727"/>
                </a:solidFill>
                <a:latin typeface="Tahoma"/>
                <a:cs typeface="Tahoma"/>
              </a:rPr>
              <a:t>5</a:t>
            </a:r>
            <a:r>
              <a:rPr dirty="0" sz="1800" spc="-11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30">
                <a:solidFill>
                  <a:srgbClr val="368727"/>
                </a:solidFill>
                <a:latin typeface="Tahoma"/>
                <a:cs typeface="Tahoma"/>
              </a:rPr>
              <a:t>years</a:t>
            </a:r>
            <a:r>
              <a:rPr dirty="0" baseline="37037" sz="1350" spc="44">
                <a:solidFill>
                  <a:srgbClr val="368727"/>
                </a:solidFill>
                <a:latin typeface="Microsoft JhengHei UI"/>
                <a:cs typeface="Microsoft JhengHei UI"/>
              </a:rPr>
              <a:t>1</a:t>
            </a:r>
            <a:endParaRPr baseline="37037" sz="1350">
              <a:latin typeface="Microsoft JhengHei UI"/>
              <a:cs typeface="Microsoft JhengHei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1664608"/>
            <a:ext cx="0" cy="2962275"/>
          </a:xfrm>
          <a:custGeom>
            <a:avLst/>
            <a:gdLst/>
            <a:ahLst/>
            <a:cxnLst/>
            <a:rect l="l" t="t" r="r" b="b"/>
            <a:pathLst>
              <a:path w="0" h="2962275">
                <a:moveTo>
                  <a:pt x="0" y="0"/>
                </a:moveTo>
                <a:lnTo>
                  <a:pt x="0" y="2962249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54665" y="1800860"/>
            <a:ext cx="4616450" cy="194310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1800" spc="75">
                <a:solidFill>
                  <a:srgbClr val="368727"/>
                </a:solidFill>
                <a:latin typeface="Tahoma"/>
                <a:cs typeface="Tahoma"/>
              </a:rPr>
              <a:t>Ways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65">
                <a:solidFill>
                  <a:srgbClr val="368727"/>
                </a:solidFill>
                <a:latin typeface="Tahoma"/>
                <a:cs typeface="Tahoma"/>
              </a:rPr>
              <a:t>to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368727"/>
                </a:solidFill>
                <a:latin typeface="Tahoma"/>
                <a:cs typeface="Tahoma"/>
              </a:rPr>
              <a:t>manage</a:t>
            </a:r>
            <a:r>
              <a:rPr dirty="0" sz="1800" spc="-120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35">
                <a:solidFill>
                  <a:srgbClr val="368727"/>
                </a:solidFill>
                <a:latin typeface="Tahoma"/>
                <a:cs typeface="Tahoma"/>
              </a:rPr>
              <a:t>this</a:t>
            </a:r>
            <a:r>
              <a:rPr dirty="0" sz="1800" spc="-114">
                <a:solidFill>
                  <a:srgbClr val="368727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368727"/>
                </a:solidFill>
                <a:latin typeface="Tahoma"/>
                <a:cs typeface="Tahoma"/>
              </a:rPr>
              <a:t>risk: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100">
                <a:solidFill>
                  <a:srgbClr val="242424"/>
                </a:solidFill>
                <a:latin typeface="Calibri"/>
                <a:cs typeface="Calibri"/>
              </a:rPr>
              <a:t>Personal</a:t>
            </a:r>
            <a:r>
              <a:rPr dirty="0" sz="1800" spc="35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242424"/>
                </a:solidFill>
                <a:latin typeface="Calibri"/>
                <a:cs typeface="Calibri"/>
              </a:rPr>
              <a:t>savings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110">
                <a:solidFill>
                  <a:srgbClr val="242424"/>
                </a:solidFill>
                <a:latin typeface="Calibri"/>
                <a:cs typeface="Calibri"/>
              </a:rPr>
              <a:t>Government</a:t>
            </a:r>
            <a:r>
              <a:rPr dirty="0" sz="1800" spc="4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242424"/>
                </a:solidFill>
                <a:latin typeface="Calibri"/>
                <a:cs typeface="Calibri"/>
              </a:rPr>
              <a:t>assistance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80">
                <a:solidFill>
                  <a:srgbClr val="242424"/>
                </a:solidFill>
                <a:latin typeface="Calibri"/>
                <a:cs typeface="Calibri"/>
              </a:rPr>
              <a:t>Traditional </a:t>
            </a:r>
            <a:r>
              <a:rPr dirty="0" sz="1800" spc="90">
                <a:solidFill>
                  <a:srgbClr val="242424"/>
                </a:solidFill>
                <a:latin typeface="Calibri"/>
                <a:cs typeface="Calibri"/>
              </a:rPr>
              <a:t>long-term </a:t>
            </a:r>
            <a:r>
              <a:rPr dirty="0" sz="1800" spc="95">
                <a:solidFill>
                  <a:srgbClr val="242424"/>
                </a:solidFill>
                <a:latin typeface="Calibri"/>
                <a:cs typeface="Calibri"/>
              </a:rPr>
              <a:t>care</a:t>
            </a:r>
            <a:r>
              <a:rPr dirty="0" sz="1800" spc="-55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242424"/>
                </a:solidFill>
                <a:latin typeface="Calibri"/>
                <a:cs typeface="Calibri"/>
              </a:rPr>
              <a:t>insurance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110">
                <a:solidFill>
                  <a:srgbClr val="242424"/>
                </a:solidFill>
                <a:latin typeface="Calibri"/>
                <a:cs typeface="Calibri"/>
              </a:rPr>
              <a:t>Hybrid </a:t>
            </a:r>
            <a:r>
              <a:rPr dirty="0" sz="1800" spc="55">
                <a:solidFill>
                  <a:srgbClr val="242424"/>
                </a:solidFill>
                <a:latin typeface="Calibri"/>
                <a:cs typeface="Calibri"/>
              </a:rPr>
              <a:t>life </a:t>
            </a:r>
            <a:r>
              <a:rPr dirty="0" sz="1800" spc="95">
                <a:solidFill>
                  <a:srgbClr val="242424"/>
                </a:solidFill>
                <a:latin typeface="Calibri"/>
                <a:cs typeface="Calibri"/>
              </a:rPr>
              <a:t>insurance </a:t>
            </a:r>
            <a:r>
              <a:rPr dirty="0" sz="1800" spc="65">
                <a:solidFill>
                  <a:srgbClr val="242424"/>
                </a:solidFill>
                <a:latin typeface="Calibri"/>
                <a:cs typeface="Calibri"/>
              </a:rPr>
              <a:t>with </a:t>
            </a:r>
            <a:r>
              <a:rPr dirty="0" sz="1800" spc="90">
                <a:solidFill>
                  <a:srgbClr val="242424"/>
                </a:solidFill>
                <a:latin typeface="Calibri"/>
                <a:cs typeface="Calibri"/>
              </a:rPr>
              <a:t>long-term</a:t>
            </a:r>
            <a:r>
              <a:rPr dirty="0" sz="1800" spc="-165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242424"/>
                </a:solidFill>
                <a:latin typeface="Calibri"/>
                <a:cs typeface="Calibri"/>
              </a:rPr>
              <a:t>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6812" y="6078728"/>
            <a:ext cx="700468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dirty="0" baseline="27777" sz="900" spc="82">
                <a:latin typeface="Microsoft JhengHei UI"/>
                <a:cs typeface="Microsoft JhengHei UI"/>
              </a:rPr>
              <a:t>1</a:t>
            </a:r>
            <a:r>
              <a:rPr dirty="0" sz="900" spc="55">
                <a:latin typeface="Calibri"/>
                <a:cs typeface="Calibri"/>
              </a:rPr>
              <a:t>"How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Much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70">
                <a:latin typeface="Calibri"/>
                <a:cs typeface="Calibri"/>
              </a:rPr>
              <a:t>Care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Will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70">
                <a:latin typeface="Calibri"/>
                <a:cs typeface="Calibri"/>
              </a:rPr>
              <a:t>You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Need?”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LongTermCare.gov,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U.S.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Department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 </a:t>
            </a:r>
            <a:r>
              <a:rPr dirty="0" sz="900" spc="45">
                <a:latin typeface="Calibri"/>
                <a:cs typeface="Calibri"/>
              </a:rPr>
              <a:t>Health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65">
                <a:latin typeface="Calibri"/>
                <a:cs typeface="Calibri"/>
              </a:rPr>
              <a:t>Human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Services,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last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modified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on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2/28/2020,  </a:t>
            </a:r>
            <a:r>
              <a:rPr dirty="0" sz="900" spc="35">
                <a:latin typeface="Calibri"/>
                <a:cs typeface="Calibri"/>
              </a:rPr>
              <a:t>https://acl.gov/ltc/basic-needs/how-much-care-will-you-need.</a:t>
            </a:r>
            <a:endParaRPr sz="9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  <a:spcBef>
                <a:spcPts val="120"/>
              </a:spcBef>
            </a:pPr>
            <a:r>
              <a:rPr dirty="0" baseline="27777" sz="900" spc="75">
                <a:latin typeface="Microsoft JhengHei UI"/>
                <a:cs typeface="Microsoft JhengHei UI"/>
              </a:rPr>
              <a:t>2</a:t>
            </a:r>
            <a:r>
              <a:rPr dirty="0" sz="900" spc="50">
                <a:latin typeface="Calibri"/>
                <a:cs typeface="Calibri"/>
              </a:rPr>
              <a:t>2023 Genworth </a:t>
            </a:r>
            <a:r>
              <a:rPr dirty="0" sz="900" spc="70">
                <a:latin typeface="Calibri"/>
                <a:cs typeface="Calibri"/>
              </a:rPr>
              <a:t>Cost </a:t>
            </a:r>
            <a:r>
              <a:rPr dirty="0" sz="900" spc="35">
                <a:latin typeface="Calibri"/>
                <a:cs typeface="Calibri"/>
              </a:rPr>
              <a:t>of </a:t>
            </a:r>
            <a:r>
              <a:rPr dirty="0" sz="900" spc="70">
                <a:latin typeface="Calibri"/>
                <a:cs typeface="Calibri"/>
              </a:rPr>
              <a:t>Care</a:t>
            </a:r>
            <a:r>
              <a:rPr dirty="0" sz="900" spc="-114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Survey.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83259" y="85852"/>
            <a:ext cx="13417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5390515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45"/>
              <a:t>Inflation’s </a:t>
            </a:r>
            <a:r>
              <a:rPr dirty="0" spc="95"/>
              <a:t>effect </a:t>
            </a:r>
            <a:r>
              <a:rPr dirty="0" spc="140"/>
              <a:t>on </a:t>
            </a:r>
            <a:r>
              <a:rPr dirty="0" spc="95"/>
              <a:t>your</a:t>
            </a:r>
            <a:r>
              <a:rPr dirty="0" spc="-350"/>
              <a:t> </a:t>
            </a:r>
            <a:r>
              <a:rPr dirty="0" spc="150"/>
              <a:t>money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Inflation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can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affect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buying </a:t>
            </a:r>
            <a:r>
              <a:rPr dirty="0" sz="1800" spc="110">
                <a:solidFill>
                  <a:srgbClr val="044014"/>
                </a:solidFill>
                <a:latin typeface="Calibri"/>
                <a:cs typeface="Calibri"/>
              </a:rPr>
              <a:t>power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over</a:t>
            </a:r>
            <a:r>
              <a:rPr dirty="0" sz="1800" spc="-23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11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4278" y="4727447"/>
            <a:ext cx="6826884" cy="0"/>
          </a:xfrm>
          <a:custGeom>
            <a:avLst/>
            <a:gdLst/>
            <a:ahLst/>
            <a:cxnLst/>
            <a:rect l="l" t="t" r="r" b="b"/>
            <a:pathLst>
              <a:path w="6826884" h="0">
                <a:moveTo>
                  <a:pt x="0" y="0"/>
                </a:moveTo>
                <a:lnTo>
                  <a:pt x="682632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4278" y="4282439"/>
            <a:ext cx="6826884" cy="0"/>
          </a:xfrm>
          <a:custGeom>
            <a:avLst/>
            <a:gdLst/>
            <a:ahLst/>
            <a:cxnLst/>
            <a:rect l="l" t="t" r="r" b="b"/>
            <a:pathLst>
              <a:path w="6826884" h="0">
                <a:moveTo>
                  <a:pt x="0" y="0"/>
                </a:moveTo>
                <a:lnTo>
                  <a:pt x="682632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4278" y="3392423"/>
            <a:ext cx="6826884" cy="0"/>
          </a:xfrm>
          <a:custGeom>
            <a:avLst/>
            <a:gdLst/>
            <a:ahLst/>
            <a:cxnLst/>
            <a:rect l="l" t="t" r="r" b="b"/>
            <a:pathLst>
              <a:path w="6826884" h="0">
                <a:moveTo>
                  <a:pt x="0" y="0"/>
                </a:moveTo>
                <a:lnTo>
                  <a:pt x="682632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53878" y="2947415"/>
            <a:ext cx="6127115" cy="0"/>
          </a:xfrm>
          <a:custGeom>
            <a:avLst/>
            <a:gdLst/>
            <a:ahLst/>
            <a:cxnLst/>
            <a:rect l="l" t="t" r="r" b="b"/>
            <a:pathLst>
              <a:path w="6127115" h="0">
                <a:moveTo>
                  <a:pt x="0" y="0"/>
                </a:moveTo>
                <a:lnTo>
                  <a:pt x="612672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4278" y="2947415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 h="0">
                <a:moveTo>
                  <a:pt x="0" y="0"/>
                </a:moveTo>
                <a:lnTo>
                  <a:pt x="54719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54278" y="2503719"/>
            <a:ext cx="6826884" cy="0"/>
          </a:xfrm>
          <a:custGeom>
            <a:avLst/>
            <a:gdLst/>
            <a:ahLst/>
            <a:cxnLst/>
            <a:rect l="l" t="t" r="r" b="b"/>
            <a:pathLst>
              <a:path w="6826884" h="0">
                <a:moveTo>
                  <a:pt x="0" y="0"/>
                </a:moveTo>
                <a:lnTo>
                  <a:pt x="682632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4278" y="5170798"/>
            <a:ext cx="6826884" cy="0"/>
          </a:xfrm>
          <a:custGeom>
            <a:avLst/>
            <a:gdLst/>
            <a:ahLst/>
            <a:cxnLst/>
            <a:rect l="l" t="t" r="r" b="b"/>
            <a:pathLst>
              <a:path w="6826884" h="0">
                <a:moveTo>
                  <a:pt x="0" y="0"/>
                </a:moveTo>
                <a:lnTo>
                  <a:pt x="6826321" y="1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4278" y="517079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1112" y="18997"/>
                </a:moveTo>
                <a:lnTo>
                  <a:pt x="11112" y="18997"/>
                </a:lnTo>
              </a:path>
            </a:pathLst>
          </a:custGeom>
          <a:ln w="3799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91000" y="517079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1112" y="18997"/>
                </a:moveTo>
                <a:lnTo>
                  <a:pt x="11112" y="18997"/>
                </a:lnTo>
              </a:path>
            </a:pathLst>
          </a:custGeom>
          <a:ln w="3799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30951" y="517079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1112" y="18997"/>
                </a:moveTo>
                <a:lnTo>
                  <a:pt x="11112" y="18997"/>
                </a:lnTo>
              </a:path>
            </a:pathLst>
          </a:custGeom>
          <a:ln w="3799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67855" y="517079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1112" y="18997"/>
                </a:moveTo>
                <a:lnTo>
                  <a:pt x="11112" y="18997"/>
                </a:lnTo>
              </a:path>
            </a:pathLst>
          </a:custGeom>
          <a:ln w="3799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04759" y="517079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1112" y="18997"/>
                </a:moveTo>
                <a:lnTo>
                  <a:pt x="11112" y="18997"/>
                </a:lnTo>
              </a:path>
            </a:pathLst>
          </a:custGeom>
          <a:ln w="3799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41664" y="517079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1112" y="18997"/>
                </a:moveTo>
                <a:lnTo>
                  <a:pt x="11112" y="18997"/>
                </a:lnTo>
              </a:path>
            </a:pathLst>
          </a:custGeom>
          <a:ln w="3799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80600" y="517079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1112" y="18997"/>
                </a:moveTo>
                <a:lnTo>
                  <a:pt x="11112" y="18997"/>
                </a:lnTo>
              </a:path>
            </a:pathLst>
          </a:custGeom>
          <a:ln w="3799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23138" y="2948232"/>
            <a:ext cx="5688965" cy="868044"/>
          </a:xfrm>
          <a:custGeom>
            <a:avLst/>
            <a:gdLst/>
            <a:ahLst/>
            <a:cxnLst/>
            <a:rect l="l" t="t" r="r" b="b"/>
            <a:pathLst>
              <a:path w="5688965" h="868045">
                <a:moveTo>
                  <a:pt x="0" y="0"/>
                </a:moveTo>
                <a:lnTo>
                  <a:pt x="1137837" y="209495"/>
                </a:lnTo>
                <a:lnTo>
                  <a:pt x="2274741" y="398471"/>
                </a:lnTo>
                <a:lnTo>
                  <a:pt x="3411645" y="572207"/>
                </a:lnTo>
                <a:lnTo>
                  <a:pt x="4551597" y="727655"/>
                </a:lnTo>
                <a:lnTo>
                  <a:pt x="5688601" y="867823"/>
                </a:lnTo>
              </a:path>
            </a:pathLst>
          </a:custGeom>
          <a:ln w="3810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23138" y="2948232"/>
            <a:ext cx="5688965" cy="1161415"/>
          </a:xfrm>
          <a:custGeom>
            <a:avLst/>
            <a:gdLst/>
            <a:ahLst/>
            <a:cxnLst/>
            <a:rect l="l" t="t" r="r" b="b"/>
            <a:pathLst>
              <a:path w="5688965" h="1161414">
                <a:moveTo>
                  <a:pt x="0" y="0"/>
                </a:moveTo>
                <a:lnTo>
                  <a:pt x="1137837" y="303983"/>
                </a:lnTo>
                <a:lnTo>
                  <a:pt x="2274741" y="569159"/>
                </a:lnTo>
                <a:lnTo>
                  <a:pt x="3411645" y="794711"/>
                </a:lnTo>
                <a:lnTo>
                  <a:pt x="4551597" y="992831"/>
                </a:lnTo>
                <a:lnTo>
                  <a:pt x="5688601" y="1161069"/>
                </a:lnTo>
              </a:path>
            </a:pathLst>
          </a:custGeom>
          <a:ln w="38100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23138" y="2948232"/>
            <a:ext cx="5688965" cy="1389380"/>
          </a:xfrm>
          <a:custGeom>
            <a:avLst/>
            <a:gdLst/>
            <a:ahLst/>
            <a:cxnLst/>
            <a:rect l="l" t="t" r="r" b="b"/>
            <a:pathLst>
              <a:path w="5688965" h="1389379">
                <a:moveTo>
                  <a:pt x="0" y="0"/>
                </a:moveTo>
                <a:lnTo>
                  <a:pt x="1137837" y="395423"/>
                </a:lnTo>
                <a:lnTo>
                  <a:pt x="2274741" y="721559"/>
                </a:lnTo>
                <a:lnTo>
                  <a:pt x="3411645" y="989783"/>
                </a:lnTo>
                <a:lnTo>
                  <a:pt x="4551597" y="1209239"/>
                </a:lnTo>
                <a:lnTo>
                  <a:pt x="5688601" y="1388837"/>
                </a:lnTo>
              </a:path>
            </a:pathLst>
          </a:custGeom>
          <a:ln w="3810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55850" y="4598923"/>
            <a:ext cx="598805" cy="653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$10</a:t>
            </a:r>
            <a:r>
              <a:rPr dirty="0" sz="1200">
                <a:solidFill>
                  <a:srgbClr val="595959"/>
                </a:solidFill>
                <a:latin typeface="Calibri"/>
                <a:cs typeface="Calibri"/>
              </a:rPr>
              <a:t>,</a:t>
            </a: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$0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5850" y="4153916"/>
            <a:ext cx="597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0">
                <a:solidFill>
                  <a:srgbClr val="595959"/>
                </a:solidFill>
                <a:latin typeface="Calibri"/>
                <a:cs typeface="Calibri"/>
              </a:rPr>
              <a:t>$20,000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55850" y="3708907"/>
            <a:ext cx="597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0">
                <a:solidFill>
                  <a:srgbClr val="595959"/>
                </a:solidFill>
                <a:latin typeface="Calibri"/>
                <a:cs typeface="Calibri"/>
              </a:rPr>
              <a:t>$30,000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94887" y="5196332"/>
            <a:ext cx="457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1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dirty="0" sz="1200" spc="65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200" spc="65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dirty="0" sz="1200" spc="12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200" spc="55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1301" y="5196332"/>
            <a:ext cx="525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dirty="0" sz="12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65">
                <a:solidFill>
                  <a:srgbClr val="595959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0361" y="5196332"/>
            <a:ext cx="601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dirty="0" sz="12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595959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08081" y="5196332"/>
            <a:ext cx="601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r>
              <a:rPr dirty="0" sz="1200" spc="-4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595959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01478" y="288058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403F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09600" y="1760220"/>
            <a:ext cx="3366135" cy="171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Hypothetical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Example: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Increasing</a:t>
            </a:r>
            <a:r>
              <a:rPr dirty="0" sz="14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Costs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1758950">
              <a:lnSpc>
                <a:spcPct val="100000"/>
              </a:lnSpc>
              <a:spcBef>
                <a:spcPts val="1075"/>
              </a:spcBef>
            </a:pPr>
            <a:r>
              <a:rPr dirty="0" sz="1200" spc="70">
                <a:solidFill>
                  <a:srgbClr val="595959"/>
                </a:solidFill>
                <a:latin typeface="Calibri"/>
                <a:cs typeface="Calibri"/>
              </a:rPr>
              <a:t>$60,000</a:t>
            </a:r>
            <a:endParaRPr sz="1200">
              <a:latin typeface="Calibri"/>
              <a:cs typeface="Calibri"/>
            </a:endParaRPr>
          </a:p>
          <a:p>
            <a:pPr marL="2776220">
              <a:lnSpc>
                <a:spcPct val="100000"/>
              </a:lnSpc>
              <a:spcBef>
                <a:spcPts val="409"/>
              </a:spcBef>
            </a:pPr>
            <a:r>
              <a:rPr dirty="0" sz="1200" spc="75">
                <a:solidFill>
                  <a:srgbClr val="403F3E"/>
                </a:solidFill>
                <a:latin typeface="Calibri"/>
                <a:cs typeface="Calibri"/>
              </a:rPr>
              <a:t>$50,</a:t>
            </a:r>
            <a:r>
              <a:rPr dirty="0" sz="1200" spc="85">
                <a:solidFill>
                  <a:srgbClr val="403F3E"/>
                </a:solidFill>
                <a:latin typeface="Calibri"/>
                <a:cs typeface="Calibri"/>
              </a:rPr>
              <a:t>000</a:t>
            </a:r>
            <a:endParaRPr sz="1200">
              <a:latin typeface="Calibri"/>
              <a:cs typeface="Calibri"/>
            </a:endParaRPr>
          </a:p>
          <a:p>
            <a:pPr marL="1758950">
              <a:lnSpc>
                <a:spcPct val="100000"/>
              </a:lnSpc>
              <a:spcBef>
                <a:spcPts val="215"/>
              </a:spcBef>
            </a:pPr>
            <a:r>
              <a:rPr dirty="0" sz="1200" spc="70">
                <a:solidFill>
                  <a:srgbClr val="595959"/>
                </a:solidFill>
                <a:latin typeface="Calibri"/>
                <a:cs typeface="Calibri"/>
              </a:rPr>
              <a:t>$50,000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758950">
              <a:lnSpc>
                <a:spcPct val="100000"/>
              </a:lnSpc>
            </a:pPr>
            <a:r>
              <a:rPr dirty="0" sz="1200" spc="70">
                <a:solidFill>
                  <a:srgbClr val="595959"/>
                </a:solidFill>
                <a:latin typeface="Calibri"/>
                <a:cs typeface="Calibri"/>
              </a:rPr>
              <a:t>$40,000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41578" y="3617467"/>
            <a:ext cx="6995159" cy="82423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6398895" algn="l"/>
              </a:tabLst>
            </a:pPr>
            <a:r>
              <a:rPr dirty="0" sz="1200" spc="25" strike="sngStrike">
                <a:solidFill>
                  <a:srgbClr val="403F3E"/>
                </a:solidFill>
                <a:latin typeface="Calibri"/>
                <a:cs typeface="Calibri"/>
              </a:rPr>
              <a:t> </a:t>
            </a:r>
            <a:r>
              <a:rPr dirty="0" sz="1200" spc="25" strike="sngStrike">
                <a:solidFill>
                  <a:srgbClr val="403F3E"/>
                </a:solidFill>
                <a:latin typeface="Calibri"/>
                <a:cs typeface="Calibri"/>
              </a:rPr>
              <a:t>	</a:t>
            </a:r>
            <a:r>
              <a:rPr dirty="0" sz="1200" spc="80" strike="sngStrike">
                <a:solidFill>
                  <a:srgbClr val="403F3E"/>
                </a:solidFill>
                <a:latin typeface="Calibri"/>
                <a:cs typeface="Calibri"/>
              </a:rPr>
              <a:t>$30,47</a:t>
            </a:r>
            <a:r>
              <a:rPr dirty="0" sz="1200" spc="80" strike="noStrike">
                <a:solidFill>
                  <a:srgbClr val="403F3E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  <a:p>
            <a:pPr marL="6405245">
              <a:lnSpc>
                <a:spcPct val="100000"/>
              </a:lnSpc>
              <a:spcBef>
                <a:spcPts val="745"/>
              </a:spcBef>
            </a:pPr>
            <a:r>
              <a:rPr dirty="0" sz="1200" spc="75">
                <a:solidFill>
                  <a:srgbClr val="403F3E"/>
                </a:solidFill>
                <a:latin typeface="Calibri"/>
                <a:cs typeface="Calibri"/>
              </a:rPr>
              <a:t>$23,</a:t>
            </a:r>
            <a:r>
              <a:rPr dirty="0" sz="1200" spc="85">
                <a:solidFill>
                  <a:srgbClr val="403F3E"/>
                </a:solidFill>
                <a:latin typeface="Calibri"/>
                <a:cs typeface="Calibri"/>
              </a:rPr>
              <a:t>880</a:t>
            </a:r>
            <a:endParaRPr sz="1200">
              <a:latin typeface="Calibri"/>
              <a:cs typeface="Calibri"/>
            </a:endParaRPr>
          </a:p>
          <a:p>
            <a:pPr marL="6405245">
              <a:lnSpc>
                <a:spcPct val="100000"/>
              </a:lnSpc>
              <a:spcBef>
                <a:spcPts val="480"/>
              </a:spcBef>
            </a:pPr>
            <a:r>
              <a:rPr dirty="0" sz="1200" spc="75">
                <a:solidFill>
                  <a:srgbClr val="403F3E"/>
                </a:solidFill>
                <a:latin typeface="Calibri"/>
                <a:cs typeface="Calibri"/>
              </a:rPr>
              <a:t>$18,</a:t>
            </a:r>
            <a:r>
              <a:rPr dirty="0" sz="1200" spc="85">
                <a:solidFill>
                  <a:srgbClr val="403F3E"/>
                </a:solidFill>
                <a:latin typeface="Calibri"/>
                <a:cs typeface="Calibri"/>
              </a:rPr>
              <a:t>756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389186" y="3892952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2846" y="1"/>
                </a:lnTo>
              </a:path>
            </a:pathLst>
          </a:custGeom>
          <a:ln w="3810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389186" y="4110667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2846" y="1"/>
                </a:lnTo>
              </a:path>
            </a:pathLst>
          </a:custGeom>
          <a:ln w="38100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389186" y="4302255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 h="0">
                <a:moveTo>
                  <a:pt x="0" y="0"/>
                </a:moveTo>
                <a:lnTo>
                  <a:pt x="452846" y="1"/>
                </a:lnTo>
              </a:path>
            </a:pathLst>
          </a:custGeom>
          <a:ln w="3810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0941670" y="3766820"/>
            <a:ext cx="855344" cy="6172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200" spc="125">
                <a:solidFill>
                  <a:srgbClr val="403F3E"/>
                </a:solidFill>
                <a:latin typeface="Calibri"/>
                <a:cs typeface="Calibri"/>
              </a:rPr>
              <a:t>2%</a:t>
            </a:r>
            <a:r>
              <a:rPr dirty="0" sz="1200" spc="-30">
                <a:solidFill>
                  <a:srgbClr val="403F3E"/>
                </a:solidFill>
                <a:latin typeface="Calibri"/>
                <a:cs typeface="Calibri"/>
              </a:rPr>
              <a:t> </a:t>
            </a:r>
            <a:r>
              <a:rPr dirty="0" sz="1200" spc="40">
                <a:solidFill>
                  <a:srgbClr val="403F3E"/>
                </a:solidFill>
                <a:latin typeface="Calibri"/>
                <a:cs typeface="Calibri"/>
              </a:rPr>
              <a:t>Inflation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125">
                <a:solidFill>
                  <a:srgbClr val="403F3E"/>
                </a:solidFill>
                <a:latin typeface="Calibri"/>
                <a:cs typeface="Calibri"/>
              </a:rPr>
              <a:t>3%</a:t>
            </a:r>
            <a:r>
              <a:rPr dirty="0" sz="1200" spc="-30">
                <a:solidFill>
                  <a:srgbClr val="403F3E"/>
                </a:solidFill>
                <a:latin typeface="Calibri"/>
                <a:cs typeface="Calibri"/>
              </a:rPr>
              <a:t> </a:t>
            </a:r>
            <a:r>
              <a:rPr dirty="0" sz="1200" spc="40">
                <a:solidFill>
                  <a:srgbClr val="403F3E"/>
                </a:solidFill>
                <a:latin typeface="Calibri"/>
                <a:cs typeface="Calibri"/>
              </a:rPr>
              <a:t>Inflation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25">
                <a:solidFill>
                  <a:srgbClr val="403F3E"/>
                </a:solidFill>
                <a:latin typeface="Calibri"/>
                <a:cs typeface="Calibri"/>
              </a:rPr>
              <a:t>4%</a:t>
            </a:r>
            <a:r>
              <a:rPr dirty="0" sz="1200" spc="-30">
                <a:solidFill>
                  <a:srgbClr val="403F3E"/>
                </a:solidFill>
                <a:latin typeface="Calibri"/>
                <a:cs typeface="Calibri"/>
              </a:rPr>
              <a:t> </a:t>
            </a:r>
            <a:r>
              <a:rPr dirty="0" sz="1200" spc="40">
                <a:solidFill>
                  <a:srgbClr val="403F3E"/>
                </a:solidFill>
                <a:latin typeface="Calibri"/>
                <a:cs typeface="Calibri"/>
              </a:rPr>
              <a:t>Inflation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53934" y="5196332"/>
            <a:ext cx="2334260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8419">
              <a:lnSpc>
                <a:spcPct val="100000"/>
              </a:lnSpc>
              <a:spcBef>
                <a:spcPts val="100"/>
              </a:spcBef>
              <a:tabLst>
                <a:tab pos="1137285" algn="l"/>
              </a:tabLst>
            </a:pP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r>
              <a:rPr dirty="0" sz="1200" spc="3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595959"/>
                </a:solidFill>
                <a:latin typeface="Calibri"/>
                <a:cs typeface="Calibri"/>
              </a:rPr>
              <a:t>years	</a:t>
            </a:r>
            <a:r>
              <a:rPr dirty="0" sz="1200" spc="85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r>
              <a:rPr dirty="0" sz="1200" spc="-6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595959"/>
                </a:solidFill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200" spc="70">
                <a:solidFill>
                  <a:srgbClr val="403F3E"/>
                </a:solidFill>
                <a:latin typeface="Calibri"/>
                <a:cs typeface="Calibri"/>
              </a:rPr>
              <a:t>Years </a:t>
            </a:r>
            <a:r>
              <a:rPr dirty="0" sz="1200" spc="50">
                <a:solidFill>
                  <a:srgbClr val="403F3E"/>
                </a:solidFill>
                <a:latin typeface="Calibri"/>
                <a:cs typeface="Calibri"/>
              </a:rPr>
              <a:t>from </a:t>
            </a:r>
            <a:r>
              <a:rPr dirty="0" sz="1200" spc="55">
                <a:solidFill>
                  <a:srgbClr val="403F3E"/>
                </a:solidFill>
                <a:latin typeface="Calibri"/>
                <a:cs typeface="Calibri"/>
              </a:rPr>
              <a:t>Retirement </a:t>
            </a:r>
            <a:r>
              <a:rPr dirty="0" sz="1200" spc="35">
                <a:solidFill>
                  <a:srgbClr val="403F3E"/>
                </a:solidFill>
                <a:latin typeface="Calibri"/>
                <a:cs typeface="Calibri"/>
              </a:rPr>
              <a:t>Start</a:t>
            </a:r>
            <a:r>
              <a:rPr dirty="0" sz="1200" spc="-95">
                <a:solidFill>
                  <a:srgbClr val="403F3E"/>
                </a:solidFill>
                <a:latin typeface="Calibri"/>
                <a:cs typeface="Calibri"/>
              </a:rPr>
              <a:t> </a:t>
            </a:r>
            <a:r>
              <a:rPr dirty="0" sz="1200" spc="85">
                <a:solidFill>
                  <a:srgbClr val="403F3E"/>
                </a:solidFill>
                <a:latin typeface="Calibri"/>
                <a:cs typeface="Calibri"/>
              </a:rPr>
              <a:t>Date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66022" y="6273800"/>
            <a:ext cx="6874509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dirty="0" sz="900" spc="45">
                <a:latin typeface="Calibri"/>
                <a:cs typeface="Calibri"/>
              </a:rPr>
              <a:t>All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numbers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were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calculated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5">
                <a:latin typeface="Calibri"/>
                <a:cs typeface="Calibri"/>
              </a:rPr>
              <a:t>based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on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hypothetical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inflation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rates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5">
                <a:latin typeface="Calibri"/>
                <a:cs typeface="Calibri"/>
              </a:rPr>
              <a:t>2%,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5">
                <a:latin typeface="Calibri"/>
                <a:cs typeface="Calibri"/>
              </a:rPr>
              <a:t>3%,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95">
                <a:latin typeface="Calibri"/>
                <a:cs typeface="Calibri"/>
              </a:rPr>
              <a:t>4%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(historical </a:t>
            </a:r>
            <a:r>
              <a:rPr dirty="0" sz="900" spc="55">
                <a:latin typeface="Calibri"/>
                <a:cs typeface="Calibri"/>
              </a:rPr>
              <a:t>average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from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5">
                <a:latin typeface="Calibri"/>
                <a:cs typeface="Calibri"/>
              </a:rPr>
              <a:t>1926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to </a:t>
            </a:r>
            <a:r>
              <a:rPr dirty="0" sz="900" spc="65">
                <a:latin typeface="Calibri"/>
                <a:cs typeface="Calibri"/>
              </a:rPr>
              <a:t>2022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was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3%)  </a:t>
            </a:r>
            <a:r>
              <a:rPr dirty="0" sz="900" spc="30">
                <a:latin typeface="Calibri"/>
                <a:cs typeface="Calibri"/>
              </a:rPr>
              <a:t>to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show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effects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inflation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over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time.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Actual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inflation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rates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may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75">
                <a:latin typeface="Calibri"/>
                <a:cs typeface="Calibri"/>
              </a:rPr>
              <a:t>be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more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or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less.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008380" y="85852"/>
            <a:ext cx="6838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3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00" spc="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00" spc="114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6946265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105"/>
              <a:t>Keep </a:t>
            </a:r>
            <a:r>
              <a:rPr dirty="0" spc="110"/>
              <a:t>perspective; </a:t>
            </a:r>
            <a:r>
              <a:rPr dirty="0" spc="85"/>
              <a:t>downturns </a:t>
            </a:r>
            <a:r>
              <a:rPr dirty="0" spc="165"/>
              <a:t>are</a:t>
            </a:r>
            <a:r>
              <a:rPr dirty="0" spc="-290"/>
              <a:t> </a:t>
            </a:r>
            <a:r>
              <a:rPr dirty="0" spc="105"/>
              <a:t>normal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14">
                <a:solidFill>
                  <a:srgbClr val="044014"/>
                </a:solidFill>
                <a:latin typeface="Calibri"/>
                <a:cs typeface="Calibri"/>
              </a:rPr>
              <a:t>Despite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market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pullbacks,</a:t>
            </a:r>
            <a:r>
              <a:rPr dirty="0" sz="1800" spc="3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044014"/>
                </a:solidFill>
                <a:latin typeface="Calibri"/>
                <a:cs typeface="Calibri"/>
              </a:rPr>
              <a:t>stocks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044014"/>
                </a:solidFill>
                <a:latin typeface="Calibri"/>
                <a:cs typeface="Calibri"/>
              </a:rPr>
              <a:t>have</a:t>
            </a:r>
            <a:r>
              <a:rPr dirty="0" sz="1800" spc="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044014"/>
                </a:solidFill>
                <a:latin typeface="Calibri"/>
                <a:cs typeface="Calibri"/>
              </a:rPr>
              <a:t>risen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over</a:t>
            </a:r>
            <a:r>
              <a:rPr dirty="0" sz="1800" spc="4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the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long</a:t>
            </a:r>
            <a:r>
              <a:rPr dirty="0" sz="1800" spc="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044014"/>
                </a:solidFill>
                <a:latin typeface="Calibri"/>
                <a:cs typeface="Calibri"/>
              </a:rPr>
              <a:t>term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12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383" y="2164079"/>
            <a:ext cx="7732775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69832" y="6145783"/>
            <a:ext cx="6907530" cy="41910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3335" marR="5080" indent="-635">
              <a:lnSpc>
                <a:spcPts val="1010"/>
              </a:lnSpc>
              <a:spcBef>
                <a:spcPts val="190"/>
              </a:spcBef>
            </a:pPr>
            <a:r>
              <a:rPr dirty="0" sz="900" spc="55">
                <a:latin typeface="Calibri"/>
                <a:cs typeface="Calibri"/>
              </a:rPr>
              <a:t>Source: </a:t>
            </a:r>
            <a:r>
              <a:rPr dirty="0" sz="900" spc="50">
                <a:latin typeface="Calibri"/>
                <a:cs typeface="Calibri"/>
              </a:rPr>
              <a:t>Fidelity </a:t>
            </a:r>
            <a:r>
              <a:rPr dirty="0" sz="900" spc="45">
                <a:latin typeface="Calibri"/>
                <a:cs typeface="Calibri"/>
              </a:rPr>
              <a:t>Investments. </a:t>
            </a:r>
            <a:r>
              <a:rPr dirty="0" sz="900" spc="50">
                <a:latin typeface="Calibri"/>
                <a:cs typeface="Calibri"/>
              </a:rPr>
              <a:t>Past </a:t>
            </a:r>
            <a:r>
              <a:rPr dirty="0" sz="900" spc="55">
                <a:latin typeface="Calibri"/>
                <a:cs typeface="Calibri"/>
              </a:rPr>
              <a:t>performance </a:t>
            </a:r>
            <a:r>
              <a:rPr dirty="0" sz="900" spc="35">
                <a:latin typeface="Calibri"/>
                <a:cs typeface="Calibri"/>
              </a:rPr>
              <a:t>is </a:t>
            </a:r>
            <a:r>
              <a:rPr dirty="0" sz="900" spc="65">
                <a:latin typeface="Calibri"/>
                <a:cs typeface="Calibri"/>
              </a:rPr>
              <a:t>no </a:t>
            </a:r>
            <a:r>
              <a:rPr dirty="0" sz="900" spc="55">
                <a:latin typeface="Calibri"/>
                <a:cs typeface="Calibri"/>
              </a:rPr>
              <a:t>guarantee </a:t>
            </a:r>
            <a:r>
              <a:rPr dirty="0" sz="900" spc="40">
                <a:latin typeface="Calibri"/>
                <a:cs typeface="Calibri"/>
              </a:rPr>
              <a:t>of </a:t>
            </a:r>
            <a:r>
              <a:rPr dirty="0" sz="900" spc="35">
                <a:latin typeface="Calibri"/>
                <a:cs typeface="Calibri"/>
              </a:rPr>
              <a:t>future results. </a:t>
            </a:r>
            <a:r>
              <a:rPr dirty="0" sz="900" spc="65">
                <a:latin typeface="Calibri"/>
                <a:cs typeface="Calibri"/>
              </a:rPr>
              <a:t>The </a:t>
            </a:r>
            <a:r>
              <a:rPr dirty="0" sz="900" spc="85">
                <a:latin typeface="Calibri"/>
                <a:cs typeface="Calibri"/>
              </a:rPr>
              <a:t>S&amp;P </a:t>
            </a:r>
            <a:r>
              <a:rPr dirty="0" sz="900" spc="70">
                <a:latin typeface="Calibri"/>
                <a:cs typeface="Calibri"/>
              </a:rPr>
              <a:t>500® </a:t>
            </a:r>
            <a:r>
              <a:rPr dirty="0" sz="900" spc="60">
                <a:latin typeface="Calibri"/>
                <a:cs typeface="Calibri"/>
              </a:rPr>
              <a:t>Index </a:t>
            </a:r>
            <a:r>
              <a:rPr dirty="0" sz="900" spc="35">
                <a:latin typeface="Calibri"/>
                <a:cs typeface="Calibri"/>
              </a:rPr>
              <a:t>is </a:t>
            </a:r>
            <a:r>
              <a:rPr dirty="0" sz="900" spc="60">
                <a:latin typeface="Calibri"/>
                <a:cs typeface="Calibri"/>
              </a:rPr>
              <a:t>a </a:t>
            </a:r>
            <a:r>
              <a:rPr dirty="0" sz="900" spc="45">
                <a:latin typeface="Calibri"/>
                <a:cs typeface="Calibri"/>
              </a:rPr>
              <a:t>market capitalization–  </a:t>
            </a:r>
            <a:r>
              <a:rPr dirty="0" sz="900" spc="60">
                <a:latin typeface="Calibri"/>
                <a:cs typeface="Calibri"/>
              </a:rPr>
              <a:t>weighted </a:t>
            </a:r>
            <a:r>
              <a:rPr dirty="0" sz="900" spc="65">
                <a:latin typeface="Calibri"/>
                <a:cs typeface="Calibri"/>
              </a:rPr>
              <a:t>index </a:t>
            </a:r>
            <a:r>
              <a:rPr dirty="0" sz="900" spc="40">
                <a:latin typeface="Calibri"/>
                <a:cs typeface="Calibri"/>
              </a:rPr>
              <a:t>of </a:t>
            </a:r>
            <a:r>
              <a:rPr dirty="0" sz="900" spc="70">
                <a:latin typeface="Calibri"/>
                <a:cs typeface="Calibri"/>
              </a:rPr>
              <a:t>500 </a:t>
            </a:r>
            <a:r>
              <a:rPr dirty="0" sz="900" spc="75">
                <a:latin typeface="Calibri"/>
                <a:cs typeface="Calibri"/>
              </a:rPr>
              <a:t>common </a:t>
            </a:r>
            <a:r>
              <a:rPr dirty="0" sz="900" spc="50">
                <a:latin typeface="Calibri"/>
                <a:cs typeface="Calibri"/>
              </a:rPr>
              <a:t>stocks </a:t>
            </a:r>
            <a:r>
              <a:rPr dirty="0" sz="900" spc="60">
                <a:latin typeface="Calibri"/>
                <a:cs typeface="Calibri"/>
              </a:rPr>
              <a:t>chosen </a:t>
            </a:r>
            <a:r>
              <a:rPr dirty="0" sz="900" spc="30">
                <a:latin typeface="Calibri"/>
                <a:cs typeface="Calibri"/>
              </a:rPr>
              <a:t>for </a:t>
            </a:r>
            <a:r>
              <a:rPr dirty="0" sz="900" spc="45">
                <a:latin typeface="Calibri"/>
                <a:cs typeface="Calibri"/>
              </a:rPr>
              <a:t>market </a:t>
            </a:r>
            <a:r>
              <a:rPr dirty="0" sz="900" spc="50">
                <a:latin typeface="Calibri"/>
                <a:cs typeface="Calibri"/>
              </a:rPr>
              <a:t>size, </a:t>
            </a:r>
            <a:r>
              <a:rPr dirty="0" sz="900" spc="40">
                <a:latin typeface="Calibri"/>
                <a:cs typeface="Calibri"/>
              </a:rPr>
              <a:t>liquidity, </a:t>
            </a:r>
            <a:r>
              <a:rPr dirty="0" sz="900" spc="65">
                <a:latin typeface="Calibri"/>
                <a:cs typeface="Calibri"/>
              </a:rPr>
              <a:t>and </a:t>
            </a:r>
            <a:r>
              <a:rPr dirty="0" sz="900" spc="40">
                <a:latin typeface="Calibri"/>
                <a:cs typeface="Calibri"/>
              </a:rPr>
              <a:t>industry </a:t>
            </a:r>
            <a:r>
              <a:rPr dirty="0" sz="900" spc="65">
                <a:latin typeface="Calibri"/>
                <a:cs typeface="Calibri"/>
              </a:rPr>
              <a:t>group </a:t>
            </a:r>
            <a:r>
              <a:rPr dirty="0" sz="900" spc="45">
                <a:latin typeface="Calibri"/>
                <a:cs typeface="Calibri"/>
              </a:rPr>
              <a:t>representation. </a:t>
            </a:r>
            <a:r>
              <a:rPr dirty="0" sz="900" spc="85">
                <a:latin typeface="Calibri"/>
                <a:cs typeface="Calibri"/>
              </a:rPr>
              <a:t>S&amp;P </a:t>
            </a:r>
            <a:r>
              <a:rPr dirty="0" sz="900" spc="65">
                <a:latin typeface="Calibri"/>
                <a:cs typeface="Calibri"/>
              </a:rPr>
              <a:t>and </a:t>
            </a:r>
            <a:r>
              <a:rPr dirty="0" sz="900" spc="85">
                <a:latin typeface="Calibri"/>
                <a:cs typeface="Calibri"/>
              </a:rPr>
              <a:t>S&amp;P </a:t>
            </a:r>
            <a:r>
              <a:rPr dirty="0" sz="900" spc="70">
                <a:latin typeface="Calibri"/>
                <a:cs typeface="Calibri"/>
              </a:rPr>
              <a:t>500 </a:t>
            </a:r>
            <a:r>
              <a:rPr dirty="0" sz="900" spc="40">
                <a:latin typeface="Calibri"/>
                <a:cs typeface="Calibri"/>
              </a:rPr>
              <a:t>are  </a:t>
            </a:r>
            <a:r>
              <a:rPr dirty="0" sz="900" spc="50">
                <a:latin typeface="Calibri"/>
                <a:cs typeface="Calibri"/>
              </a:rPr>
              <a:t>registered </a:t>
            </a:r>
            <a:r>
              <a:rPr dirty="0" sz="900" spc="45">
                <a:latin typeface="Calibri"/>
                <a:cs typeface="Calibri"/>
              </a:rPr>
              <a:t>service </a:t>
            </a:r>
            <a:r>
              <a:rPr dirty="0" sz="900" spc="50">
                <a:latin typeface="Calibri"/>
                <a:cs typeface="Calibri"/>
              </a:rPr>
              <a:t>marks </a:t>
            </a:r>
            <a:r>
              <a:rPr dirty="0" sz="900" spc="40">
                <a:latin typeface="Calibri"/>
                <a:cs typeface="Calibri"/>
              </a:rPr>
              <a:t>of </a:t>
            </a:r>
            <a:r>
              <a:rPr dirty="0" sz="900" spc="60">
                <a:latin typeface="Calibri"/>
                <a:cs typeface="Calibri"/>
              </a:rPr>
              <a:t>Standard &amp; </a:t>
            </a:r>
            <a:r>
              <a:rPr dirty="0" sz="900" spc="55">
                <a:latin typeface="Calibri"/>
                <a:cs typeface="Calibri"/>
              </a:rPr>
              <a:t>Poor’s </a:t>
            </a:r>
            <a:r>
              <a:rPr dirty="0" sz="900" spc="50">
                <a:latin typeface="Calibri"/>
                <a:cs typeface="Calibri"/>
              </a:rPr>
              <a:t>Financial </a:t>
            </a:r>
            <a:r>
              <a:rPr dirty="0" sz="900" spc="55">
                <a:latin typeface="Calibri"/>
                <a:cs typeface="Calibri"/>
              </a:rPr>
              <a:t>Services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 spc="95">
                <a:latin typeface="Calibri"/>
                <a:cs typeface="Calibri"/>
              </a:rPr>
              <a:t>LLC.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9134" y="98043"/>
            <a:ext cx="13004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dirty="0" sz="10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VOLATILITY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6099810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85"/>
              <a:t>Impact </a:t>
            </a:r>
            <a:r>
              <a:rPr dirty="0" spc="60"/>
              <a:t>of </a:t>
            </a:r>
            <a:r>
              <a:rPr dirty="0" spc="75"/>
              <a:t>withdrawals </a:t>
            </a:r>
            <a:r>
              <a:rPr dirty="0" spc="40"/>
              <a:t>in</a:t>
            </a:r>
            <a:r>
              <a:rPr dirty="0" spc="-215"/>
              <a:t> </a:t>
            </a:r>
            <a:r>
              <a:rPr dirty="0" spc="110"/>
              <a:t>retirement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Withdrawing</a:t>
            </a:r>
            <a:r>
              <a:rPr dirty="0" sz="1800" spc="4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044014"/>
                </a:solidFill>
                <a:latin typeface="Calibri"/>
                <a:cs typeface="Calibri"/>
              </a:rPr>
              <a:t>too</a:t>
            </a:r>
            <a:r>
              <a:rPr dirty="0" sz="1800" spc="3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044014"/>
                </a:solidFill>
                <a:latin typeface="Calibri"/>
                <a:cs typeface="Calibri"/>
              </a:rPr>
              <a:t>much,</a:t>
            </a:r>
            <a:r>
              <a:rPr dirty="0" sz="1800" spc="3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044014"/>
                </a:solidFill>
                <a:latin typeface="Calibri"/>
                <a:cs typeface="Calibri"/>
              </a:rPr>
              <a:t>too</a:t>
            </a:r>
            <a:r>
              <a:rPr dirty="0" sz="1800" spc="3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soon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can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044014"/>
                </a:solidFill>
                <a:latin typeface="Calibri"/>
                <a:cs typeface="Calibri"/>
              </a:rPr>
              <a:t>be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costly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13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9047" y="5557520"/>
            <a:ext cx="7148195" cy="98869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81280">
              <a:lnSpc>
                <a:spcPct val="98500"/>
              </a:lnSpc>
              <a:spcBef>
                <a:spcPts val="114"/>
              </a:spcBef>
            </a:pPr>
            <a:r>
              <a:rPr dirty="0" sz="900" spc="40">
                <a:latin typeface="Calibri"/>
                <a:cs typeface="Calibri"/>
              </a:rPr>
              <a:t>*Hypothetical </a:t>
            </a:r>
            <a:r>
              <a:rPr dirty="0" sz="900" spc="45">
                <a:latin typeface="Calibri"/>
                <a:cs typeface="Calibri"/>
              </a:rPr>
              <a:t>value </a:t>
            </a:r>
            <a:r>
              <a:rPr dirty="0" sz="900" spc="35">
                <a:latin typeface="Calibri"/>
                <a:cs typeface="Calibri"/>
              </a:rPr>
              <a:t>of </a:t>
            </a:r>
            <a:r>
              <a:rPr dirty="0" sz="900" spc="40">
                <a:latin typeface="Calibri"/>
                <a:cs typeface="Calibri"/>
              </a:rPr>
              <a:t>assets </a:t>
            </a:r>
            <a:r>
              <a:rPr dirty="0" sz="900" spc="50">
                <a:latin typeface="Calibri"/>
                <a:cs typeface="Calibri"/>
              </a:rPr>
              <a:t>held </a:t>
            </a:r>
            <a:r>
              <a:rPr dirty="0" sz="900" spc="35">
                <a:latin typeface="Calibri"/>
                <a:cs typeface="Calibri"/>
              </a:rPr>
              <a:t>in </a:t>
            </a:r>
            <a:r>
              <a:rPr dirty="0" sz="900" spc="60">
                <a:latin typeface="Calibri"/>
                <a:cs typeface="Calibri"/>
              </a:rPr>
              <a:t>a </a:t>
            </a:r>
            <a:r>
              <a:rPr dirty="0" sz="900" spc="40">
                <a:latin typeface="Calibri"/>
                <a:cs typeface="Calibri"/>
              </a:rPr>
              <a:t>tax-deferred </a:t>
            </a:r>
            <a:r>
              <a:rPr dirty="0" sz="900" spc="45">
                <a:latin typeface="Calibri"/>
                <a:cs typeface="Calibri"/>
              </a:rPr>
              <a:t>account </a:t>
            </a:r>
            <a:r>
              <a:rPr dirty="0" sz="900" spc="20">
                <a:latin typeface="Calibri"/>
                <a:cs typeface="Calibri"/>
              </a:rPr>
              <a:t>after </a:t>
            </a:r>
            <a:r>
              <a:rPr dirty="0" sz="900" spc="45">
                <a:latin typeface="Calibri"/>
                <a:cs typeface="Calibri"/>
              </a:rPr>
              <a:t>adjusting </a:t>
            </a:r>
            <a:r>
              <a:rPr dirty="0" sz="900" spc="25">
                <a:latin typeface="Calibri"/>
                <a:cs typeface="Calibri"/>
              </a:rPr>
              <a:t>for </a:t>
            </a:r>
            <a:r>
              <a:rPr dirty="0" sz="900" spc="40">
                <a:latin typeface="Calibri"/>
                <a:cs typeface="Calibri"/>
              </a:rPr>
              <a:t>monthly </a:t>
            </a:r>
            <a:r>
              <a:rPr dirty="0" sz="900" spc="35">
                <a:latin typeface="Calibri"/>
                <a:cs typeface="Calibri"/>
              </a:rPr>
              <a:t>withdrawals </a:t>
            </a:r>
            <a:r>
              <a:rPr dirty="0" sz="900" spc="60">
                <a:latin typeface="Calibri"/>
                <a:cs typeface="Calibri"/>
              </a:rPr>
              <a:t>and </a:t>
            </a:r>
            <a:r>
              <a:rPr dirty="0" sz="900" spc="45">
                <a:latin typeface="Calibri"/>
                <a:cs typeface="Calibri"/>
              </a:rPr>
              <a:t>performance. </a:t>
            </a:r>
            <a:r>
              <a:rPr dirty="0" sz="900" spc="20">
                <a:latin typeface="Calibri"/>
                <a:cs typeface="Calibri"/>
              </a:rPr>
              <a:t>Initial </a:t>
            </a:r>
            <a:r>
              <a:rPr dirty="0" sz="900" spc="40">
                <a:latin typeface="Calibri"/>
                <a:cs typeface="Calibri"/>
              </a:rPr>
              <a:t>investment  </a:t>
            </a:r>
            <a:r>
              <a:rPr dirty="0" sz="900" spc="35">
                <a:latin typeface="Calibri"/>
                <a:cs typeface="Calibri"/>
              </a:rPr>
              <a:t>of </a:t>
            </a:r>
            <a:r>
              <a:rPr dirty="0" sz="900" spc="60">
                <a:latin typeface="Calibri"/>
                <a:cs typeface="Calibri"/>
              </a:rPr>
              <a:t>$500,000 </a:t>
            </a:r>
            <a:r>
              <a:rPr dirty="0" sz="900" spc="40">
                <a:latin typeface="Calibri"/>
                <a:cs typeface="Calibri"/>
              </a:rPr>
              <a:t>invested </a:t>
            </a:r>
            <a:r>
              <a:rPr dirty="0" sz="900" spc="35">
                <a:latin typeface="Calibri"/>
                <a:cs typeface="Calibri"/>
              </a:rPr>
              <a:t>in </a:t>
            </a:r>
            <a:r>
              <a:rPr dirty="0" sz="900" spc="60">
                <a:latin typeface="Calibri"/>
                <a:cs typeface="Calibri"/>
              </a:rPr>
              <a:t>a </a:t>
            </a:r>
            <a:r>
              <a:rPr dirty="0" sz="900" spc="35">
                <a:latin typeface="Calibri"/>
                <a:cs typeface="Calibri"/>
              </a:rPr>
              <a:t>portfolio of </a:t>
            </a:r>
            <a:r>
              <a:rPr dirty="0" sz="900" spc="85">
                <a:latin typeface="Calibri"/>
                <a:cs typeface="Calibri"/>
              </a:rPr>
              <a:t>50% </a:t>
            </a:r>
            <a:r>
              <a:rPr dirty="0" sz="900" spc="35">
                <a:latin typeface="Calibri"/>
                <a:cs typeface="Calibri"/>
              </a:rPr>
              <a:t>stocks, </a:t>
            </a:r>
            <a:r>
              <a:rPr dirty="0" sz="900" spc="85">
                <a:latin typeface="Calibri"/>
                <a:cs typeface="Calibri"/>
              </a:rPr>
              <a:t>40% </a:t>
            </a:r>
            <a:r>
              <a:rPr dirty="0" sz="900" spc="60">
                <a:latin typeface="Calibri"/>
                <a:cs typeface="Calibri"/>
              </a:rPr>
              <a:t>bonds, and </a:t>
            </a:r>
            <a:r>
              <a:rPr dirty="0" sz="900" spc="85">
                <a:latin typeface="Calibri"/>
                <a:cs typeface="Calibri"/>
              </a:rPr>
              <a:t>10% </a:t>
            </a:r>
            <a:r>
              <a:rPr dirty="0" sz="900" spc="30">
                <a:latin typeface="Calibri"/>
                <a:cs typeface="Calibri"/>
              </a:rPr>
              <a:t>short-term </a:t>
            </a:r>
            <a:r>
              <a:rPr dirty="0" sz="900" spc="35">
                <a:latin typeface="Calibri"/>
                <a:cs typeface="Calibri"/>
              </a:rPr>
              <a:t>investments. </a:t>
            </a:r>
            <a:r>
              <a:rPr dirty="0" sz="900" spc="45">
                <a:latin typeface="Calibri"/>
                <a:cs typeface="Calibri"/>
              </a:rPr>
              <a:t>Hypothetical </a:t>
            </a:r>
            <a:r>
              <a:rPr dirty="0" sz="900" spc="25">
                <a:latin typeface="Calibri"/>
                <a:cs typeface="Calibri"/>
              </a:rPr>
              <a:t>illustration </a:t>
            </a:r>
            <a:r>
              <a:rPr dirty="0" sz="900" spc="50">
                <a:latin typeface="Calibri"/>
                <a:cs typeface="Calibri"/>
              </a:rPr>
              <a:t>uses </a:t>
            </a:r>
            <a:r>
              <a:rPr dirty="0" sz="900" spc="30">
                <a:latin typeface="Calibri"/>
                <a:cs typeface="Calibri"/>
              </a:rPr>
              <a:t>historical  </a:t>
            </a:r>
            <a:r>
              <a:rPr dirty="0" sz="900" spc="40">
                <a:latin typeface="Calibri"/>
                <a:cs typeface="Calibri"/>
              </a:rPr>
              <a:t>monthly </a:t>
            </a:r>
            <a:r>
              <a:rPr dirty="0" sz="900" spc="45">
                <a:latin typeface="Calibri"/>
                <a:cs typeface="Calibri"/>
              </a:rPr>
              <a:t>performance </a:t>
            </a:r>
            <a:r>
              <a:rPr dirty="0" sz="900" spc="40">
                <a:latin typeface="Calibri"/>
                <a:cs typeface="Calibri"/>
              </a:rPr>
              <a:t>from </a:t>
            </a:r>
            <a:r>
              <a:rPr dirty="0" sz="900" spc="50">
                <a:latin typeface="Calibri"/>
                <a:cs typeface="Calibri"/>
              </a:rPr>
              <a:t>Ibbotson Associates </a:t>
            </a:r>
            <a:r>
              <a:rPr dirty="0" sz="900" spc="25">
                <a:latin typeface="Calibri"/>
                <a:cs typeface="Calibri"/>
              </a:rPr>
              <a:t>for </a:t>
            </a:r>
            <a:r>
              <a:rPr dirty="0" sz="900" spc="35">
                <a:latin typeface="Calibri"/>
                <a:cs typeface="Calibri"/>
              </a:rPr>
              <a:t>the </a:t>
            </a:r>
            <a:r>
              <a:rPr dirty="0" sz="900" spc="40">
                <a:latin typeface="Calibri"/>
                <a:cs typeface="Calibri"/>
              </a:rPr>
              <a:t>35-year </a:t>
            </a:r>
            <a:r>
              <a:rPr dirty="0" sz="900" spc="50">
                <a:latin typeface="Calibri"/>
                <a:cs typeface="Calibri"/>
              </a:rPr>
              <a:t>period </a:t>
            </a:r>
            <a:r>
              <a:rPr dirty="0" sz="900" spc="60">
                <a:latin typeface="Calibri"/>
                <a:cs typeface="Calibri"/>
              </a:rPr>
              <a:t>beginning </a:t>
            </a:r>
            <a:r>
              <a:rPr dirty="0" sz="900" spc="50">
                <a:latin typeface="Calibri"/>
                <a:cs typeface="Calibri"/>
              </a:rPr>
              <a:t>January </a:t>
            </a:r>
            <a:r>
              <a:rPr dirty="0" sz="900" spc="55">
                <a:latin typeface="Calibri"/>
                <a:cs typeface="Calibri"/>
              </a:rPr>
              <a:t>1972. </a:t>
            </a:r>
            <a:r>
              <a:rPr dirty="0" sz="900" spc="45">
                <a:latin typeface="Calibri"/>
                <a:cs typeface="Calibri"/>
              </a:rPr>
              <a:t>Stocks, </a:t>
            </a:r>
            <a:r>
              <a:rPr dirty="0" sz="900" spc="60">
                <a:latin typeface="Calibri"/>
                <a:cs typeface="Calibri"/>
              </a:rPr>
              <a:t>bonds, and </a:t>
            </a:r>
            <a:r>
              <a:rPr dirty="0" sz="900" spc="30">
                <a:latin typeface="Calibri"/>
                <a:cs typeface="Calibri"/>
              </a:rPr>
              <a:t>short-term  </a:t>
            </a:r>
            <a:r>
              <a:rPr dirty="0" sz="900" spc="40">
                <a:latin typeface="Calibri"/>
                <a:cs typeface="Calibri"/>
              </a:rPr>
              <a:t>investments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are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represented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by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80">
                <a:latin typeface="Calibri"/>
                <a:cs typeface="Calibri"/>
              </a:rPr>
              <a:t>S&amp;P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500®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Index,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U.S.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intermediate-term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government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bond,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U.S.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30-day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T-bills,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respectively.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2200"/>
              </a:lnSpc>
            </a:pPr>
            <a:r>
              <a:rPr dirty="0" sz="900" spc="20">
                <a:latin typeface="Calibri"/>
                <a:cs typeface="Calibri"/>
              </a:rPr>
              <a:t>Initial </a:t>
            </a:r>
            <a:r>
              <a:rPr dirty="0" sz="900" spc="35">
                <a:latin typeface="Calibri"/>
                <a:cs typeface="Calibri"/>
              </a:rPr>
              <a:t>withdrawal </a:t>
            </a:r>
            <a:r>
              <a:rPr dirty="0" sz="900" spc="45">
                <a:latin typeface="Calibri"/>
                <a:cs typeface="Calibri"/>
              </a:rPr>
              <a:t>amount </a:t>
            </a:r>
            <a:r>
              <a:rPr dirty="0" sz="900" spc="65">
                <a:latin typeface="Calibri"/>
                <a:cs typeface="Calibri"/>
              </a:rPr>
              <a:t>based </a:t>
            </a:r>
            <a:r>
              <a:rPr dirty="0" sz="900" spc="60">
                <a:latin typeface="Calibri"/>
                <a:cs typeface="Calibri"/>
              </a:rPr>
              <a:t>on </a:t>
            </a:r>
            <a:r>
              <a:rPr dirty="0" sz="900" spc="40">
                <a:latin typeface="Calibri"/>
                <a:cs typeface="Calibri"/>
              </a:rPr>
              <a:t>1/12th </a:t>
            </a:r>
            <a:r>
              <a:rPr dirty="0" sz="900" spc="35">
                <a:latin typeface="Calibri"/>
                <a:cs typeface="Calibri"/>
              </a:rPr>
              <a:t>of </a:t>
            </a:r>
            <a:r>
              <a:rPr dirty="0" sz="900" spc="50">
                <a:latin typeface="Calibri"/>
                <a:cs typeface="Calibri"/>
              </a:rPr>
              <a:t>applicable </a:t>
            </a:r>
            <a:r>
              <a:rPr dirty="0" sz="900" spc="35">
                <a:latin typeface="Calibri"/>
                <a:cs typeface="Calibri"/>
              </a:rPr>
              <a:t>withdrawal </a:t>
            </a:r>
            <a:r>
              <a:rPr dirty="0" sz="900" spc="25">
                <a:latin typeface="Calibri"/>
                <a:cs typeface="Calibri"/>
              </a:rPr>
              <a:t>rate </a:t>
            </a:r>
            <a:r>
              <a:rPr dirty="0" sz="900" spc="40">
                <a:latin typeface="Calibri"/>
                <a:cs typeface="Calibri"/>
              </a:rPr>
              <a:t>multiplied </a:t>
            </a:r>
            <a:r>
              <a:rPr dirty="0" sz="900" spc="60">
                <a:latin typeface="Calibri"/>
                <a:cs typeface="Calibri"/>
              </a:rPr>
              <a:t>by </a:t>
            </a:r>
            <a:r>
              <a:rPr dirty="0" sz="900" spc="55">
                <a:latin typeface="Calibri"/>
                <a:cs typeface="Calibri"/>
              </a:rPr>
              <a:t>$500,000. Subsequent </a:t>
            </a:r>
            <a:r>
              <a:rPr dirty="0" sz="900" spc="35">
                <a:latin typeface="Calibri"/>
                <a:cs typeface="Calibri"/>
              </a:rPr>
              <a:t>withdrawal </a:t>
            </a:r>
            <a:r>
              <a:rPr dirty="0" sz="900" spc="45">
                <a:latin typeface="Calibri"/>
                <a:cs typeface="Calibri"/>
              </a:rPr>
              <a:t>amounts </a:t>
            </a:r>
            <a:r>
              <a:rPr dirty="0" sz="900" spc="65">
                <a:latin typeface="Calibri"/>
                <a:cs typeface="Calibri"/>
              </a:rPr>
              <a:t>based  </a:t>
            </a:r>
            <a:r>
              <a:rPr dirty="0" sz="900" spc="60">
                <a:latin typeface="Calibri"/>
                <a:cs typeface="Calibri"/>
              </a:rPr>
              <a:t>on </a:t>
            </a:r>
            <a:r>
              <a:rPr dirty="0" sz="900" spc="30">
                <a:latin typeface="Calibri"/>
                <a:cs typeface="Calibri"/>
              </a:rPr>
              <a:t>prior </a:t>
            </a:r>
            <a:r>
              <a:rPr dirty="0" sz="900" spc="40">
                <a:latin typeface="Calibri"/>
                <a:cs typeface="Calibri"/>
              </a:rPr>
              <a:t>month’s </a:t>
            </a:r>
            <a:r>
              <a:rPr dirty="0" sz="900" spc="45">
                <a:latin typeface="Calibri"/>
                <a:cs typeface="Calibri"/>
              </a:rPr>
              <a:t>amount adjusted </a:t>
            </a:r>
            <a:r>
              <a:rPr dirty="0" sz="900" spc="60">
                <a:latin typeface="Calibri"/>
                <a:cs typeface="Calibri"/>
              </a:rPr>
              <a:t>by </a:t>
            </a:r>
            <a:r>
              <a:rPr dirty="0" sz="900" spc="35">
                <a:latin typeface="Calibri"/>
                <a:cs typeface="Calibri"/>
              </a:rPr>
              <a:t>the actual </a:t>
            </a:r>
            <a:r>
              <a:rPr dirty="0" sz="900" spc="40">
                <a:latin typeface="Calibri"/>
                <a:cs typeface="Calibri"/>
              </a:rPr>
              <a:t>monthly </a:t>
            </a:r>
            <a:r>
              <a:rPr dirty="0" sz="900" spc="60">
                <a:latin typeface="Calibri"/>
                <a:cs typeface="Calibri"/>
              </a:rPr>
              <a:t>change </a:t>
            </a:r>
            <a:r>
              <a:rPr dirty="0" sz="900" spc="35">
                <a:latin typeface="Calibri"/>
                <a:cs typeface="Calibri"/>
              </a:rPr>
              <a:t>in the </a:t>
            </a:r>
            <a:r>
              <a:rPr dirty="0" sz="900" spc="65">
                <a:latin typeface="Calibri"/>
                <a:cs typeface="Calibri"/>
              </a:rPr>
              <a:t>Consumer </a:t>
            </a:r>
            <a:r>
              <a:rPr dirty="0" sz="900" spc="40">
                <a:latin typeface="Calibri"/>
                <a:cs typeface="Calibri"/>
              </a:rPr>
              <a:t>Price </a:t>
            </a:r>
            <a:r>
              <a:rPr dirty="0" sz="900" spc="55">
                <a:latin typeface="Calibri"/>
                <a:cs typeface="Calibri"/>
              </a:rPr>
              <a:t>Index </a:t>
            </a:r>
            <a:r>
              <a:rPr dirty="0" sz="900" spc="25">
                <a:latin typeface="Calibri"/>
                <a:cs typeface="Calibri"/>
              </a:rPr>
              <a:t>for </a:t>
            </a:r>
            <a:r>
              <a:rPr dirty="0" sz="900" spc="20">
                <a:latin typeface="Calibri"/>
                <a:cs typeface="Calibri"/>
              </a:rPr>
              <a:t>that </a:t>
            </a:r>
            <a:r>
              <a:rPr dirty="0" sz="900" spc="40">
                <a:latin typeface="Calibri"/>
                <a:cs typeface="Calibri"/>
              </a:rPr>
              <a:t>month. This </a:t>
            </a:r>
            <a:r>
              <a:rPr dirty="0" sz="900" spc="25">
                <a:latin typeface="Calibri"/>
                <a:cs typeface="Calibri"/>
              </a:rPr>
              <a:t>chart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25">
                <a:latin typeface="Calibri"/>
                <a:cs typeface="Calibri"/>
              </a:rPr>
              <a:t>for illustrative 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0">
                <a:latin typeface="Calibri"/>
                <a:cs typeface="Calibri"/>
              </a:rPr>
              <a:t> is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not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indicative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any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investment.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Past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performance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no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guarantee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</a:t>
            </a:r>
            <a:r>
              <a:rPr dirty="0" sz="900" spc="25">
                <a:latin typeface="Calibri"/>
                <a:cs typeface="Calibri"/>
              </a:rPr>
              <a:t> future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results.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82649" y="98043"/>
            <a:ext cx="9912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WITHDRAWALS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29800" y="2245796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91439"/>
                </a:moveTo>
                <a:lnTo>
                  <a:pt x="91440" y="91439"/>
                </a:lnTo>
                <a:lnTo>
                  <a:pt x="914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29800" y="24798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91439"/>
                </a:moveTo>
                <a:lnTo>
                  <a:pt x="91440" y="91439"/>
                </a:lnTo>
                <a:lnTo>
                  <a:pt x="914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812535" y="1752091"/>
            <a:ext cx="1288415" cy="86995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dirty="0" sz="1200" spc="60">
                <a:solidFill>
                  <a:srgbClr val="404040"/>
                </a:solidFill>
                <a:latin typeface="Calibri"/>
                <a:cs typeface="Calibri"/>
              </a:rPr>
              <a:t>Withdrawal </a:t>
            </a:r>
            <a:r>
              <a:rPr dirty="0" sz="1200" spc="40">
                <a:solidFill>
                  <a:srgbClr val="404040"/>
                </a:solidFill>
                <a:latin typeface="Calibri"/>
                <a:cs typeface="Calibri"/>
              </a:rPr>
              <a:t>rate  </a:t>
            </a:r>
            <a:r>
              <a:rPr dirty="0" sz="1200" spc="45">
                <a:solidFill>
                  <a:srgbClr val="404040"/>
                </a:solidFill>
                <a:latin typeface="Calibri"/>
                <a:cs typeface="Calibri"/>
              </a:rPr>
              <a:t>(adj. </a:t>
            </a:r>
            <a:r>
              <a:rPr dirty="0" sz="1200" spc="3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1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30">
                <a:solidFill>
                  <a:srgbClr val="404040"/>
                </a:solidFill>
                <a:latin typeface="Calibri"/>
                <a:cs typeface="Calibri"/>
              </a:rPr>
              <a:t>inflation)*</a:t>
            </a:r>
            <a:endParaRPr sz="1200">
              <a:latin typeface="Calibri"/>
              <a:cs typeface="Calibri"/>
            </a:endParaRPr>
          </a:p>
          <a:p>
            <a:pPr marL="187325">
              <a:lnSpc>
                <a:spcPct val="100000"/>
              </a:lnSpc>
              <a:spcBef>
                <a:spcPts val="459"/>
              </a:spcBef>
            </a:pPr>
            <a:r>
              <a:rPr dirty="0" sz="1200" b="1">
                <a:solidFill>
                  <a:srgbClr val="368727"/>
                </a:solidFill>
                <a:latin typeface="Century Gothic"/>
                <a:cs typeface="Century Gothic"/>
              </a:rPr>
              <a:t>4%</a:t>
            </a:r>
            <a:endParaRPr sz="1200">
              <a:latin typeface="Century Gothic"/>
              <a:cs typeface="Century Gothic"/>
            </a:endParaRPr>
          </a:p>
          <a:p>
            <a:pPr marL="187325">
              <a:lnSpc>
                <a:spcPct val="100000"/>
              </a:lnSpc>
              <a:spcBef>
                <a:spcPts val="359"/>
              </a:spcBef>
            </a:pPr>
            <a:r>
              <a:rPr dirty="0" sz="1200" b="1">
                <a:solidFill>
                  <a:srgbClr val="6AD539"/>
                </a:solidFill>
                <a:latin typeface="Century Gothic"/>
                <a:cs typeface="Century Gothic"/>
              </a:rPr>
              <a:t>5%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8652" y="2702824"/>
            <a:ext cx="219075" cy="1223645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 spc="70">
                <a:latin typeface="Calibri"/>
                <a:cs typeface="Calibri"/>
              </a:rPr>
              <a:t>Value </a:t>
            </a:r>
            <a:r>
              <a:rPr dirty="0" sz="1200" spc="50">
                <a:latin typeface="Calibri"/>
                <a:cs typeface="Calibri"/>
              </a:rPr>
              <a:t>of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35">
                <a:latin typeface="Calibri"/>
                <a:cs typeface="Calibri"/>
              </a:rPr>
              <a:t>portfolio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63232" y="296457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0"/>
                </a:moveTo>
                <a:lnTo>
                  <a:pt x="12903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741121" y="296457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28218" y="2964579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21171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715314" y="2985750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60">
                <a:moveTo>
                  <a:pt x="0" y="22695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93192" y="2975171"/>
            <a:ext cx="22225" cy="33655"/>
          </a:xfrm>
          <a:custGeom>
            <a:avLst/>
            <a:gdLst/>
            <a:ahLst/>
            <a:cxnLst/>
            <a:rect l="l" t="t" r="r" b="b"/>
            <a:pathLst>
              <a:path w="22225" h="33655">
                <a:moveTo>
                  <a:pt x="0" y="0"/>
                </a:moveTo>
                <a:lnTo>
                  <a:pt x="22123" y="3327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80302" y="2953987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0"/>
                </a:moveTo>
                <a:lnTo>
                  <a:pt x="12890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672922" y="2953987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0" y="10592"/>
                </a:moveTo>
                <a:lnTo>
                  <a:pt x="7379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645274" y="2964579"/>
            <a:ext cx="27940" cy="33655"/>
          </a:xfrm>
          <a:custGeom>
            <a:avLst/>
            <a:gdLst/>
            <a:ahLst/>
            <a:cxnLst/>
            <a:rect l="l" t="t" r="r" b="b"/>
            <a:pathLst>
              <a:path w="27940" h="33655">
                <a:moveTo>
                  <a:pt x="0" y="33274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37908" y="2997854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10260" y="2985750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40" h="12700">
                <a:moveTo>
                  <a:pt x="0" y="0"/>
                </a:moveTo>
                <a:lnTo>
                  <a:pt x="27648" y="1210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02894" y="2985750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589991" y="2985750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567867" y="2985750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0" y="12103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554964" y="2997854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0" y="24206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532854" y="3022059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171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519950" y="3043230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60">
                <a:moveTo>
                  <a:pt x="0" y="22695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507047" y="30659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84936" y="3053822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0" y="0"/>
                </a:moveTo>
                <a:lnTo>
                  <a:pt x="22111" y="1210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472033" y="3022059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4" h="32385">
                <a:moveTo>
                  <a:pt x="0" y="0"/>
                </a:moveTo>
                <a:lnTo>
                  <a:pt x="12903" y="3176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49910" y="302205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437020" y="302205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1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27799" y="3008446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0" y="0"/>
                </a:moveTo>
                <a:lnTo>
                  <a:pt x="9220" y="1361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01993" y="3008446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69">
                <a:moveTo>
                  <a:pt x="0" y="13614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92785" y="3008446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0" y="0"/>
                </a:moveTo>
                <a:lnTo>
                  <a:pt x="9208" y="1361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379882" y="3008446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0" y="34785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357759" y="3008446"/>
            <a:ext cx="22225" cy="34925"/>
          </a:xfrm>
          <a:custGeom>
            <a:avLst/>
            <a:gdLst/>
            <a:ahLst/>
            <a:cxnLst/>
            <a:rect l="l" t="t" r="r" b="b"/>
            <a:pathLst>
              <a:path w="22225" h="34925">
                <a:moveTo>
                  <a:pt x="0" y="0"/>
                </a:moveTo>
                <a:lnTo>
                  <a:pt x="22123" y="3478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44869" y="299785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0"/>
                </a:moveTo>
                <a:lnTo>
                  <a:pt x="12891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322745" y="2985750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0" y="0"/>
                </a:moveTo>
                <a:lnTo>
                  <a:pt x="22123" y="1210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09842" y="2985750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60">
                <a:moveTo>
                  <a:pt x="0" y="22695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296938" y="299785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0"/>
                </a:moveTo>
                <a:lnTo>
                  <a:pt x="12904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274828" y="2997854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0" y="24206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261924" y="3008446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69">
                <a:moveTo>
                  <a:pt x="0" y="0"/>
                </a:moveTo>
                <a:lnTo>
                  <a:pt x="12904" y="1361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239815" y="2975171"/>
            <a:ext cx="22225" cy="33655"/>
          </a:xfrm>
          <a:custGeom>
            <a:avLst/>
            <a:gdLst/>
            <a:ahLst/>
            <a:cxnLst/>
            <a:rect l="l" t="t" r="r" b="b"/>
            <a:pathLst>
              <a:path w="22225" h="33655">
                <a:moveTo>
                  <a:pt x="0" y="0"/>
                </a:moveTo>
                <a:lnTo>
                  <a:pt x="22110" y="3327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226911" y="2975171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217690" y="2953987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21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191897" y="2953987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4" h="21589">
                <a:moveTo>
                  <a:pt x="0" y="21184"/>
                </a:moveTo>
                <a:lnTo>
                  <a:pt x="2579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182676" y="2975171"/>
            <a:ext cx="9525" cy="22860"/>
          </a:xfrm>
          <a:custGeom>
            <a:avLst/>
            <a:gdLst/>
            <a:ahLst/>
            <a:cxnLst/>
            <a:rect l="l" t="t" r="r" b="b"/>
            <a:pathLst>
              <a:path w="9525" h="22860">
                <a:moveTo>
                  <a:pt x="0" y="22682"/>
                </a:moveTo>
                <a:lnTo>
                  <a:pt x="922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169773" y="29978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149505" y="299785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0" y="0"/>
                </a:moveTo>
                <a:lnTo>
                  <a:pt x="20269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134759" y="2997854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0" y="10592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114490" y="2975171"/>
            <a:ext cx="20320" cy="33655"/>
          </a:xfrm>
          <a:custGeom>
            <a:avLst/>
            <a:gdLst/>
            <a:ahLst/>
            <a:cxnLst/>
            <a:rect l="l" t="t" r="r" b="b"/>
            <a:pathLst>
              <a:path w="20320" h="33655">
                <a:moveTo>
                  <a:pt x="0" y="0"/>
                </a:moveTo>
                <a:lnTo>
                  <a:pt x="20269" y="3327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101587" y="297517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10579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086843" y="298575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 h="0">
                <a:moveTo>
                  <a:pt x="0" y="0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066560" y="2929794"/>
            <a:ext cx="20320" cy="56515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0" y="0"/>
                </a:moveTo>
                <a:lnTo>
                  <a:pt x="20282" y="5595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053670" y="291769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0"/>
                </a:moveTo>
                <a:lnTo>
                  <a:pt x="12890" y="1210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031546" y="2917690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0" y="12104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018644" y="292979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10579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009436" y="2940373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377"/>
                </a:moveTo>
                <a:lnTo>
                  <a:pt x="92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983629" y="2985750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974409" y="2985750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30">
                <a:moveTo>
                  <a:pt x="0" y="36309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961506" y="302205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939395" y="302205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926493" y="3008446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69">
                <a:moveTo>
                  <a:pt x="0" y="0"/>
                </a:moveTo>
                <a:lnTo>
                  <a:pt x="12903" y="1361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904382" y="300844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891478" y="3008446"/>
            <a:ext cx="13335" cy="57785"/>
          </a:xfrm>
          <a:custGeom>
            <a:avLst/>
            <a:gdLst/>
            <a:ahLst/>
            <a:cxnLst/>
            <a:rect l="l" t="t" r="r" b="b"/>
            <a:pathLst>
              <a:path w="13334" h="57785">
                <a:moveTo>
                  <a:pt x="0" y="57480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878575" y="3065926"/>
            <a:ext cx="13335" cy="56515"/>
          </a:xfrm>
          <a:custGeom>
            <a:avLst/>
            <a:gdLst/>
            <a:ahLst/>
            <a:cxnLst/>
            <a:rect l="l" t="t" r="r" b="b"/>
            <a:pathLst>
              <a:path w="13334" h="56514">
                <a:moveTo>
                  <a:pt x="0" y="55969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856464" y="312189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843561" y="3111303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0"/>
                </a:moveTo>
                <a:lnTo>
                  <a:pt x="12903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821439" y="3076518"/>
            <a:ext cx="22225" cy="34925"/>
          </a:xfrm>
          <a:custGeom>
            <a:avLst/>
            <a:gdLst/>
            <a:ahLst/>
            <a:cxnLst/>
            <a:rect l="l" t="t" r="r" b="b"/>
            <a:pathLst>
              <a:path w="22225" h="34925">
                <a:moveTo>
                  <a:pt x="0" y="0"/>
                </a:moveTo>
                <a:lnTo>
                  <a:pt x="22123" y="3478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808534" y="3032651"/>
            <a:ext cx="13335" cy="44450"/>
          </a:xfrm>
          <a:custGeom>
            <a:avLst/>
            <a:gdLst/>
            <a:ahLst/>
            <a:cxnLst/>
            <a:rect l="l" t="t" r="r" b="b"/>
            <a:pathLst>
              <a:path w="13334" h="44450">
                <a:moveTo>
                  <a:pt x="0" y="0"/>
                </a:moveTo>
                <a:lnTo>
                  <a:pt x="12904" y="4386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799328" y="3032651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21171"/>
                </a:moveTo>
                <a:lnTo>
                  <a:pt x="92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773521" y="3053822"/>
            <a:ext cx="26034" cy="68580"/>
          </a:xfrm>
          <a:custGeom>
            <a:avLst/>
            <a:gdLst/>
            <a:ahLst/>
            <a:cxnLst/>
            <a:rect l="l" t="t" r="r" b="b"/>
            <a:pathLst>
              <a:path w="26034" h="68580">
                <a:moveTo>
                  <a:pt x="0" y="68072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764313" y="3032651"/>
            <a:ext cx="9525" cy="89535"/>
          </a:xfrm>
          <a:custGeom>
            <a:avLst/>
            <a:gdLst/>
            <a:ahLst/>
            <a:cxnLst/>
            <a:rect l="l" t="t" r="r" b="b"/>
            <a:pathLst>
              <a:path w="9525" h="89535">
                <a:moveTo>
                  <a:pt x="4604" y="-14287"/>
                </a:moveTo>
                <a:lnTo>
                  <a:pt x="4604" y="103530"/>
                </a:lnTo>
              </a:path>
            </a:pathLst>
          </a:custGeom>
          <a:ln w="3778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738507" y="3032651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4" h="10794">
                <a:moveTo>
                  <a:pt x="0" y="10579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729286" y="2975171"/>
            <a:ext cx="9525" cy="68580"/>
          </a:xfrm>
          <a:custGeom>
            <a:avLst/>
            <a:gdLst/>
            <a:ahLst/>
            <a:cxnLst/>
            <a:rect l="l" t="t" r="r" b="b"/>
            <a:pathLst>
              <a:path w="9525" h="68580">
                <a:moveTo>
                  <a:pt x="4610" y="-14287"/>
                </a:moveTo>
                <a:lnTo>
                  <a:pt x="4610" y="82346"/>
                </a:lnTo>
              </a:path>
            </a:pathLst>
          </a:custGeom>
          <a:ln w="37796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716383" y="2917690"/>
            <a:ext cx="13335" cy="57785"/>
          </a:xfrm>
          <a:custGeom>
            <a:avLst/>
            <a:gdLst/>
            <a:ahLst/>
            <a:cxnLst/>
            <a:rect l="l" t="t" r="r" b="b"/>
            <a:pathLst>
              <a:path w="13334" h="57785">
                <a:moveTo>
                  <a:pt x="0" y="0"/>
                </a:moveTo>
                <a:lnTo>
                  <a:pt x="12903" y="5748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694273" y="2907099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4">
                <a:moveTo>
                  <a:pt x="0" y="0"/>
                </a:moveTo>
                <a:lnTo>
                  <a:pt x="22110" y="1059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681370" y="2849618"/>
            <a:ext cx="13335" cy="57785"/>
          </a:xfrm>
          <a:custGeom>
            <a:avLst/>
            <a:gdLst/>
            <a:ahLst/>
            <a:cxnLst/>
            <a:rect l="l" t="t" r="r" b="b"/>
            <a:pathLst>
              <a:path w="13334" h="57785">
                <a:moveTo>
                  <a:pt x="0" y="0"/>
                </a:moveTo>
                <a:lnTo>
                  <a:pt x="12904" y="5748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668467" y="2849618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210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646355" y="2839027"/>
            <a:ext cx="22225" cy="22860"/>
          </a:xfrm>
          <a:custGeom>
            <a:avLst/>
            <a:gdLst/>
            <a:ahLst/>
            <a:cxnLst/>
            <a:rect l="l" t="t" r="r" b="b"/>
            <a:pathLst>
              <a:path w="22225" h="22860">
                <a:moveTo>
                  <a:pt x="0" y="0"/>
                </a:moveTo>
                <a:lnTo>
                  <a:pt x="22111" y="2269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633452" y="2817856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0"/>
                </a:moveTo>
                <a:lnTo>
                  <a:pt x="12903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613183" y="281785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0" y="0"/>
                </a:moveTo>
                <a:lnTo>
                  <a:pt x="20269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598438" y="2817856"/>
            <a:ext cx="15240" cy="44450"/>
          </a:xfrm>
          <a:custGeom>
            <a:avLst/>
            <a:gdLst/>
            <a:ahLst/>
            <a:cxnLst/>
            <a:rect l="l" t="t" r="r" b="b"/>
            <a:pathLst>
              <a:path w="15240" h="44450">
                <a:moveTo>
                  <a:pt x="0" y="43866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591060" y="2861722"/>
            <a:ext cx="7620" cy="24765"/>
          </a:xfrm>
          <a:custGeom>
            <a:avLst/>
            <a:gdLst/>
            <a:ahLst/>
            <a:cxnLst/>
            <a:rect l="l" t="t" r="r" b="b"/>
            <a:pathLst>
              <a:path w="7620" h="24764">
                <a:moveTo>
                  <a:pt x="0" y="24206"/>
                </a:moveTo>
                <a:lnTo>
                  <a:pt x="737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563412" y="2817856"/>
            <a:ext cx="27940" cy="68580"/>
          </a:xfrm>
          <a:custGeom>
            <a:avLst/>
            <a:gdLst/>
            <a:ahLst/>
            <a:cxnLst/>
            <a:rect l="l" t="t" r="r" b="b"/>
            <a:pathLst>
              <a:path w="27940" h="68580">
                <a:moveTo>
                  <a:pt x="0" y="0"/>
                </a:moveTo>
                <a:lnTo>
                  <a:pt x="27648" y="6807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556046" y="2749784"/>
            <a:ext cx="7620" cy="68580"/>
          </a:xfrm>
          <a:custGeom>
            <a:avLst/>
            <a:gdLst/>
            <a:ahLst/>
            <a:cxnLst/>
            <a:rect l="l" t="t" r="r" b="b"/>
            <a:pathLst>
              <a:path w="7620" h="68580">
                <a:moveTo>
                  <a:pt x="3683" y="-14287"/>
                </a:moveTo>
                <a:lnTo>
                  <a:pt x="3683" y="82359"/>
                </a:lnTo>
              </a:path>
            </a:pathLst>
          </a:custGeom>
          <a:ln w="35941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530239" y="2749784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521032" y="2714998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0" y="0"/>
                </a:moveTo>
                <a:lnTo>
                  <a:pt x="9207" y="3478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508129" y="2714998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486006" y="2714998"/>
            <a:ext cx="22225" cy="66675"/>
          </a:xfrm>
          <a:custGeom>
            <a:avLst/>
            <a:gdLst/>
            <a:ahLst/>
            <a:cxnLst/>
            <a:rect l="l" t="t" r="r" b="b"/>
            <a:pathLst>
              <a:path w="22225" h="66675">
                <a:moveTo>
                  <a:pt x="0" y="66548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473115" y="2702895"/>
            <a:ext cx="13335" cy="78740"/>
          </a:xfrm>
          <a:custGeom>
            <a:avLst/>
            <a:gdLst/>
            <a:ahLst/>
            <a:cxnLst/>
            <a:rect l="l" t="t" r="r" b="b"/>
            <a:pathLst>
              <a:path w="13334" h="78739">
                <a:moveTo>
                  <a:pt x="0" y="0"/>
                </a:moveTo>
                <a:lnTo>
                  <a:pt x="12890" y="7865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460211" y="2600038"/>
            <a:ext cx="13335" cy="102870"/>
          </a:xfrm>
          <a:custGeom>
            <a:avLst/>
            <a:gdLst/>
            <a:ahLst/>
            <a:cxnLst/>
            <a:rect l="l" t="t" r="r" b="b"/>
            <a:pathLst>
              <a:path w="13334" h="102869">
                <a:moveTo>
                  <a:pt x="6452" y="-14287"/>
                </a:moveTo>
                <a:lnTo>
                  <a:pt x="6452" y="117144"/>
                </a:lnTo>
              </a:path>
            </a:pathLst>
          </a:custGeom>
          <a:ln w="41479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438088" y="2600038"/>
            <a:ext cx="22225" cy="46990"/>
          </a:xfrm>
          <a:custGeom>
            <a:avLst/>
            <a:gdLst/>
            <a:ahLst/>
            <a:cxnLst/>
            <a:rect l="l" t="t" r="r" b="b"/>
            <a:pathLst>
              <a:path w="22225" h="46989">
                <a:moveTo>
                  <a:pt x="0" y="46888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425185" y="264692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403074" y="2578854"/>
            <a:ext cx="22225" cy="78740"/>
          </a:xfrm>
          <a:custGeom>
            <a:avLst/>
            <a:gdLst/>
            <a:ahLst/>
            <a:cxnLst/>
            <a:rect l="l" t="t" r="r" b="b"/>
            <a:pathLst>
              <a:path w="22225" h="78739">
                <a:moveTo>
                  <a:pt x="0" y="0"/>
                </a:moveTo>
                <a:lnTo>
                  <a:pt x="22111" y="7866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390171" y="2566751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0"/>
                </a:moveTo>
                <a:lnTo>
                  <a:pt x="12903" y="1210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380952" y="2510783"/>
            <a:ext cx="9525" cy="56515"/>
          </a:xfrm>
          <a:custGeom>
            <a:avLst/>
            <a:gdLst/>
            <a:ahLst/>
            <a:cxnLst/>
            <a:rect l="l" t="t" r="r" b="b"/>
            <a:pathLst>
              <a:path w="9525" h="56514">
                <a:moveTo>
                  <a:pt x="0" y="0"/>
                </a:moveTo>
                <a:lnTo>
                  <a:pt x="9220" y="55968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355157" y="2510783"/>
            <a:ext cx="26034" cy="68580"/>
          </a:xfrm>
          <a:custGeom>
            <a:avLst/>
            <a:gdLst/>
            <a:ahLst/>
            <a:cxnLst/>
            <a:rect l="l" t="t" r="r" b="b"/>
            <a:pathLst>
              <a:path w="26034" h="68580">
                <a:moveTo>
                  <a:pt x="0" y="68071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345937" y="2566751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0"/>
                </a:moveTo>
                <a:lnTo>
                  <a:pt x="9220" y="1210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320144" y="2566751"/>
            <a:ext cx="26034" cy="33655"/>
          </a:xfrm>
          <a:custGeom>
            <a:avLst/>
            <a:gdLst/>
            <a:ahLst/>
            <a:cxnLst/>
            <a:rect l="l" t="t" r="r" b="b"/>
            <a:pathLst>
              <a:path w="26034" h="33655">
                <a:moveTo>
                  <a:pt x="0" y="33287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310923" y="2566751"/>
            <a:ext cx="9525" cy="33655"/>
          </a:xfrm>
          <a:custGeom>
            <a:avLst/>
            <a:gdLst/>
            <a:ahLst/>
            <a:cxnLst/>
            <a:rect l="l" t="t" r="r" b="b"/>
            <a:pathLst>
              <a:path w="9525" h="33655">
                <a:moveTo>
                  <a:pt x="0" y="0"/>
                </a:moveTo>
                <a:lnTo>
                  <a:pt x="9220" y="3328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298020" y="2521374"/>
            <a:ext cx="13335" cy="45720"/>
          </a:xfrm>
          <a:custGeom>
            <a:avLst/>
            <a:gdLst/>
            <a:ahLst/>
            <a:cxnLst/>
            <a:rect l="l" t="t" r="r" b="b"/>
            <a:pathLst>
              <a:path w="13334" h="45719">
                <a:moveTo>
                  <a:pt x="0" y="0"/>
                </a:moveTo>
                <a:lnTo>
                  <a:pt x="12903" y="4537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275909" y="2521374"/>
            <a:ext cx="22225" cy="125730"/>
          </a:xfrm>
          <a:custGeom>
            <a:avLst/>
            <a:gdLst/>
            <a:ahLst/>
            <a:cxnLst/>
            <a:rect l="l" t="t" r="r" b="b"/>
            <a:pathLst>
              <a:path w="22225" h="125730">
                <a:moveTo>
                  <a:pt x="0" y="125552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263006" y="2624232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60">
                <a:moveTo>
                  <a:pt x="0" y="0"/>
                </a:moveTo>
                <a:lnTo>
                  <a:pt x="12903" y="2269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250102" y="2545580"/>
            <a:ext cx="13335" cy="78740"/>
          </a:xfrm>
          <a:custGeom>
            <a:avLst/>
            <a:gdLst/>
            <a:ahLst/>
            <a:cxnLst/>
            <a:rect l="l" t="t" r="r" b="b"/>
            <a:pathLst>
              <a:path w="13334" h="78739">
                <a:moveTo>
                  <a:pt x="0" y="0"/>
                </a:moveTo>
                <a:lnTo>
                  <a:pt x="12904" y="7865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227978" y="2545580"/>
            <a:ext cx="22225" cy="54610"/>
          </a:xfrm>
          <a:custGeom>
            <a:avLst/>
            <a:gdLst/>
            <a:ahLst/>
            <a:cxnLst/>
            <a:rect l="l" t="t" r="r" b="b"/>
            <a:pathLst>
              <a:path w="22225" h="54610">
                <a:moveTo>
                  <a:pt x="0" y="54458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215088" y="2600038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69">
                <a:moveTo>
                  <a:pt x="0" y="13614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192965" y="2613652"/>
            <a:ext cx="22225" cy="68580"/>
          </a:xfrm>
          <a:custGeom>
            <a:avLst/>
            <a:gdLst/>
            <a:ahLst/>
            <a:cxnLst/>
            <a:rect l="l" t="t" r="r" b="b"/>
            <a:pathLst>
              <a:path w="22225" h="68580">
                <a:moveTo>
                  <a:pt x="0" y="68060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180062" y="2646926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0" y="0"/>
                </a:moveTo>
                <a:lnTo>
                  <a:pt x="12902" y="3478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172696" y="2634823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0" y="0"/>
                </a:moveTo>
                <a:lnTo>
                  <a:pt x="7366" y="1210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145048" y="2589446"/>
            <a:ext cx="27940" cy="45720"/>
          </a:xfrm>
          <a:custGeom>
            <a:avLst/>
            <a:gdLst/>
            <a:ahLst/>
            <a:cxnLst/>
            <a:rect l="l" t="t" r="r" b="b"/>
            <a:pathLst>
              <a:path w="27940" h="45719">
                <a:moveTo>
                  <a:pt x="0" y="0"/>
                </a:moveTo>
                <a:lnTo>
                  <a:pt x="27648" y="4537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137681" y="2589446"/>
            <a:ext cx="7620" cy="57785"/>
          </a:xfrm>
          <a:custGeom>
            <a:avLst/>
            <a:gdLst/>
            <a:ahLst/>
            <a:cxnLst/>
            <a:rect l="l" t="t" r="r" b="b"/>
            <a:pathLst>
              <a:path w="7620" h="57785">
                <a:moveTo>
                  <a:pt x="3683" y="-14287"/>
                </a:moveTo>
                <a:lnTo>
                  <a:pt x="3683" y="71767"/>
                </a:lnTo>
              </a:path>
            </a:pathLst>
          </a:custGeom>
          <a:ln w="35942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110034" y="2589446"/>
            <a:ext cx="27940" cy="57785"/>
          </a:xfrm>
          <a:custGeom>
            <a:avLst/>
            <a:gdLst/>
            <a:ahLst/>
            <a:cxnLst/>
            <a:rect l="l" t="t" r="r" b="b"/>
            <a:pathLst>
              <a:path w="27940" h="57785">
                <a:moveTo>
                  <a:pt x="0" y="0"/>
                </a:moveTo>
                <a:lnTo>
                  <a:pt x="27647" y="5748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102656" y="2589446"/>
            <a:ext cx="7620" cy="45720"/>
          </a:xfrm>
          <a:custGeom>
            <a:avLst/>
            <a:gdLst/>
            <a:ahLst/>
            <a:cxnLst/>
            <a:rect l="l" t="t" r="r" b="b"/>
            <a:pathLst>
              <a:path w="7620" h="45719">
                <a:moveTo>
                  <a:pt x="3689" y="-14287"/>
                </a:moveTo>
                <a:lnTo>
                  <a:pt x="3689" y="59664"/>
                </a:lnTo>
              </a:path>
            </a:pathLst>
          </a:custGeom>
          <a:ln w="3595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089752" y="2634823"/>
            <a:ext cx="13335" cy="33655"/>
          </a:xfrm>
          <a:custGeom>
            <a:avLst/>
            <a:gdLst/>
            <a:ahLst/>
            <a:cxnLst/>
            <a:rect l="l" t="t" r="r" b="b"/>
            <a:pathLst>
              <a:path w="13334" h="33655">
                <a:moveTo>
                  <a:pt x="0" y="33274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067642" y="2600038"/>
            <a:ext cx="22225" cy="68580"/>
          </a:xfrm>
          <a:custGeom>
            <a:avLst/>
            <a:gdLst/>
            <a:ahLst/>
            <a:cxnLst/>
            <a:rect l="l" t="t" r="r" b="b"/>
            <a:pathLst>
              <a:path w="22225" h="68580">
                <a:moveTo>
                  <a:pt x="0" y="0"/>
                </a:moveTo>
                <a:lnTo>
                  <a:pt x="22110" y="6805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054738" y="2600038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89">
                <a:moveTo>
                  <a:pt x="0" y="46888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032629" y="2646926"/>
            <a:ext cx="22225" cy="56515"/>
          </a:xfrm>
          <a:custGeom>
            <a:avLst/>
            <a:gdLst/>
            <a:ahLst/>
            <a:cxnLst/>
            <a:rect l="l" t="t" r="r" b="b"/>
            <a:pathLst>
              <a:path w="22225" h="56514">
                <a:moveTo>
                  <a:pt x="0" y="55969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019724" y="2702895"/>
            <a:ext cx="13335" cy="57785"/>
          </a:xfrm>
          <a:custGeom>
            <a:avLst/>
            <a:gdLst/>
            <a:ahLst/>
            <a:cxnLst/>
            <a:rect l="l" t="t" r="r" b="b"/>
            <a:pathLst>
              <a:path w="13334" h="57785">
                <a:moveTo>
                  <a:pt x="0" y="57481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006822" y="2760376"/>
            <a:ext cx="13335" cy="68580"/>
          </a:xfrm>
          <a:custGeom>
            <a:avLst/>
            <a:gdLst/>
            <a:ahLst/>
            <a:cxnLst/>
            <a:rect l="l" t="t" r="r" b="b"/>
            <a:pathLst>
              <a:path w="13334" h="68580">
                <a:moveTo>
                  <a:pt x="0" y="68072"/>
                </a:moveTo>
                <a:lnTo>
                  <a:pt x="1290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984711" y="2828448"/>
            <a:ext cx="22225" cy="89535"/>
          </a:xfrm>
          <a:custGeom>
            <a:avLst/>
            <a:gdLst/>
            <a:ahLst/>
            <a:cxnLst/>
            <a:rect l="l" t="t" r="r" b="b"/>
            <a:pathLst>
              <a:path w="22225" h="89535">
                <a:moveTo>
                  <a:pt x="0" y="89242"/>
                </a:moveTo>
                <a:lnTo>
                  <a:pt x="2211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971808" y="2770967"/>
            <a:ext cx="13335" cy="147320"/>
          </a:xfrm>
          <a:custGeom>
            <a:avLst/>
            <a:gdLst/>
            <a:ahLst/>
            <a:cxnLst/>
            <a:rect l="l" t="t" r="r" b="b"/>
            <a:pathLst>
              <a:path w="13334" h="147319">
                <a:moveTo>
                  <a:pt x="6451" y="-14287"/>
                </a:moveTo>
                <a:lnTo>
                  <a:pt x="6451" y="161010"/>
                </a:lnTo>
              </a:path>
            </a:pathLst>
          </a:custGeom>
          <a:ln w="41477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962586" y="276037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0" y="0"/>
                </a:moveTo>
                <a:lnTo>
                  <a:pt x="9222" y="1059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936780" y="2760376"/>
            <a:ext cx="26034" cy="33655"/>
          </a:xfrm>
          <a:custGeom>
            <a:avLst/>
            <a:gdLst/>
            <a:ahLst/>
            <a:cxnLst/>
            <a:rect l="l" t="t" r="r" b="b"/>
            <a:pathLst>
              <a:path w="26034" h="33655">
                <a:moveTo>
                  <a:pt x="0" y="33274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927575" y="2781546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0"/>
                </a:moveTo>
                <a:lnTo>
                  <a:pt x="9206" y="1210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901768" y="278154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892547" y="2781546"/>
            <a:ext cx="9525" cy="46990"/>
          </a:xfrm>
          <a:custGeom>
            <a:avLst/>
            <a:gdLst/>
            <a:ahLst/>
            <a:cxnLst/>
            <a:rect l="l" t="t" r="r" b="b"/>
            <a:pathLst>
              <a:path w="9525" h="46989">
                <a:moveTo>
                  <a:pt x="0" y="46902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879657" y="2828448"/>
            <a:ext cx="13335" cy="68580"/>
          </a:xfrm>
          <a:custGeom>
            <a:avLst/>
            <a:gdLst/>
            <a:ahLst/>
            <a:cxnLst/>
            <a:rect l="l" t="t" r="r" b="b"/>
            <a:pathLst>
              <a:path w="13334" h="68580">
                <a:moveTo>
                  <a:pt x="0" y="68059"/>
                </a:moveTo>
                <a:lnTo>
                  <a:pt x="1289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857533" y="2896507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4">
                <a:moveTo>
                  <a:pt x="0" y="10592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844630" y="2907099"/>
            <a:ext cx="13335" cy="22860"/>
          </a:xfrm>
          <a:custGeom>
            <a:avLst/>
            <a:gdLst/>
            <a:ahLst/>
            <a:cxnLst/>
            <a:rect l="l" t="t" r="r" b="b"/>
            <a:pathLst>
              <a:path w="13334" h="22860">
                <a:moveTo>
                  <a:pt x="0" y="22695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822519" y="2929794"/>
            <a:ext cx="22225" cy="34925"/>
          </a:xfrm>
          <a:custGeom>
            <a:avLst/>
            <a:gdLst/>
            <a:ahLst/>
            <a:cxnLst/>
            <a:rect l="l" t="t" r="r" b="b"/>
            <a:pathLst>
              <a:path w="22225" h="34925">
                <a:moveTo>
                  <a:pt x="0" y="34785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809617" y="2929794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0" y="0"/>
                </a:moveTo>
                <a:lnTo>
                  <a:pt x="12903" y="3478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796714" y="2929794"/>
            <a:ext cx="13335" cy="56515"/>
          </a:xfrm>
          <a:custGeom>
            <a:avLst/>
            <a:gdLst/>
            <a:ahLst/>
            <a:cxnLst/>
            <a:rect l="l" t="t" r="r" b="b"/>
            <a:pathLst>
              <a:path w="13334" h="56514">
                <a:moveTo>
                  <a:pt x="0" y="55956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774602" y="2917690"/>
            <a:ext cx="22225" cy="68580"/>
          </a:xfrm>
          <a:custGeom>
            <a:avLst/>
            <a:gdLst/>
            <a:ahLst/>
            <a:cxnLst/>
            <a:rect l="l" t="t" r="r" b="b"/>
            <a:pathLst>
              <a:path w="22225" h="68580">
                <a:moveTo>
                  <a:pt x="0" y="0"/>
                </a:moveTo>
                <a:lnTo>
                  <a:pt x="22111" y="6806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761699" y="2917690"/>
            <a:ext cx="13335" cy="80645"/>
          </a:xfrm>
          <a:custGeom>
            <a:avLst/>
            <a:gdLst/>
            <a:ahLst/>
            <a:cxnLst/>
            <a:rect l="l" t="t" r="r" b="b"/>
            <a:pathLst>
              <a:path w="13334" h="80644">
                <a:moveTo>
                  <a:pt x="0" y="80163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752479" y="2997854"/>
            <a:ext cx="9525" cy="45720"/>
          </a:xfrm>
          <a:custGeom>
            <a:avLst/>
            <a:gdLst/>
            <a:ahLst/>
            <a:cxnLst/>
            <a:rect l="l" t="t" r="r" b="b"/>
            <a:pathLst>
              <a:path w="9525" h="45719">
                <a:moveTo>
                  <a:pt x="0" y="45377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726685" y="3043230"/>
            <a:ext cx="26034" cy="57785"/>
          </a:xfrm>
          <a:custGeom>
            <a:avLst/>
            <a:gdLst/>
            <a:ahLst/>
            <a:cxnLst/>
            <a:rect l="l" t="t" r="r" b="b"/>
            <a:pathLst>
              <a:path w="26034" h="57785">
                <a:moveTo>
                  <a:pt x="0" y="5748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717465" y="3100710"/>
            <a:ext cx="9525" cy="44450"/>
          </a:xfrm>
          <a:custGeom>
            <a:avLst/>
            <a:gdLst/>
            <a:ahLst/>
            <a:cxnLst/>
            <a:rect l="l" t="t" r="r" b="b"/>
            <a:pathLst>
              <a:path w="9525" h="44450">
                <a:moveTo>
                  <a:pt x="0" y="43879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691658" y="3100710"/>
            <a:ext cx="26034" cy="44450"/>
          </a:xfrm>
          <a:custGeom>
            <a:avLst/>
            <a:gdLst/>
            <a:ahLst/>
            <a:cxnLst/>
            <a:rect l="l" t="t" r="r" b="b"/>
            <a:pathLst>
              <a:path w="26034" h="44450">
                <a:moveTo>
                  <a:pt x="0" y="0"/>
                </a:moveTo>
                <a:lnTo>
                  <a:pt x="25807" y="4387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682452" y="309013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0" y="0"/>
                </a:moveTo>
                <a:lnTo>
                  <a:pt x="9207" y="1057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669548" y="3090131"/>
            <a:ext cx="13335" cy="54610"/>
          </a:xfrm>
          <a:custGeom>
            <a:avLst/>
            <a:gdLst/>
            <a:ahLst/>
            <a:cxnLst/>
            <a:rect l="l" t="t" r="r" b="b"/>
            <a:pathLst>
              <a:path w="13334" h="54610">
                <a:moveTo>
                  <a:pt x="0" y="54458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649278" y="3111303"/>
            <a:ext cx="20320" cy="33655"/>
          </a:xfrm>
          <a:custGeom>
            <a:avLst/>
            <a:gdLst/>
            <a:ahLst/>
            <a:cxnLst/>
            <a:rect l="l" t="t" r="r" b="b"/>
            <a:pathLst>
              <a:path w="20320" h="33655">
                <a:moveTo>
                  <a:pt x="0" y="0"/>
                </a:moveTo>
                <a:lnTo>
                  <a:pt x="20270" y="3328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634534" y="3111303"/>
            <a:ext cx="15240" cy="68580"/>
          </a:xfrm>
          <a:custGeom>
            <a:avLst/>
            <a:gdLst/>
            <a:ahLst/>
            <a:cxnLst/>
            <a:rect l="l" t="t" r="r" b="b"/>
            <a:pathLst>
              <a:path w="15240" h="68580">
                <a:moveTo>
                  <a:pt x="0" y="68072"/>
                </a:moveTo>
                <a:lnTo>
                  <a:pt x="1474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614253" y="3179375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60">
                <a:moveTo>
                  <a:pt x="0" y="22695"/>
                </a:moveTo>
                <a:lnTo>
                  <a:pt x="2028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601349" y="3202070"/>
            <a:ext cx="13335" cy="45720"/>
          </a:xfrm>
          <a:custGeom>
            <a:avLst/>
            <a:gdLst/>
            <a:ahLst/>
            <a:cxnLst/>
            <a:rect l="l" t="t" r="r" b="b"/>
            <a:pathLst>
              <a:path w="13334" h="45719">
                <a:moveTo>
                  <a:pt x="0" y="45377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586604" y="3247447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0" y="10579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566335" y="3212649"/>
            <a:ext cx="20320" cy="45720"/>
          </a:xfrm>
          <a:custGeom>
            <a:avLst/>
            <a:gdLst/>
            <a:ahLst/>
            <a:cxnLst/>
            <a:rect l="l" t="t" r="r" b="b"/>
            <a:pathLst>
              <a:path w="20320" h="45720">
                <a:moveTo>
                  <a:pt x="0" y="0"/>
                </a:moveTo>
                <a:lnTo>
                  <a:pt x="20269" y="4537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551590" y="3212649"/>
            <a:ext cx="15240" cy="13970"/>
          </a:xfrm>
          <a:custGeom>
            <a:avLst/>
            <a:gdLst/>
            <a:ahLst/>
            <a:cxnLst/>
            <a:rect l="l" t="t" r="r" b="b"/>
            <a:pathLst>
              <a:path w="15240" h="13969">
                <a:moveTo>
                  <a:pt x="0" y="13614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544224" y="3226263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0" y="10592"/>
                </a:moveTo>
                <a:lnTo>
                  <a:pt x="736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518418" y="3236855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509197" y="322626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0" y="0"/>
                </a:moveTo>
                <a:lnTo>
                  <a:pt x="9221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483403" y="3212649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69">
                <a:moveTo>
                  <a:pt x="0" y="0"/>
                </a:moveTo>
                <a:lnTo>
                  <a:pt x="25794" y="1361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474184" y="3212649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0" y="24206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461279" y="323685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4">
                <a:moveTo>
                  <a:pt x="0" y="10592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439169" y="3247447"/>
            <a:ext cx="22225" cy="33655"/>
          </a:xfrm>
          <a:custGeom>
            <a:avLst/>
            <a:gdLst/>
            <a:ahLst/>
            <a:cxnLst/>
            <a:rect l="l" t="t" r="r" b="b"/>
            <a:pathLst>
              <a:path w="22225" h="33654">
                <a:moveTo>
                  <a:pt x="0" y="33274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426266" y="3280721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404142" y="3280721"/>
            <a:ext cx="22225" cy="34925"/>
          </a:xfrm>
          <a:custGeom>
            <a:avLst/>
            <a:gdLst/>
            <a:ahLst/>
            <a:cxnLst/>
            <a:rect l="l" t="t" r="r" b="b"/>
            <a:pathLst>
              <a:path w="22225" h="34925">
                <a:moveTo>
                  <a:pt x="0" y="34785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391252" y="330492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890" y="1057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378349" y="3304926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21171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356225" y="3326098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0" y="12103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343323" y="3338201"/>
            <a:ext cx="13335" cy="45720"/>
          </a:xfrm>
          <a:custGeom>
            <a:avLst/>
            <a:gdLst/>
            <a:ahLst/>
            <a:cxnLst/>
            <a:rect l="l" t="t" r="r" b="b"/>
            <a:pathLst>
              <a:path w="13334" h="45720">
                <a:moveTo>
                  <a:pt x="0" y="45377"/>
                </a:moveTo>
                <a:lnTo>
                  <a:pt x="1290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321212" y="3383578"/>
            <a:ext cx="22225" cy="22860"/>
          </a:xfrm>
          <a:custGeom>
            <a:avLst/>
            <a:gdLst/>
            <a:ahLst/>
            <a:cxnLst/>
            <a:rect l="l" t="t" r="r" b="b"/>
            <a:pathLst>
              <a:path w="22225" h="22860">
                <a:moveTo>
                  <a:pt x="0" y="22695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308309" y="3406273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0" y="2419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299101" y="3430467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1775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273295" y="3462242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4" h="12700">
                <a:moveTo>
                  <a:pt x="0" y="1209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264074" y="347433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592"/>
                </a:moveTo>
                <a:lnTo>
                  <a:pt x="922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251184" y="3441058"/>
            <a:ext cx="13335" cy="44450"/>
          </a:xfrm>
          <a:custGeom>
            <a:avLst/>
            <a:gdLst/>
            <a:ahLst/>
            <a:cxnLst/>
            <a:rect l="l" t="t" r="r" b="b"/>
            <a:pathLst>
              <a:path w="13334" h="44450">
                <a:moveTo>
                  <a:pt x="0" y="0"/>
                </a:moveTo>
                <a:lnTo>
                  <a:pt x="12890" y="4386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229061" y="3441058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92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216157" y="3416852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0" y="0"/>
                </a:moveTo>
                <a:lnTo>
                  <a:pt x="12903" y="34798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194046" y="3416852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0" y="24206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181143" y="3441058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2118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168239" y="3441058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0"/>
                </a:moveTo>
                <a:lnTo>
                  <a:pt x="12904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146129" y="344105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133226" y="3441058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111103" y="3383578"/>
            <a:ext cx="22225" cy="57785"/>
          </a:xfrm>
          <a:custGeom>
            <a:avLst/>
            <a:gdLst/>
            <a:ahLst/>
            <a:cxnLst/>
            <a:rect l="l" t="t" r="r" b="b"/>
            <a:pathLst>
              <a:path w="22225" h="57785">
                <a:moveTo>
                  <a:pt x="0" y="0"/>
                </a:moveTo>
                <a:lnTo>
                  <a:pt x="22123" y="5748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098200" y="3338201"/>
            <a:ext cx="13335" cy="45720"/>
          </a:xfrm>
          <a:custGeom>
            <a:avLst/>
            <a:gdLst/>
            <a:ahLst/>
            <a:cxnLst/>
            <a:rect l="l" t="t" r="r" b="b"/>
            <a:pathLst>
              <a:path w="13334" h="45720">
                <a:moveTo>
                  <a:pt x="0" y="0"/>
                </a:moveTo>
                <a:lnTo>
                  <a:pt x="12903" y="4537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090833" y="3338201"/>
            <a:ext cx="7620" cy="24765"/>
          </a:xfrm>
          <a:custGeom>
            <a:avLst/>
            <a:gdLst/>
            <a:ahLst/>
            <a:cxnLst/>
            <a:rect l="l" t="t" r="r" b="b"/>
            <a:pathLst>
              <a:path w="7620" h="24764">
                <a:moveTo>
                  <a:pt x="0" y="24206"/>
                </a:moveTo>
                <a:lnTo>
                  <a:pt x="736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063186" y="336240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64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055819" y="3348793"/>
            <a:ext cx="7620" cy="13970"/>
          </a:xfrm>
          <a:custGeom>
            <a:avLst/>
            <a:gdLst/>
            <a:ahLst/>
            <a:cxnLst/>
            <a:rect l="l" t="t" r="r" b="b"/>
            <a:pathLst>
              <a:path w="7620" h="13970">
                <a:moveTo>
                  <a:pt x="0" y="0"/>
                </a:moveTo>
                <a:lnTo>
                  <a:pt x="7367" y="1361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042917" y="334879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2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020793" y="333820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24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007902" y="3338201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0" y="34785"/>
                </a:moveTo>
                <a:lnTo>
                  <a:pt x="1289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6985780" y="3362407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22" y="1057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6972876" y="336240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10579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6959973" y="337298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937863" y="3362407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0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924959" y="336240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10579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902849" y="3372985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184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889946" y="339417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2103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880724" y="340627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579"/>
                </a:moveTo>
                <a:lnTo>
                  <a:pt x="922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854932" y="3416852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4" h="13970">
                <a:moveTo>
                  <a:pt x="0" y="13615"/>
                </a:moveTo>
                <a:lnTo>
                  <a:pt x="2579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845710" y="3406273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0" y="0"/>
                </a:moveTo>
                <a:lnTo>
                  <a:pt x="9222" y="2419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819904" y="3406273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4" h="10795">
                <a:moveTo>
                  <a:pt x="0" y="10579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810696" y="3406273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8" y="1057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797793" y="340627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0" y="34785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6775671" y="344105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762768" y="3441058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749876" y="3451650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10592"/>
                </a:moveTo>
                <a:lnTo>
                  <a:pt x="1289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727754" y="3441058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22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714850" y="3441058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2" y="-14287"/>
                </a:moveTo>
                <a:lnTo>
                  <a:pt x="6452" y="14287"/>
                </a:lnTo>
              </a:path>
            </a:pathLst>
          </a:custGeom>
          <a:ln w="12904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692741" y="3406273"/>
            <a:ext cx="22225" cy="34925"/>
          </a:xfrm>
          <a:custGeom>
            <a:avLst/>
            <a:gdLst/>
            <a:ahLst/>
            <a:cxnLst/>
            <a:rect l="l" t="t" r="r" b="b"/>
            <a:pathLst>
              <a:path w="22225" h="34925">
                <a:moveTo>
                  <a:pt x="0" y="0"/>
                </a:moveTo>
                <a:lnTo>
                  <a:pt x="22110" y="3478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679838" y="3406273"/>
            <a:ext cx="13335" cy="92710"/>
          </a:xfrm>
          <a:custGeom>
            <a:avLst/>
            <a:gdLst/>
            <a:ahLst/>
            <a:cxnLst/>
            <a:rect l="l" t="t" r="r" b="b"/>
            <a:pathLst>
              <a:path w="13334" h="92710">
                <a:moveTo>
                  <a:pt x="0" y="92266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670616" y="3462242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0"/>
                </a:moveTo>
                <a:lnTo>
                  <a:pt x="9222" y="3629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644823" y="3462242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4" h="12700">
                <a:moveTo>
                  <a:pt x="0" y="12090"/>
                </a:moveTo>
                <a:lnTo>
                  <a:pt x="2579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637444" y="3474332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9" y="-14287"/>
                </a:moveTo>
                <a:lnTo>
                  <a:pt x="3689" y="14287"/>
                </a:lnTo>
              </a:path>
            </a:pathLst>
          </a:custGeom>
          <a:ln w="7379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609795" y="3474332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4">
                <a:moveTo>
                  <a:pt x="0" y="24207"/>
                </a:moveTo>
                <a:lnTo>
                  <a:pt x="27649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602431" y="3498539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21183"/>
                </a:moveTo>
                <a:lnTo>
                  <a:pt x="736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589528" y="3484924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0" y="0"/>
                </a:moveTo>
                <a:lnTo>
                  <a:pt x="12903" y="34798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6567416" y="3484924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0" y="24206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6554513" y="3509130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6541610" y="3509130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6519499" y="3519722"/>
            <a:ext cx="22225" cy="46990"/>
          </a:xfrm>
          <a:custGeom>
            <a:avLst/>
            <a:gdLst/>
            <a:ahLst/>
            <a:cxnLst/>
            <a:rect l="l" t="t" r="r" b="b"/>
            <a:pathLst>
              <a:path w="22225" h="46989">
                <a:moveTo>
                  <a:pt x="0" y="46889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506596" y="3566611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21171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484472" y="358778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183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6471568" y="3608965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89">
                <a:moveTo>
                  <a:pt x="0" y="46889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6462361" y="36558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03" y="-14287"/>
                </a:moveTo>
                <a:lnTo>
                  <a:pt x="4603" y="14287"/>
                </a:lnTo>
              </a:path>
            </a:pathLst>
          </a:custGeom>
          <a:ln w="9207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436554" y="3621068"/>
            <a:ext cx="26034" cy="34925"/>
          </a:xfrm>
          <a:custGeom>
            <a:avLst/>
            <a:gdLst/>
            <a:ahLst/>
            <a:cxnLst/>
            <a:rect l="l" t="t" r="r" b="b"/>
            <a:pathLst>
              <a:path w="26035" h="34925">
                <a:moveTo>
                  <a:pt x="0" y="0"/>
                </a:moveTo>
                <a:lnTo>
                  <a:pt x="25807" y="3478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427347" y="3540893"/>
            <a:ext cx="9525" cy="80645"/>
          </a:xfrm>
          <a:custGeom>
            <a:avLst/>
            <a:gdLst/>
            <a:ahLst/>
            <a:cxnLst/>
            <a:rect l="l" t="t" r="r" b="b"/>
            <a:pathLst>
              <a:path w="9525" h="80645">
                <a:moveTo>
                  <a:pt x="4603" y="-14287"/>
                </a:moveTo>
                <a:lnTo>
                  <a:pt x="4603" y="94462"/>
                </a:lnTo>
              </a:path>
            </a:pathLst>
          </a:custGeom>
          <a:ln w="37782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6401541" y="3540893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6392321" y="3540893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6379418" y="3540893"/>
            <a:ext cx="13335" cy="68580"/>
          </a:xfrm>
          <a:custGeom>
            <a:avLst/>
            <a:gdLst/>
            <a:ahLst/>
            <a:cxnLst/>
            <a:rect l="l" t="t" r="r" b="b"/>
            <a:pathLst>
              <a:path w="13335" h="68579">
                <a:moveTo>
                  <a:pt x="0" y="6807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6357307" y="358778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1" y="2118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6344404" y="358778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1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331501" y="3598373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309390" y="3540893"/>
            <a:ext cx="22225" cy="57785"/>
          </a:xfrm>
          <a:custGeom>
            <a:avLst/>
            <a:gdLst/>
            <a:ahLst/>
            <a:cxnLst/>
            <a:rect l="l" t="t" r="r" b="b"/>
            <a:pathLst>
              <a:path w="22225" h="57785">
                <a:moveTo>
                  <a:pt x="0" y="0"/>
                </a:moveTo>
                <a:lnTo>
                  <a:pt x="22111" y="5748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296487" y="3540893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0" y="12103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274363" y="3552996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13615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261473" y="3552996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70">
                <a:moveTo>
                  <a:pt x="0" y="0"/>
                </a:moveTo>
                <a:lnTo>
                  <a:pt x="12890" y="1361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252252" y="3552996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1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226446" y="3540893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5" h="12700">
                <a:moveTo>
                  <a:pt x="0" y="0"/>
                </a:moveTo>
                <a:lnTo>
                  <a:pt x="25806" y="1210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6217238" y="3540893"/>
            <a:ext cx="9525" cy="68580"/>
          </a:xfrm>
          <a:custGeom>
            <a:avLst/>
            <a:gdLst/>
            <a:ahLst/>
            <a:cxnLst/>
            <a:rect l="l" t="t" r="r" b="b"/>
            <a:pathLst>
              <a:path w="9525" h="68579">
                <a:moveTo>
                  <a:pt x="4604" y="-14287"/>
                </a:moveTo>
                <a:lnTo>
                  <a:pt x="4604" y="82359"/>
                </a:lnTo>
              </a:path>
            </a:pathLst>
          </a:custGeom>
          <a:ln w="3778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6191432" y="3608965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6182212" y="3608965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36297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169321" y="3645262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31775"/>
                </a:moveTo>
                <a:lnTo>
                  <a:pt x="1289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6149040" y="3677037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12091"/>
                </a:moveTo>
                <a:lnTo>
                  <a:pt x="2028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6134295" y="3666445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39" h="22860">
                <a:moveTo>
                  <a:pt x="0" y="0"/>
                </a:moveTo>
                <a:lnTo>
                  <a:pt x="14745" y="2268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6114026" y="3666445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889"/>
                </a:moveTo>
                <a:lnTo>
                  <a:pt x="20269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6101123" y="371333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6086378" y="3689128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39" h="24764">
                <a:moveTo>
                  <a:pt x="0" y="0"/>
                </a:moveTo>
                <a:lnTo>
                  <a:pt x="14745" y="2420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6066109" y="3689128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4">
                <a:moveTo>
                  <a:pt x="0" y="24206"/>
                </a:moveTo>
                <a:lnTo>
                  <a:pt x="20269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6051364" y="3713334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183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6043986" y="3713334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0"/>
                </a:moveTo>
                <a:lnTo>
                  <a:pt x="7378" y="2118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6018192" y="3702742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0"/>
                </a:moveTo>
                <a:lnTo>
                  <a:pt x="25794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008972" y="3702742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21184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983164" y="3723926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970274" y="372392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5961054" y="3689128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0" y="0"/>
                </a:moveTo>
                <a:lnTo>
                  <a:pt x="9220" y="34798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5935247" y="3689128"/>
            <a:ext cx="26034" cy="34925"/>
          </a:xfrm>
          <a:custGeom>
            <a:avLst/>
            <a:gdLst/>
            <a:ahLst/>
            <a:cxnLst/>
            <a:rect l="l" t="t" r="r" b="b"/>
            <a:pathLst>
              <a:path w="26035" h="34925">
                <a:moveTo>
                  <a:pt x="0" y="34798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926040" y="3723926"/>
            <a:ext cx="9525" cy="33655"/>
          </a:xfrm>
          <a:custGeom>
            <a:avLst/>
            <a:gdLst/>
            <a:ahLst/>
            <a:cxnLst/>
            <a:rect l="l" t="t" r="r" b="b"/>
            <a:pathLst>
              <a:path w="9525" h="33654">
                <a:moveTo>
                  <a:pt x="0" y="33274"/>
                </a:moveTo>
                <a:lnTo>
                  <a:pt x="92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900233" y="3757200"/>
            <a:ext cx="26034" cy="34925"/>
          </a:xfrm>
          <a:custGeom>
            <a:avLst/>
            <a:gdLst/>
            <a:ahLst/>
            <a:cxnLst/>
            <a:rect l="l" t="t" r="r" b="b"/>
            <a:pathLst>
              <a:path w="26035" h="34925">
                <a:moveTo>
                  <a:pt x="0" y="34798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891013" y="3745096"/>
            <a:ext cx="9525" cy="46990"/>
          </a:xfrm>
          <a:custGeom>
            <a:avLst/>
            <a:gdLst/>
            <a:ahLst/>
            <a:cxnLst/>
            <a:rect l="l" t="t" r="r" b="b"/>
            <a:pathLst>
              <a:path w="9525" h="46989">
                <a:moveTo>
                  <a:pt x="0" y="0"/>
                </a:moveTo>
                <a:lnTo>
                  <a:pt x="9220" y="4690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878123" y="3608965"/>
            <a:ext cx="13335" cy="136525"/>
          </a:xfrm>
          <a:custGeom>
            <a:avLst/>
            <a:gdLst/>
            <a:ahLst/>
            <a:cxnLst/>
            <a:rect l="l" t="t" r="r" b="b"/>
            <a:pathLst>
              <a:path w="13335" h="136525">
                <a:moveTo>
                  <a:pt x="6445" y="-14287"/>
                </a:moveTo>
                <a:lnTo>
                  <a:pt x="6445" y="150418"/>
                </a:lnTo>
              </a:path>
            </a:pathLst>
          </a:custGeom>
          <a:ln w="4146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855999" y="358778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24" y="2118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843096" y="358778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1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830193" y="3598373"/>
            <a:ext cx="13335" cy="36830"/>
          </a:xfrm>
          <a:custGeom>
            <a:avLst/>
            <a:gdLst/>
            <a:ahLst/>
            <a:cxnLst/>
            <a:rect l="l" t="t" r="r" b="b"/>
            <a:pathLst>
              <a:path w="13335" h="36829">
                <a:moveTo>
                  <a:pt x="0" y="36310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808082" y="3634683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171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5795179" y="36558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773068" y="3634683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1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760165" y="3634683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79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750945" y="3645262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21183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5725151" y="3666445"/>
            <a:ext cx="26034" cy="78740"/>
          </a:xfrm>
          <a:custGeom>
            <a:avLst/>
            <a:gdLst/>
            <a:ahLst/>
            <a:cxnLst/>
            <a:rect l="l" t="t" r="r" b="b"/>
            <a:pathLst>
              <a:path w="26035" h="78739">
                <a:moveTo>
                  <a:pt x="0" y="78651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715931" y="3723926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20" y="2117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5690125" y="3723926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10591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5680917" y="3734517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36297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5668014" y="3713334"/>
            <a:ext cx="13335" cy="57785"/>
          </a:xfrm>
          <a:custGeom>
            <a:avLst/>
            <a:gdLst/>
            <a:ahLst/>
            <a:cxnLst/>
            <a:rect l="l" t="t" r="r" b="b"/>
            <a:pathLst>
              <a:path w="13335" h="57785">
                <a:moveTo>
                  <a:pt x="0" y="0"/>
                </a:moveTo>
                <a:lnTo>
                  <a:pt x="12903" y="5748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645891" y="3713334"/>
            <a:ext cx="22225" cy="44450"/>
          </a:xfrm>
          <a:custGeom>
            <a:avLst/>
            <a:gdLst/>
            <a:ahLst/>
            <a:cxnLst/>
            <a:rect l="l" t="t" r="r" b="b"/>
            <a:pathLst>
              <a:path w="22225" h="44450">
                <a:moveTo>
                  <a:pt x="0" y="43866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632987" y="3723926"/>
            <a:ext cx="13335" cy="33655"/>
          </a:xfrm>
          <a:custGeom>
            <a:avLst/>
            <a:gdLst/>
            <a:ahLst/>
            <a:cxnLst/>
            <a:rect l="l" t="t" r="r" b="b"/>
            <a:pathLst>
              <a:path w="13335" h="33654">
                <a:moveTo>
                  <a:pt x="0" y="0"/>
                </a:moveTo>
                <a:lnTo>
                  <a:pt x="12904" y="3327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620097" y="3723926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170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597973" y="3745096"/>
            <a:ext cx="22225" cy="12700"/>
          </a:xfrm>
          <a:custGeom>
            <a:avLst/>
            <a:gdLst/>
            <a:ahLst/>
            <a:cxnLst/>
            <a:rect l="l" t="t" r="r" b="b"/>
            <a:pathLst>
              <a:path w="22225" h="12700">
                <a:moveTo>
                  <a:pt x="0" y="12104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585070" y="3745096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0" y="0"/>
                </a:moveTo>
                <a:lnTo>
                  <a:pt x="12903" y="1210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5562959" y="3745096"/>
            <a:ext cx="22225" cy="46990"/>
          </a:xfrm>
          <a:custGeom>
            <a:avLst/>
            <a:gdLst/>
            <a:ahLst/>
            <a:cxnLst/>
            <a:rect l="l" t="t" r="r" b="b"/>
            <a:pathLst>
              <a:path w="22225" h="46989">
                <a:moveTo>
                  <a:pt x="0" y="46902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5550056" y="3791998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89">
                <a:moveTo>
                  <a:pt x="0" y="46888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5542690" y="383888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5515042" y="3838886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0" y="21171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507664" y="3860057"/>
            <a:ext cx="7620" cy="46990"/>
          </a:xfrm>
          <a:custGeom>
            <a:avLst/>
            <a:gdLst/>
            <a:ahLst/>
            <a:cxnLst/>
            <a:rect l="l" t="t" r="r" b="b"/>
            <a:pathLst>
              <a:path w="7620" h="46989">
                <a:moveTo>
                  <a:pt x="3689" y="-14287"/>
                </a:moveTo>
                <a:lnTo>
                  <a:pt x="3689" y="61188"/>
                </a:lnTo>
              </a:path>
            </a:pathLst>
          </a:custGeom>
          <a:ln w="3595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480016" y="3906958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0" y="21171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5472650" y="3906958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0"/>
                </a:moveTo>
                <a:lnTo>
                  <a:pt x="7366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5459747" y="390695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5437636" y="3893344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0" y="0"/>
                </a:moveTo>
                <a:lnTo>
                  <a:pt x="22111" y="1361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5424733" y="3893344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70">
                <a:moveTo>
                  <a:pt x="0" y="1361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5402609" y="3906958"/>
            <a:ext cx="22225" cy="32384"/>
          </a:xfrm>
          <a:custGeom>
            <a:avLst/>
            <a:gdLst/>
            <a:ahLst/>
            <a:cxnLst/>
            <a:rect l="l" t="t" r="r" b="b"/>
            <a:pathLst>
              <a:path w="22225" h="32385">
                <a:moveTo>
                  <a:pt x="0" y="31763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5389719" y="393872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1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5376816" y="394931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5354692" y="393872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24" y="1059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5341789" y="3938721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89">
                <a:moveTo>
                  <a:pt x="0" y="46888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5332581" y="3985609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04" y="-14287"/>
                </a:moveTo>
                <a:lnTo>
                  <a:pt x="4604" y="14287"/>
                </a:lnTo>
              </a:path>
            </a:pathLst>
          </a:custGeom>
          <a:ln w="9208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5306775" y="3985609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5297555" y="3985609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592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5271761" y="399620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5262541" y="3996201"/>
            <a:ext cx="9525" cy="46990"/>
          </a:xfrm>
          <a:custGeom>
            <a:avLst/>
            <a:gdLst/>
            <a:ahLst/>
            <a:cxnLst/>
            <a:rect l="l" t="t" r="r" b="b"/>
            <a:pathLst>
              <a:path w="9525" h="46989">
                <a:moveTo>
                  <a:pt x="0" y="46888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5249638" y="404308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227527" y="4043089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92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214624" y="4017372"/>
            <a:ext cx="13335" cy="36830"/>
          </a:xfrm>
          <a:custGeom>
            <a:avLst/>
            <a:gdLst/>
            <a:ahLst/>
            <a:cxnLst/>
            <a:rect l="l" t="t" r="r" b="b"/>
            <a:pathLst>
              <a:path w="13335" h="36829">
                <a:moveTo>
                  <a:pt x="0" y="0"/>
                </a:moveTo>
                <a:lnTo>
                  <a:pt x="12903" y="3630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192513" y="401737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5179610" y="401737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5166707" y="3996201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3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5144596" y="399620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5131693" y="398560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5122473" y="3985609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592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5096666" y="3985609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0"/>
                </a:moveTo>
                <a:lnTo>
                  <a:pt x="25807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5089300" y="398560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10592"/>
                </a:moveTo>
                <a:lnTo>
                  <a:pt x="736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5061652" y="399620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5054286" y="3975017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0"/>
                </a:moveTo>
                <a:lnTo>
                  <a:pt x="7366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5039542" y="3975017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10592"/>
                </a:moveTo>
                <a:lnTo>
                  <a:pt x="1474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5019260" y="3975017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20282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5006357" y="3975017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31763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4984246" y="4006780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92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971343" y="4017372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25717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958440" y="404308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936329" y="4043089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92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4923426" y="405368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4914205" y="4064273"/>
            <a:ext cx="9525" cy="57785"/>
          </a:xfrm>
          <a:custGeom>
            <a:avLst/>
            <a:gdLst/>
            <a:ahLst/>
            <a:cxnLst/>
            <a:rect l="l" t="t" r="r" b="b"/>
            <a:pathLst>
              <a:path w="9525" h="57785">
                <a:moveTo>
                  <a:pt x="0" y="57467"/>
                </a:moveTo>
                <a:lnTo>
                  <a:pt x="922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4888412" y="4121740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10592"/>
                </a:moveTo>
                <a:lnTo>
                  <a:pt x="2579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4879191" y="4132332"/>
            <a:ext cx="9525" cy="57785"/>
          </a:xfrm>
          <a:custGeom>
            <a:avLst/>
            <a:gdLst/>
            <a:ahLst/>
            <a:cxnLst/>
            <a:rect l="l" t="t" r="r" b="b"/>
            <a:pathLst>
              <a:path w="9525" h="57785">
                <a:moveTo>
                  <a:pt x="0" y="57480"/>
                </a:moveTo>
                <a:lnTo>
                  <a:pt x="922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4853385" y="418981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4844178" y="4168641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07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4831274" y="415351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12904" y="1512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4809164" y="4153516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0" y="25705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4796260" y="417922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2" y="-14287"/>
                </a:moveTo>
                <a:lnTo>
                  <a:pt x="6452" y="14287"/>
                </a:lnTo>
              </a:path>
            </a:pathLst>
          </a:custGeom>
          <a:ln w="12904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4774137" y="4153516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0" y="0"/>
                </a:moveTo>
                <a:lnTo>
                  <a:pt x="22123" y="2570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4761234" y="414292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4748343" y="4121740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891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4726220" y="4121740"/>
            <a:ext cx="22225" cy="32384"/>
          </a:xfrm>
          <a:custGeom>
            <a:avLst/>
            <a:gdLst/>
            <a:ahLst/>
            <a:cxnLst/>
            <a:rect l="l" t="t" r="r" b="b"/>
            <a:pathLst>
              <a:path w="22225" h="32385">
                <a:moveTo>
                  <a:pt x="0" y="31776"/>
                </a:moveTo>
                <a:lnTo>
                  <a:pt x="2212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4713317" y="4153516"/>
            <a:ext cx="13335" cy="36830"/>
          </a:xfrm>
          <a:custGeom>
            <a:avLst/>
            <a:gdLst/>
            <a:ahLst/>
            <a:cxnLst/>
            <a:rect l="l" t="t" r="r" b="b"/>
            <a:pathLst>
              <a:path w="13335" h="36829">
                <a:moveTo>
                  <a:pt x="0" y="36296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4691207" y="4168641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1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4678303" y="4142924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0"/>
                </a:moveTo>
                <a:lnTo>
                  <a:pt x="12903" y="25717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4669083" y="4121740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20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4643289" y="4121740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4634069" y="41217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4621166" y="411116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7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4599055" y="411116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79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4586152" y="412174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4565882" y="4100569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0" y="0"/>
                </a:moveTo>
                <a:lnTo>
                  <a:pt x="20270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4551138" y="408544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744" y="1512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4538235" y="4085444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89">
                <a:moveTo>
                  <a:pt x="0" y="46888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4517953" y="413233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0" y="0"/>
                </a:moveTo>
                <a:lnTo>
                  <a:pt x="2028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4503221" y="413233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4732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4482939" y="4121740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20282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4468194" y="4121740"/>
            <a:ext cx="15240" cy="21590"/>
          </a:xfrm>
          <a:custGeom>
            <a:avLst/>
            <a:gdLst/>
            <a:ahLst/>
            <a:cxnLst/>
            <a:rect l="l" t="t" r="r" b="b"/>
            <a:pathLst>
              <a:path w="15239" h="21589">
                <a:moveTo>
                  <a:pt x="0" y="21184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4460828" y="4142924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4435022" y="4142924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5" h="36829">
                <a:moveTo>
                  <a:pt x="0" y="36297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4425802" y="4179221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31775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4412911" y="4179221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0"/>
                </a:moveTo>
                <a:lnTo>
                  <a:pt x="12891" y="3177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4390788" y="4153516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0" y="0"/>
                </a:moveTo>
                <a:lnTo>
                  <a:pt x="22123" y="2570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4377884" y="4153516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25705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4355774" y="417922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4342870" y="4179221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183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4329967" y="4168641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0"/>
                </a:moveTo>
                <a:lnTo>
                  <a:pt x="12903" y="31763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4307857" y="4153516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0"/>
                </a:moveTo>
                <a:lnTo>
                  <a:pt x="22110" y="1512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4294953" y="4153516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25705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4272830" y="417922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4259940" y="417922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1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4250719" y="41898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1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4224913" y="418981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4215705" y="4189812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21184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4202802" y="4189812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3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4180679" y="4189812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92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4167788" y="420040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891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4145665" y="421099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4132762" y="4179221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0"/>
                </a:moveTo>
                <a:lnTo>
                  <a:pt x="12903" y="31775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4119858" y="417922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2" y="-14287"/>
                </a:moveTo>
                <a:lnTo>
                  <a:pt x="6452" y="14287"/>
                </a:lnTo>
              </a:path>
            </a:pathLst>
          </a:custGeom>
          <a:ln w="12904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4097748" y="417922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91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4084845" y="418981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4062734" y="4189812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592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4049831" y="418981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4042452" y="4200404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21171"/>
                </a:moveTo>
                <a:lnTo>
                  <a:pt x="7379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4014804" y="4221575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39" h="15239">
                <a:moveTo>
                  <a:pt x="0" y="15126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4007438" y="4221575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0" y="0"/>
                </a:moveTo>
                <a:lnTo>
                  <a:pt x="7366" y="15126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3979790" y="4200404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0" y="0"/>
                </a:moveTo>
                <a:lnTo>
                  <a:pt x="27648" y="2117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3972424" y="4200404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3959521" y="420040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3937398" y="418981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23" y="21184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3924507" y="418981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1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3911604" y="417922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9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3889480" y="416864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24" y="1058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3876577" y="4168641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171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3854467" y="417922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0" y="1059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3841563" y="417922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2" y="-14287"/>
                </a:moveTo>
                <a:lnTo>
                  <a:pt x="6452" y="14287"/>
                </a:lnTo>
              </a:path>
            </a:pathLst>
          </a:custGeom>
          <a:ln w="12904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3832356" y="416864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7" y="1058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3806550" y="416864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5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3797329" y="4132332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0"/>
                </a:moveTo>
                <a:lnTo>
                  <a:pt x="9221" y="36309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3771536" y="4132332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0" y="21184"/>
                </a:moveTo>
                <a:lnTo>
                  <a:pt x="25793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3762315" y="4153516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1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3749412" y="41535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3727302" y="4153516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125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3701494" y="4154360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5" h="28575">
                <a:moveTo>
                  <a:pt x="25805" y="0"/>
                </a:moveTo>
                <a:lnTo>
                  <a:pt x="0" y="0"/>
                </a:lnTo>
                <a:lnTo>
                  <a:pt x="0" y="28575"/>
                </a:lnTo>
                <a:lnTo>
                  <a:pt x="25805" y="28575"/>
                </a:lnTo>
                <a:lnTo>
                  <a:pt x="25805" y="0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3679385" y="416864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79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3666482" y="416864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79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3644358" y="416864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3631455" y="416864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79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3622248" y="417922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03" y="-14287"/>
                </a:moveTo>
                <a:lnTo>
                  <a:pt x="4603" y="14287"/>
                </a:lnTo>
              </a:path>
            </a:pathLst>
          </a:custGeom>
          <a:ln w="9207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3596441" y="4179220"/>
            <a:ext cx="26034" cy="32384"/>
          </a:xfrm>
          <a:custGeom>
            <a:avLst/>
            <a:gdLst/>
            <a:ahLst/>
            <a:cxnLst/>
            <a:rect l="l" t="t" r="r" b="b"/>
            <a:pathLst>
              <a:path w="26035" h="32385">
                <a:moveTo>
                  <a:pt x="0" y="31775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3589075" y="421099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3561427" y="4210996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39" h="10795">
                <a:moveTo>
                  <a:pt x="0" y="10579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3554049" y="4221575"/>
            <a:ext cx="7620" cy="26034"/>
          </a:xfrm>
          <a:custGeom>
            <a:avLst/>
            <a:gdLst/>
            <a:ahLst/>
            <a:cxnLst/>
            <a:rect l="l" t="t" r="r" b="b"/>
            <a:pathLst>
              <a:path w="7620" h="26035">
                <a:moveTo>
                  <a:pt x="0" y="25718"/>
                </a:moveTo>
                <a:lnTo>
                  <a:pt x="7378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3539304" y="423670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0"/>
                </a:moveTo>
                <a:lnTo>
                  <a:pt x="14745" y="10592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3519035" y="4221575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0" y="0"/>
                </a:moveTo>
                <a:lnTo>
                  <a:pt x="20269" y="15126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3506132" y="4200404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3" y="21171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3484021" y="4200404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592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3471117" y="4210996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25705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3458215" y="423670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3436104" y="4233006"/>
            <a:ext cx="22225" cy="28575"/>
          </a:xfrm>
          <a:custGeom>
            <a:avLst/>
            <a:gdLst/>
            <a:ahLst/>
            <a:cxnLst/>
            <a:rect l="l" t="t" r="r" b="b"/>
            <a:pathLst>
              <a:path w="22225" h="28575">
                <a:moveTo>
                  <a:pt x="0" y="28575"/>
                </a:moveTo>
                <a:lnTo>
                  <a:pt x="22110" y="28575"/>
                </a:lnTo>
                <a:lnTo>
                  <a:pt x="2211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3423201" y="4247293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183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3413981" y="4268477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36297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3388173" y="4290485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5" h="28575">
                <a:moveTo>
                  <a:pt x="0" y="28575"/>
                </a:moveTo>
                <a:lnTo>
                  <a:pt x="25805" y="28575"/>
                </a:lnTo>
                <a:lnTo>
                  <a:pt x="25805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3378966" y="4289646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0"/>
                </a:moveTo>
                <a:lnTo>
                  <a:pt x="9208" y="15126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3353160" y="4289646"/>
            <a:ext cx="26034" cy="46990"/>
          </a:xfrm>
          <a:custGeom>
            <a:avLst/>
            <a:gdLst/>
            <a:ahLst/>
            <a:cxnLst/>
            <a:rect l="l" t="t" r="r" b="b"/>
            <a:pathLst>
              <a:path w="26035" h="46989">
                <a:moveTo>
                  <a:pt x="0" y="46889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3343952" y="4304772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0"/>
                </a:moveTo>
                <a:lnTo>
                  <a:pt x="9208" y="31763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3331049" y="4279055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0"/>
                </a:moveTo>
                <a:lnTo>
                  <a:pt x="12903" y="25717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3308926" y="4257884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23" y="21171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3296023" y="424729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92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3273912" y="4236700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592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3261009" y="4210995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0"/>
                </a:moveTo>
                <a:lnTo>
                  <a:pt x="12903" y="25705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3248106" y="420040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91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3213091" y="4186123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35012" y="0"/>
                </a:moveTo>
                <a:lnTo>
                  <a:pt x="0" y="0"/>
                </a:lnTo>
                <a:lnTo>
                  <a:pt x="0" y="28575"/>
                </a:lnTo>
                <a:lnTo>
                  <a:pt x="35012" y="28575"/>
                </a:lnTo>
                <a:lnTo>
                  <a:pt x="35012" y="0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3203871" y="4200406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1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3178078" y="4153517"/>
            <a:ext cx="26034" cy="46990"/>
          </a:xfrm>
          <a:custGeom>
            <a:avLst/>
            <a:gdLst/>
            <a:ahLst/>
            <a:cxnLst/>
            <a:rect l="l" t="t" r="r" b="b"/>
            <a:pathLst>
              <a:path w="26035" h="46989">
                <a:moveTo>
                  <a:pt x="0" y="0"/>
                </a:moveTo>
                <a:lnTo>
                  <a:pt x="25793" y="46889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3168857" y="4153517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1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3143051" y="415351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25704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3133844" y="4179221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03" y="-14287"/>
                </a:moveTo>
                <a:lnTo>
                  <a:pt x="4603" y="14287"/>
                </a:lnTo>
              </a:path>
            </a:pathLst>
          </a:custGeom>
          <a:ln w="9207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3098816" y="4164939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35026" y="0"/>
                </a:moveTo>
                <a:lnTo>
                  <a:pt x="0" y="0"/>
                </a:lnTo>
                <a:lnTo>
                  <a:pt x="0" y="28575"/>
                </a:lnTo>
                <a:lnTo>
                  <a:pt x="35026" y="28575"/>
                </a:lnTo>
                <a:lnTo>
                  <a:pt x="35026" y="0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3085926" y="416864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891" y="10578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3065645" y="4153517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19" h="15239">
                <a:moveTo>
                  <a:pt x="0" y="0"/>
                </a:moveTo>
                <a:lnTo>
                  <a:pt x="20281" y="15124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3050900" y="4139229"/>
            <a:ext cx="15240" cy="28575"/>
          </a:xfrm>
          <a:custGeom>
            <a:avLst/>
            <a:gdLst/>
            <a:ahLst/>
            <a:cxnLst/>
            <a:rect l="l" t="t" r="r" b="b"/>
            <a:pathLst>
              <a:path w="15239" h="28575">
                <a:moveTo>
                  <a:pt x="0" y="28573"/>
                </a:moveTo>
                <a:lnTo>
                  <a:pt x="14744" y="28573"/>
                </a:lnTo>
                <a:lnTo>
                  <a:pt x="14744" y="0"/>
                </a:lnTo>
                <a:lnTo>
                  <a:pt x="0" y="0"/>
                </a:lnTo>
                <a:lnTo>
                  <a:pt x="0" y="28573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3037996" y="4132332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3" y="21183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3017728" y="4132332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 h="0">
                <a:moveTo>
                  <a:pt x="0" y="0"/>
                </a:moveTo>
                <a:lnTo>
                  <a:pt x="20269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3002982" y="4132332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2995616" y="4132332"/>
            <a:ext cx="7620" cy="21590"/>
          </a:xfrm>
          <a:custGeom>
            <a:avLst/>
            <a:gdLst/>
            <a:ahLst/>
            <a:cxnLst/>
            <a:rect l="l" t="t" r="r" b="b"/>
            <a:pathLst>
              <a:path w="7619" h="21589">
                <a:moveTo>
                  <a:pt x="0" y="21183"/>
                </a:moveTo>
                <a:lnTo>
                  <a:pt x="7366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2967969" y="415351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2960590" y="4153515"/>
            <a:ext cx="7620" cy="0"/>
          </a:xfrm>
          <a:custGeom>
            <a:avLst/>
            <a:gdLst/>
            <a:ahLst/>
            <a:cxnLst/>
            <a:rect l="l" t="t" r="r" b="b"/>
            <a:pathLst>
              <a:path w="7619" h="0">
                <a:moveTo>
                  <a:pt x="3689" y="-14287"/>
                </a:moveTo>
                <a:lnTo>
                  <a:pt x="3689" y="14287"/>
                </a:lnTo>
              </a:path>
            </a:pathLst>
          </a:custGeom>
          <a:ln w="7378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2934797" y="4153515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0" y="15126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2925577" y="416864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2912672" y="4153515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12904" y="15126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2890562" y="4153515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126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2877660" y="4154354"/>
            <a:ext cx="13335" cy="28575"/>
          </a:xfrm>
          <a:custGeom>
            <a:avLst/>
            <a:gdLst/>
            <a:ahLst/>
            <a:cxnLst/>
            <a:rect l="l" t="t" r="r" b="b"/>
            <a:pathLst>
              <a:path w="13335" h="28575">
                <a:moveTo>
                  <a:pt x="0" y="28575"/>
                </a:moveTo>
                <a:lnTo>
                  <a:pt x="12903" y="28575"/>
                </a:lnTo>
                <a:lnTo>
                  <a:pt x="12903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2855549" y="4154355"/>
            <a:ext cx="22225" cy="28575"/>
          </a:xfrm>
          <a:custGeom>
            <a:avLst/>
            <a:gdLst/>
            <a:ahLst/>
            <a:cxnLst/>
            <a:rect l="l" t="t" r="r" b="b"/>
            <a:pathLst>
              <a:path w="22225" h="28575">
                <a:moveTo>
                  <a:pt x="0" y="28575"/>
                </a:moveTo>
                <a:lnTo>
                  <a:pt x="22110" y="28575"/>
                </a:lnTo>
                <a:lnTo>
                  <a:pt x="2211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2842645" y="416864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79"/>
                </a:moveTo>
                <a:lnTo>
                  <a:pt x="12902" y="0"/>
                </a:lnTo>
              </a:path>
            </a:pathLst>
          </a:custGeom>
          <a:ln w="28575">
            <a:solidFill>
              <a:srgbClr val="6E97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2829742" y="4164932"/>
            <a:ext cx="13335" cy="28575"/>
          </a:xfrm>
          <a:custGeom>
            <a:avLst/>
            <a:gdLst/>
            <a:ahLst/>
            <a:cxnLst/>
            <a:rect l="l" t="t" r="r" b="b"/>
            <a:pathLst>
              <a:path w="13335" h="28575">
                <a:moveTo>
                  <a:pt x="0" y="28575"/>
                </a:moveTo>
                <a:lnTo>
                  <a:pt x="12902" y="28575"/>
                </a:lnTo>
                <a:lnTo>
                  <a:pt x="12902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E97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7517674" y="4871530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4" h="10795">
                <a:moveTo>
                  <a:pt x="0" y="0"/>
                </a:moveTo>
                <a:lnTo>
                  <a:pt x="25793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7508466" y="486092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8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7482661" y="4850322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4" h="10795">
                <a:moveTo>
                  <a:pt x="0" y="0"/>
                </a:moveTo>
                <a:lnTo>
                  <a:pt x="25806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7473453" y="4835171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0"/>
                </a:moveTo>
                <a:lnTo>
                  <a:pt x="9208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7460550" y="4835171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7438438" y="4824579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7425535" y="481397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3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7403424" y="4803369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7390521" y="479276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3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7377631" y="4782160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890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7355507" y="478216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7342617" y="4767009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0" y="0"/>
                </a:moveTo>
                <a:lnTo>
                  <a:pt x="12890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7320506" y="4756405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7307603" y="4745800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3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7298383" y="47458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7272590" y="4735196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4" h="10795">
                <a:moveTo>
                  <a:pt x="0" y="0"/>
                </a:moveTo>
                <a:lnTo>
                  <a:pt x="25794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7263381" y="47246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8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7250479" y="471399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3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7228368" y="4698848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0"/>
                </a:moveTo>
                <a:lnTo>
                  <a:pt x="22110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7215465" y="4688244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4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7193354" y="468824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7180450" y="467763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4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7167547" y="466703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3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7145437" y="4656430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0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7132546" y="464582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891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7110424" y="4630687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0"/>
                </a:moveTo>
                <a:lnTo>
                  <a:pt x="22123" y="1513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7097532" y="4609478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0"/>
                </a:moveTo>
                <a:lnTo>
                  <a:pt x="12891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7090154" y="4609478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9" y="-14287"/>
                </a:moveTo>
                <a:lnTo>
                  <a:pt x="3689" y="14287"/>
                </a:lnTo>
              </a:path>
            </a:pathLst>
          </a:custGeom>
          <a:ln w="7379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7062518" y="4598874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0" y="0"/>
                </a:moveTo>
                <a:lnTo>
                  <a:pt x="27635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7055140" y="4588269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7378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7042249" y="457766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891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7020138" y="4562514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0"/>
                </a:moveTo>
                <a:lnTo>
                  <a:pt x="22111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7007235" y="456251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6985124" y="4551909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6972221" y="455190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6959318" y="4541318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3" y="1059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6937207" y="4530713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6924317" y="452010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89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6902194" y="452010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6889303" y="452010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6880083" y="450950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20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6854290" y="4509504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6845069" y="4494353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0"/>
                </a:moveTo>
                <a:lnTo>
                  <a:pt x="9220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6819276" y="4483748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4" h="10795">
                <a:moveTo>
                  <a:pt x="0" y="0"/>
                </a:moveTo>
                <a:lnTo>
                  <a:pt x="25794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6810055" y="447314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2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6797164" y="44731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1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6775054" y="447314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6762151" y="4462539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3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6749247" y="446253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6452" y="-14287"/>
                </a:moveTo>
                <a:lnTo>
                  <a:pt x="6452" y="14287"/>
                </a:lnTo>
              </a:path>
            </a:pathLst>
          </a:custGeom>
          <a:ln w="12904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6727137" y="4451935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6714233" y="4441343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04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6692124" y="4415588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0" y="0"/>
                </a:moveTo>
                <a:lnTo>
                  <a:pt x="22110" y="2575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6679232" y="4415588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4" h="26035">
                <a:moveTo>
                  <a:pt x="0" y="25755"/>
                </a:moveTo>
                <a:lnTo>
                  <a:pt x="1289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6670013" y="4426192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0"/>
                </a:moveTo>
                <a:lnTo>
                  <a:pt x="9220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6644218" y="4415588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4" h="10795">
                <a:moveTo>
                  <a:pt x="0" y="0"/>
                </a:moveTo>
                <a:lnTo>
                  <a:pt x="25794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6636840" y="4415588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9" y="-14287"/>
                </a:moveTo>
                <a:lnTo>
                  <a:pt x="3689" y="14287"/>
                </a:lnTo>
              </a:path>
            </a:pathLst>
          </a:custGeom>
          <a:ln w="7378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6609205" y="4415588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636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6601826" y="4415588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9" y="-14287"/>
                </a:moveTo>
                <a:lnTo>
                  <a:pt x="3689" y="14287"/>
                </a:lnTo>
              </a:path>
            </a:pathLst>
          </a:custGeom>
          <a:ln w="7378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6588935" y="4394379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0" y="0"/>
                </a:moveTo>
                <a:lnTo>
                  <a:pt x="12891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6566825" y="439437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6541011" y="4380101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4" h="28575">
                <a:moveTo>
                  <a:pt x="25805" y="0"/>
                </a:moveTo>
                <a:lnTo>
                  <a:pt x="0" y="0"/>
                </a:lnTo>
                <a:lnTo>
                  <a:pt x="0" y="28575"/>
                </a:lnTo>
                <a:lnTo>
                  <a:pt x="25805" y="28575"/>
                </a:lnTo>
                <a:lnTo>
                  <a:pt x="25805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6518907" y="439437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6506004" y="4394378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1060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6483892" y="440498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6470990" y="440498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5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6461782" y="440498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8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6435989" y="4383773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0" y="0"/>
                </a:moveTo>
                <a:lnTo>
                  <a:pt x="25793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6426768" y="4347426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0"/>
                </a:moveTo>
                <a:lnTo>
                  <a:pt x="9221" y="36347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6400975" y="4347426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6391754" y="433682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21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6378864" y="4336822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209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6356741" y="433682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23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6330941" y="4322545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5" h="28575">
                <a:moveTo>
                  <a:pt x="25791" y="0"/>
                </a:moveTo>
                <a:lnTo>
                  <a:pt x="0" y="0"/>
                </a:lnTo>
                <a:lnTo>
                  <a:pt x="0" y="28575"/>
                </a:lnTo>
                <a:lnTo>
                  <a:pt x="25791" y="28575"/>
                </a:lnTo>
                <a:lnTo>
                  <a:pt x="25791" y="0"/>
                </a:lnTo>
                <a:close/>
              </a:path>
            </a:pathLst>
          </a:custGeom>
          <a:solidFill>
            <a:srgbClr val="C2C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6308838" y="4305007"/>
            <a:ext cx="22225" cy="32384"/>
          </a:xfrm>
          <a:custGeom>
            <a:avLst/>
            <a:gdLst/>
            <a:ahLst/>
            <a:cxnLst/>
            <a:rect l="l" t="t" r="r" b="b"/>
            <a:pathLst>
              <a:path w="22225" h="32385">
                <a:moveTo>
                  <a:pt x="0" y="0"/>
                </a:moveTo>
                <a:lnTo>
                  <a:pt x="22111" y="3181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6295935" y="430500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6273824" y="4305007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6260921" y="428985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12903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6251714" y="427925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7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6225907" y="427925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6216700" y="4279251"/>
            <a:ext cx="9525" cy="26034"/>
          </a:xfrm>
          <a:custGeom>
            <a:avLst/>
            <a:gdLst/>
            <a:ahLst/>
            <a:cxnLst/>
            <a:rect l="l" t="t" r="r" b="b"/>
            <a:pathLst>
              <a:path w="9525" h="26035">
                <a:moveTo>
                  <a:pt x="0" y="25756"/>
                </a:moveTo>
                <a:lnTo>
                  <a:pt x="9207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6190906" y="4289856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0" y="0"/>
                </a:moveTo>
                <a:lnTo>
                  <a:pt x="25794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6181686" y="4289856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15151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6168783" y="430500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5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6148513" y="431561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 h="0">
                <a:moveTo>
                  <a:pt x="0" y="0"/>
                </a:moveTo>
                <a:lnTo>
                  <a:pt x="2027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6133781" y="4305007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0"/>
                </a:moveTo>
                <a:lnTo>
                  <a:pt x="14732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6113499" y="4305007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605"/>
                </a:moveTo>
                <a:lnTo>
                  <a:pt x="20282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6100609" y="431561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44" y="-14287"/>
                </a:moveTo>
                <a:lnTo>
                  <a:pt x="6444" y="14287"/>
                </a:lnTo>
              </a:path>
            </a:pathLst>
          </a:custGeom>
          <a:ln w="12889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6085864" y="4289856"/>
            <a:ext cx="15240" cy="26034"/>
          </a:xfrm>
          <a:custGeom>
            <a:avLst/>
            <a:gdLst/>
            <a:ahLst/>
            <a:cxnLst/>
            <a:rect l="l" t="t" r="r" b="b"/>
            <a:pathLst>
              <a:path w="15239" h="26035">
                <a:moveTo>
                  <a:pt x="0" y="0"/>
                </a:moveTo>
                <a:lnTo>
                  <a:pt x="14745" y="2575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6065595" y="4289856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0" y="15151"/>
                </a:moveTo>
                <a:lnTo>
                  <a:pt x="20269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6050850" y="430500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 h="0">
                <a:moveTo>
                  <a:pt x="0" y="0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6043484" y="4289856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0" y="0"/>
                </a:moveTo>
                <a:lnTo>
                  <a:pt x="7366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6017678" y="4279251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0"/>
                </a:moveTo>
                <a:lnTo>
                  <a:pt x="25806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6008470" y="427925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605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5982677" y="4279251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0"/>
                </a:moveTo>
                <a:lnTo>
                  <a:pt x="25793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5969773" y="427925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5960553" y="4258055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21" y="2119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5934760" y="4258055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10592"/>
                </a:moveTo>
                <a:lnTo>
                  <a:pt x="2579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5925551" y="426864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604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5899746" y="4279251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10605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5890538" y="4258055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5">
                <a:moveTo>
                  <a:pt x="0" y="0"/>
                </a:moveTo>
                <a:lnTo>
                  <a:pt x="9208" y="3180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5877635" y="4189882"/>
            <a:ext cx="13335" cy="68580"/>
          </a:xfrm>
          <a:custGeom>
            <a:avLst/>
            <a:gdLst/>
            <a:ahLst/>
            <a:cxnLst/>
            <a:rect l="l" t="t" r="r" b="b"/>
            <a:pathLst>
              <a:path w="13335" h="68579">
                <a:moveTo>
                  <a:pt x="0" y="0"/>
                </a:moveTo>
                <a:lnTo>
                  <a:pt x="12903" y="68173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5855523" y="4168673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1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5842620" y="4168673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5829717" y="417927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5807606" y="4179277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209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5794716" y="418988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89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5772592" y="4179277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24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5759702" y="417927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5750482" y="4179277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5724688" y="4179277"/>
            <a:ext cx="26034" cy="42545"/>
          </a:xfrm>
          <a:custGeom>
            <a:avLst/>
            <a:gdLst/>
            <a:ahLst/>
            <a:cxnLst/>
            <a:rect l="l" t="t" r="r" b="b"/>
            <a:pathLst>
              <a:path w="26035" h="42545">
                <a:moveTo>
                  <a:pt x="0" y="42418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5715468" y="42110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2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5689674" y="421109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5680466" y="421109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604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5667563" y="4189882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0"/>
                </a:moveTo>
                <a:lnTo>
                  <a:pt x="12903" y="31813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5645453" y="418988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209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5632549" y="4189882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4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5619646" y="418988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5597535" y="4189882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4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5584632" y="418988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5562522" y="4189882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209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5549631" y="4211091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25755"/>
                </a:moveTo>
                <a:lnTo>
                  <a:pt x="1289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5542252" y="423684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9" y="-14287"/>
                </a:moveTo>
                <a:lnTo>
                  <a:pt x="3689" y="14287"/>
                </a:lnTo>
              </a:path>
            </a:pathLst>
          </a:custGeom>
          <a:ln w="7379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5514617" y="4236846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39" h="10795">
                <a:moveTo>
                  <a:pt x="0" y="10605"/>
                </a:moveTo>
                <a:lnTo>
                  <a:pt x="27635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5507239" y="4247451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21196"/>
                </a:moveTo>
                <a:lnTo>
                  <a:pt x="737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5479603" y="4268647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39" h="10795">
                <a:moveTo>
                  <a:pt x="0" y="10604"/>
                </a:moveTo>
                <a:lnTo>
                  <a:pt x="27636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5472237" y="4258055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0"/>
                </a:moveTo>
                <a:lnTo>
                  <a:pt x="7366" y="2119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5459334" y="425805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5437223" y="424745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5424320" y="424745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5402210" y="4247451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21196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5376396" y="4254371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5" h="28575">
                <a:moveTo>
                  <a:pt x="25805" y="0"/>
                </a:moveTo>
                <a:lnTo>
                  <a:pt x="0" y="0"/>
                </a:lnTo>
                <a:lnTo>
                  <a:pt x="0" y="28574"/>
                </a:lnTo>
                <a:lnTo>
                  <a:pt x="25805" y="28574"/>
                </a:lnTo>
                <a:lnTo>
                  <a:pt x="25805" y="0"/>
                </a:lnTo>
                <a:close/>
              </a:path>
            </a:pathLst>
          </a:custGeom>
          <a:solidFill>
            <a:srgbClr val="C2C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5354293" y="4258055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5341403" y="4258055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196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5332183" y="4279251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5306389" y="427925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5297169" y="4279251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5271375" y="4279251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5262155" y="4279251"/>
            <a:ext cx="9525" cy="26034"/>
          </a:xfrm>
          <a:custGeom>
            <a:avLst/>
            <a:gdLst/>
            <a:ahLst/>
            <a:cxnLst/>
            <a:rect l="l" t="t" r="r" b="b"/>
            <a:pathLst>
              <a:path w="9525" h="26035">
                <a:moveTo>
                  <a:pt x="0" y="25756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5249264" y="430500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1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5227141" y="430500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5214250" y="4279251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0"/>
                </a:moveTo>
                <a:lnTo>
                  <a:pt x="12891" y="2575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5192140" y="4268647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5179236" y="426864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2" y="-14287"/>
                </a:moveTo>
                <a:lnTo>
                  <a:pt x="6452" y="14287"/>
                </a:lnTo>
              </a:path>
            </a:pathLst>
          </a:custGeom>
          <a:ln w="12904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5166333" y="4247451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3" y="2119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5144223" y="424745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5131319" y="423684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4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5122112" y="423684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605"/>
                </a:moveTo>
                <a:lnTo>
                  <a:pt x="9207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5096318" y="4236846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0"/>
                </a:moveTo>
                <a:lnTo>
                  <a:pt x="25794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5088939" y="4236846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9" y="-14287"/>
                </a:moveTo>
                <a:lnTo>
                  <a:pt x="3689" y="14287"/>
                </a:lnTo>
              </a:path>
            </a:pathLst>
          </a:custGeom>
          <a:ln w="7379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5061304" y="423684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635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5053926" y="4211091"/>
            <a:ext cx="7620" cy="26034"/>
          </a:xfrm>
          <a:custGeom>
            <a:avLst/>
            <a:gdLst/>
            <a:ahLst/>
            <a:cxnLst/>
            <a:rect l="l" t="t" r="r" b="b"/>
            <a:pathLst>
              <a:path w="7620" h="26035">
                <a:moveTo>
                  <a:pt x="0" y="0"/>
                </a:moveTo>
                <a:lnTo>
                  <a:pt x="7378" y="2575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5039194" y="421109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10604"/>
                </a:moveTo>
                <a:lnTo>
                  <a:pt x="14732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5018912" y="421109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20282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5006021" y="4211091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25755"/>
                </a:moveTo>
                <a:lnTo>
                  <a:pt x="1289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4983910" y="4236846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5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4971007" y="424745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4958104" y="424745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4935993" y="425805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4923090" y="425805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4913883" y="4268647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36360"/>
                </a:moveTo>
                <a:lnTo>
                  <a:pt x="9207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4888089" y="4305008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4878869" y="4305008"/>
            <a:ext cx="9525" cy="42545"/>
          </a:xfrm>
          <a:custGeom>
            <a:avLst/>
            <a:gdLst/>
            <a:ahLst/>
            <a:cxnLst/>
            <a:rect l="l" t="t" r="r" b="b"/>
            <a:pathLst>
              <a:path w="9525" h="42545">
                <a:moveTo>
                  <a:pt x="0" y="42418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4853075" y="4347426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4843855" y="4326217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20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4830964" y="431561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891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4808841" y="4315612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5"/>
                </a:moveTo>
                <a:lnTo>
                  <a:pt x="2212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4795950" y="432621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45" y="-14287"/>
                </a:moveTo>
                <a:lnTo>
                  <a:pt x="6445" y="14287"/>
                </a:lnTo>
              </a:path>
            </a:pathLst>
          </a:custGeom>
          <a:ln w="12891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4773827" y="4305008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23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4760937" y="4289857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12890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4748033" y="427925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4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4725923" y="4279251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0" y="25756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4713019" y="4305008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209"/>
                </a:moveTo>
                <a:lnTo>
                  <a:pt x="1290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4690909" y="4305008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0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4678006" y="4279251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0"/>
                </a:moveTo>
                <a:lnTo>
                  <a:pt x="12903" y="2575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4668798" y="426864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8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4643004" y="4258055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0"/>
                </a:moveTo>
                <a:lnTo>
                  <a:pt x="25794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4633784" y="42580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4620881" y="424745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4598770" y="424745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4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4585866" y="425805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4565598" y="4236846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20" h="21589">
                <a:moveTo>
                  <a:pt x="0" y="0"/>
                </a:moveTo>
                <a:lnTo>
                  <a:pt x="20269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4550866" y="422169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732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4537963" y="4221695"/>
            <a:ext cx="13335" cy="36830"/>
          </a:xfrm>
          <a:custGeom>
            <a:avLst/>
            <a:gdLst/>
            <a:ahLst/>
            <a:cxnLst/>
            <a:rect l="l" t="t" r="r" b="b"/>
            <a:pathLst>
              <a:path w="13335" h="36829">
                <a:moveTo>
                  <a:pt x="0" y="36360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4517693" y="42474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2027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4502949" y="424745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10604"/>
                </a:moveTo>
                <a:lnTo>
                  <a:pt x="1474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4482679" y="42474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20269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4467935" y="424745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10604"/>
                </a:moveTo>
                <a:lnTo>
                  <a:pt x="14745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4460569" y="4258055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4434761" y="4258055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0" y="21196"/>
                </a:moveTo>
                <a:lnTo>
                  <a:pt x="25807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4425555" y="4279251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36360"/>
                </a:moveTo>
                <a:lnTo>
                  <a:pt x="9207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4412651" y="4279251"/>
            <a:ext cx="13335" cy="36830"/>
          </a:xfrm>
          <a:custGeom>
            <a:avLst/>
            <a:gdLst/>
            <a:ahLst/>
            <a:cxnLst/>
            <a:rect l="l" t="t" r="r" b="b"/>
            <a:pathLst>
              <a:path w="13335" h="36829">
                <a:moveTo>
                  <a:pt x="0" y="0"/>
                </a:moveTo>
                <a:lnTo>
                  <a:pt x="12903" y="3636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4390540" y="4258055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1" y="2119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4377638" y="425805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4355527" y="4268647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4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4342636" y="427925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5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4329733" y="4258055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0"/>
                </a:moveTo>
                <a:lnTo>
                  <a:pt x="12904" y="3180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4307623" y="425805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4294720" y="425805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4272608" y="4268647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4259705" y="426864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4250497" y="426864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08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4224692" y="426864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4215483" y="426864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604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4202581" y="426864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4180470" y="4268647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4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4167566" y="427925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4145455" y="427925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5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4132552" y="4258055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0" y="0"/>
                </a:moveTo>
                <a:lnTo>
                  <a:pt x="12903" y="3180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4119662" y="4247451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889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4097551" y="4247451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4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4084648" y="425805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4062537" y="4258055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0"/>
                </a:moveTo>
                <a:lnTo>
                  <a:pt x="22111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4049634" y="425805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4042268" y="4258055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21196"/>
                </a:moveTo>
                <a:lnTo>
                  <a:pt x="7366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4014620" y="4279251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39" h="10795">
                <a:moveTo>
                  <a:pt x="0" y="10605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4007255" y="4279251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7366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3979606" y="4258055"/>
            <a:ext cx="27940" cy="21590"/>
          </a:xfrm>
          <a:custGeom>
            <a:avLst/>
            <a:gdLst/>
            <a:ahLst/>
            <a:cxnLst/>
            <a:rect l="l" t="t" r="r" b="b"/>
            <a:pathLst>
              <a:path w="27939" h="21589">
                <a:moveTo>
                  <a:pt x="0" y="0"/>
                </a:moveTo>
                <a:lnTo>
                  <a:pt x="27648" y="2119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3972240" y="4258055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3959337" y="425805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3937226" y="4247451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1" y="21196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3924323" y="424745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3911432" y="423684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891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3889322" y="4221695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0"/>
                </a:moveTo>
                <a:lnTo>
                  <a:pt x="22110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3876419" y="4221695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15151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3854308" y="423684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3841405" y="423684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3832197" y="4221695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0" y="0"/>
                </a:moveTo>
                <a:lnTo>
                  <a:pt x="9208" y="15151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3806391" y="4211091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0"/>
                </a:moveTo>
                <a:lnTo>
                  <a:pt x="25806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3797183" y="4189882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08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3771377" y="4189882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10604"/>
                </a:moveTo>
                <a:lnTo>
                  <a:pt x="25806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3762169" y="420048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605"/>
                </a:moveTo>
                <a:lnTo>
                  <a:pt x="920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3749266" y="420048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3727156" y="4200486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5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3701355" y="4196815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5" h="28575">
                <a:moveTo>
                  <a:pt x="25791" y="0"/>
                </a:moveTo>
                <a:lnTo>
                  <a:pt x="0" y="0"/>
                </a:lnTo>
                <a:lnTo>
                  <a:pt x="0" y="28575"/>
                </a:lnTo>
                <a:lnTo>
                  <a:pt x="25791" y="28575"/>
                </a:lnTo>
                <a:lnTo>
                  <a:pt x="25791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3679239" y="4211092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4"/>
                </a:moveTo>
                <a:lnTo>
                  <a:pt x="2212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3666349" y="4211092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89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3644238" y="421109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3631335" y="4211092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6451" y="-14287"/>
                </a:moveTo>
                <a:lnTo>
                  <a:pt x="6451" y="14287"/>
                </a:lnTo>
              </a:path>
            </a:pathLst>
          </a:custGeom>
          <a:ln w="12903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3622115" y="42110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3596321" y="4211092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5" h="36829">
                <a:moveTo>
                  <a:pt x="0" y="36360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3588955" y="42474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 h="0">
                <a:moveTo>
                  <a:pt x="3683" y="-14287"/>
                </a:moveTo>
                <a:lnTo>
                  <a:pt x="3683" y="14287"/>
                </a:lnTo>
              </a:path>
            </a:pathLst>
          </a:custGeom>
          <a:ln w="7366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3561307" y="4247453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39" h="10795">
                <a:moveTo>
                  <a:pt x="0" y="10604"/>
                </a:moveTo>
                <a:lnTo>
                  <a:pt x="2764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3553941" y="4258057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89">
                <a:moveTo>
                  <a:pt x="0" y="21196"/>
                </a:moveTo>
                <a:lnTo>
                  <a:pt x="7366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3539195" y="4268649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0"/>
                </a:moveTo>
                <a:lnTo>
                  <a:pt x="14745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3518927" y="4258057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20269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3506023" y="4236847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3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3483912" y="4236847"/>
            <a:ext cx="22225" cy="10795"/>
          </a:xfrm>
          <a:custGeom>
            <a:avLst/>
            <a:gdLst/>
            <a:ahLst/>
            <a:cxnLst/>
            <a:rect l="l" t="t" r="r" b="b"/>
            <a:pathLst>
              <a:path w="22225" h="10795">
                <a:moveTo>
                  <a:pt x="0" y="10605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3471009" y="4247453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4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3458119" y="425805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592"/>
                </a:moveTo>
                <a:lnTo>
                  <a:pt x="1289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3436009" y="4254360"/>
            <a:ext cx="22225" cy="28575"/>
          </a:xfrm>
          <a:custGeom>
            <a:avLst/>
            <a:gdLst/>
            <a:ahLst/>
            <a:cxnLst/>
            <a:rect l="l" t="t" r="r" b="b"/>
            <a:pathLst>
              <a:path w="22225" h="28575">
                <a:moveTo>
                  <a:pt x="0" y="28574"/>
                </a:moveTo>
                <a:lnTo>
                  <a:pt x="22110" y="28574"/>
                </a:lnTo>
                <a:lnTo>
                  <a:pt x="22110" y="0"/>
                </a:lnTo>
                <a:lnTo>
                  <a:pt x="0" y="0"/>
                </a:lnTo>
                <a:lnTo>
                  <a:pt x="0" y="28574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3423105" y="4268649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21209"/>
                </a:moveTo>
                <a:lnTo>
                  <a:pt x="12903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3413885" y="4289857"/>
            <a:ext cx="9525" cy="36830"/>
          </a:xfrm>
          <a:custGeom>
            <a:avLst/>
            <a:gdLst/>
            <a:ahLst/>
            <a:cxnLst/>
            <a:rect l="l" t="t" r="r" b="b"/>
            <a:pathLst>
              <a:path w="9525" h="36829">
                <a:moveTo>
                  <a:pt x="0" y="36360"/>
                </a:moveTo>
                <a:lnTo>
                  <a:pt x="922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3388092" y="4311930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5" h="28575">
                <a:moveTo>
                  <a:pt x="0" y="28573"/>
                </a:moveTo>
                <a:lnTo>
                  <a:pt x="25792" y="28573"/>
                </a:lnTo>
                <a:lnTo>
                  <a:pt x="25792" y="0"/>
                </a:lnTo>
                <a:lnTo>
                  <a:pt x="0" y="0"/>
                </a:lnTo>
                <a:lnTo>
                  <a:pt x="0" y="28573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3378871" y="431561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9220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3353077" y="4315612"/>
            <a:ext cx="26034" cy="32384"/>
          </a:xfrm>
          <a:custGeom>
            <a:avLst/>
            <a:gdLst/>
            <a:ahLst/>
            <a:cxnLst/>
            <a:rect l="l" t="t" r="r" b="b"/>
            <a:pathLst>
              <a:path w="26035" h="32385">
                <a:moveTo>
                  <a:pt x="0" y="31814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3343870" y="4326217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89">
                <a:moveTo>
                  <a:pt x="0" y="0"/>
                </a:moveTo>
                <a:lnTo>
                  <a:pt x="9207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3330967" y="4289857"/>
            <a:ext cx="13335" cy="36830"/>
          </a:xfrm>
          <a:custGeom>
            <a:avLst/>
            <a:gdLst/>
            <a:ahLst/>
            <a:cxnLst/>
            <a:rect l="l" t="t" r="r" b="b"/>
            <a:pathLst>
              <a:path w="13335" h="36829">
                <a:moveTo>
                  <a:pt x="0" y="0"/>
                </a:moveTo>
                <a:lnTo>
                  <a:pt x="12903" y="3636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3308856" y="4268648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0" y="0"/>
                </a:moveTo>
                <a:lnTo>
                  <a:pt x="22111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3295953" y="425805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59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3273842" y="425805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 h="0">
                <a:moveTo>
                  <a:pt x="0" y="0"/>
                </a:moveTo>
                <a:lnTo>
                  <a:pt x="22111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3260938" y="4236847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12903" y="2120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3248049" y="4211092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0"/>
                </a:moveTo>
                <a:lnTo>
                  <a:pt x="12890" y="2575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3213027" y="4196815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35013" y="0"/>
                </a:moveTo>
                <a:lnTo>
                  <a:pt x="0" y="0"/>
                </a:lnTo>
                <a:lnTo>
                  <a:pt x="0" y="28575"/>
                </a:lnTo>
                <a:lnTo>
                  <a:pt x="35013" y="28575"/>
                </a:lnTo>
                <a:lnTo>
                  <a:pt x="35013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3203814" y="4211091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3178020" y="4179279"/>
            <a:ext cx="26034" cy="32384"/>
          </a:xfrm>
          <a:custGeom>
            <a:avLst/>
            <a:gdLst/>
            <a:ahLst/>
            <a:cxnLst/>
            <a:rect l="l" t="t" r="r" b="b"/>
            <a:pathLst>
              <a:path w="26035" h="32385">
                <a:moveTo>
                  <a:pt x="0" y="0"/>
                </a:moveTo>
                <a:lnTo>
                  <a:pt x="25794" y="31812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3168800" y="4179279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3143006" y="4179279"/>
            <a:ext cx="26034" cy="10795"/>
          </a:xfrm>
          <a:custGeom>
            <a:avLst/>
            <a:gdLst/>
            <a:ahLst/>
            <a:cxnLst/>
            <a:rect l="l" t="t" r="r" b="b"/>
            <a:pathLst>
              <a:path w="26035" h="10795">
                <a:moveTo>
                  <a:pt x="0" y="10603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3133799" y="41898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03" y="-14287"/>
                </a:moveTo>
                <a:lnTo>
                  <a:pt x="4603" y="14287"/>
                </a:lnTo>
              </a:path>
            </a:pathLst>
          </a:custGeom>
          <a:ln w="9207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3098778" y="4175607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60" h="28575">
                <a:moveTo>
                  <a:pt x="35012" y="0"/>
                </a:moveTo>
                <a:lnTo>
                  <a:pt x="0" y="0"/>
                </a:lnTo>
                <a:lnTo>
                  <a:pt x="0" y="28575"/>
                </a:lnTo>
                <a:lnTo>
                  <a:pt x="35012" y="28575"/>
                </a:lnTo>
                <a:lnTo>
                  <a:pt x="35012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3085882" y="4179277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0"/>
                </a:moveTo>
                <a:lnTo>
                  <a:pt x="12903" y="10605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3065613" y="4168673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0" y="0"/>
                </a:moveTo>
                <a:lnTo>
                  <a:pt x="20269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3050869" y="4154387"/>
            <a:ext cx="15240" cy="28575"/>
          </a:xfrm>
          <a:custGeom>
            <a:avLst/>
            <a:gdLst/>
            <a:ahLst/>
            <a:cxnLst/>
            <a:rect l="l" t="t" r="r" b="b"/>
            <a:pathLst>
              <a:path w="15239" h="28575">
                <a:moveTo>
                  <a:pt x="0" y="28575"/>
                </a:moveTo>
                <a:lnTo>
                  <a:pt x="14744" y="28575"/>
                </a:lnTo>
                <a:lnTo>
                  <a:pt x="14744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3037965" y="4142931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5" h="26035">
                <a:moveTo>
                  <a:pt x="0" y="0"/>
                </a:moveTo>
                <a:lnTo>
                  <a:pt x="12903" y="25743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3017695" y="4132327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0" y="0"/>
                </a:moveTo>
                <a:lnTo>
                  <a:pt x="20270" y="10604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3002963" y="4132327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0" y="10604"/>
                </a:moveTo>
                <a:lnTo>
                  <a:pt x="14732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2995585" y="4142931"/>
            <a:ext cx="7620" cy="10795"/>
          </a:xfrm>
          <a:custGeom>
            <a:avLst/>
            <a:gdLst/>
            <a:ahLst/>
            <a:cxnLst/>
            <a:rect l="l" t="t" r="r" b="b"/>
            <a:pathLst>
              <a:path w="7619" h="10795">
                <a:moveTo>
                  <a:pt x="0" y="10604"/>
                </a:moveTo>
                <a:lnTo>
                  <a:pt x="7378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2967950" y="4153536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39" h="15239">
                <a:moveTo>
                  <a:pt x="0" y="15139"/>
                </a:moveTo>
                <a:lnTo>
                  <a:pt x="27635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2960571" y="4153536"/>
            <a:ext cx="7620" cy="15240"/>
          </a:xfrm>
          <a:custGeom>
            <a:avLst/>
            <a:gdLst/>
            <a:ahLst/>
            <a:cxnLst/>
            <a:rect l="l" t="t" r="r" b="b"/>
            <a:pathLst>
              <a:path w="7619" h="15239">
                <a:moveTo>
                  <a:pt x="0" y="0"/>
                </a:moveTo>
                <a:lnTo>
                  <a:pt x="7379" y="1513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2934777" y="4153536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39">
                <a:moveTo>
                  <a:pt x="0" y="15139"/>
                </a:moveTo>
                <a:lnTo>
                  <a:pt x="25794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2925557" y="4168675"/>
            <a:ext cx="9525" cy="0"/>
          </a:xfrm>
          <a:custGeom>
            <a:avLst/>
            <a:gdLst/>
            <a:ahLst/>
            <a:cxnLst/>
            <a:rect l="l" t="t" r="r" b="b"/>
            <a:pathLst>
              <a:path w="9525" h="0">
                <a:moveTo>
                  <a:pt x="4610" y="-14287"/>
                </a:moveTo>
                <a:lnTo>
                  <a:pt x="4610" y="14287"/>
                </a:lnTo>
              </a:path>
            </a:pathLst>
          </a:custGeom>
          <a:ln w="922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2912666" y="415353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12891" y="15139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2890556" y="4153536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39">
                <a:moveTo>
                  <a:pt x="0" y="15139"/>
                </a:moveTo>
                <a:lnTo>
                  <a:pt x="22110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2877653" y="4154387"/>
            <a:ext cx="13335" cy="28575"/>
          </a:xfrm>
          <a:custGeom>
            <a:avLst/>
            <a:gdLst/>
            <a:ahLst/>
            <a:cxnLst/>
            <a:rect l="l" t="t" r="r" b="b"/>
            <a:pathLst>
              <a:path w="13335" h="28575">
                <a:moveTo>
                  <a:pt x="0" y="28575"/>
                </a:moveTo>
                <a:lnTo>
                  <a:pt x="12903" y="28575"/>
                </a:lnTo>
                <a:lnTo>
                  <a:pt x="12903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2855542" y="4154387"/>
            <a:ext cx="22225" cy="28575"/>
          </a:xfrm>
          <a:custGeom>
            <a:avLst/>
            <a:gdLst/>
            <a:ahLst/>
            <a:cxnLst/>
            <a:rect l="l" t="t" r="r" b="b"/>
            <a:pathLst>
              <a:path w="22225" h="28575">
                <a:moveTo>
                  <a:pt x="0" y="28575"/>
                </a:moveTo>
                <a:lnTo>
                  <a:pt x="22110" y="28575"/>
                </a:lnTo>
                <a:lnTo>
                  <a:pt x="2211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2842637" y="4168673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5" h="10795">
                <a:moveTo>
                  <a:pt x="0" y="10604"/>
                </a:moveTo>
                <a:lnTo>
                  <a:pt x="12902" y="0"/>
                </a:lnTo>
              </a:path>
            </a:pathLst>
          </a:custGeom>
          <a:ln w="28575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2829735" y="4164989"/>
            <a:ext cx="13335" cy="28575"/>
          </a:xfrm>
          <a:custGeom>
            <a:avLst/>
            <a:gdLst/>
            <a:ahLst/>
            <a:cxnLst/>
            <a:rect l="l" t="t" r="r" b="b"/>
            <a:pathLst>
              <a:path w="13335" h="28575">
                <a:moveTo>
                  <a:pt x="0" y="28575"/>
                </a:moveTo>
                <a:lnTo>
                  <a:pt x="12902" y="28575"/>
                </a:lnTo>
                <a:lnTo>
                  <a:pt x="12902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2819835" y="4902706"/>
            <a:ext cx="6971665" cy="0"/>
          </a:xfrm>
          <a:custGeom>
            <a:avLst/>
            <a:gdLst/>
            <a:ahLst/>
            <a:cxnLst/>
            <a:rect l="l" t="t" r="r" b="b"/>
            <a:pathLst>
              <a:path w="6971665" h="0">
                <a:moveTo>
                  <a:pt x="0" y="0"/>
                </a:moveTo>
                <a:lnTo>
                  <a:pt x="6971550" y="0"/>
                </a:lnTo>
              </a:path>
            </a:pathLst>
          </a:custGeom>
          <a:ln w="15875">
            <a:solidFill>
              <a:srgbClr val="C2C2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2723824" y="3992877"/>
            <a:ext cx="320040" cy="321310"/>
          </a:xfrm>
          <a:custGeom>
            <a:avLst/>
            <a:gdLst/>
            <a:ahLst/>
            <a:cxnLst/>
            <a:rect l="l" t="t" r="r" b="b"/>
            <a:pathLst>
              <a:path w="320039" h="321310">
                <a:moveTo>
                  <a:pt x="160019" y="0"/>
                </a:moveTo>
                <a:lnTo>
                  <a:pt x="89648" y="16301"/>
                </a:lnTo>
                <a:lnTo>
                  <a:pt x="35154" y="60073"/>
                </a:lnTo>
                <a:lnTo>
                  <a:pt x="4226" y="123611"/>
                </a:lnTo>
                <a:lnTo>
                  <a:pt x="0" y="160385"/>
                </a:lnTo>
                <a:lnTo>
                  <a:pt x="4226" y="197161"/>
                </a:lnTo>
                <a:lnTo>
                  <a:pt x="35154" y="260699"/>
                </a:lnTo>
                <a:lnTo>
                  <a:pt x="89648" y="304471"/>
                </a:lnTo>
                <a:lnTo>
                  <a:pt x="160019" y="320772"/>
                </a:lnTo>
                <a:lnTo>
                  <a:pt x="196709" y="316537"/>
                </a:lnTo>
                <a:lnTo>
                  <a:pt x="260102" y="285537"/>
                </a:lnTo>
                <a:lnTo>
                  <a:pt x="303773" y="230920"/>
                </a:lnTo>
                <a:lnTo>
                  <a:pt x="320039" y="160385"/>
                </a:lnTo>
                <a:lnTo>
                  <a:pt x="315813" y="123611"/>
                </a:lnTo>
                <a:lnTo>
                  <a:pt x="284883" y="60073"/>
                </a:lnTo>
                <a:lnTo>
                  <a:pt x="230390" y="16301"/>
                </a:lnTo>
                <a:lnTo>
                  <a:pt x="160019" y="0"/>
                </a:lnTo>
                <a:close/>
              </a:path>
            </a:pathLst>
          </a:custGeom>
          <a:solidFill>
            <a:srgbClr val="28CAFF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2743635" y="4013385"/>
            <a:ext cx="280670" cy="281940"/>
          </a:xfrm>
          <a:custGeom>
            <a:avLst/>
            <a:gdLst/>
            <a:ahLst/>
            <a:cxnLst/>
            <a:rect l="l" t="t" r="r" b="b"/>
            <a:pathLst>
              <a:path w="280669" h="281939">
                <a:moveTo>
                  <a:pt x="140209" y="0"/>
                </a:moveTo>
                <a:lnTo>
                  <a:pt x="95892" y="7186"/>
                </a:lnTo>
                <a:lnTo>
                  <a:pt x="57404" y="27199"/>
                </a:lnTo>
                <a:lnTo>
                  <a:pt x="27052" y="57716"/>
                </a:lnTo>
                <a:lnTo>
                  <a:pt x="7148" y="96414"/>
                </a:lnTo>
                <a:lnTo>
                  <a:pt x="0" y="140968"/>
                </a:lnTo>
                <a:lnTo>
                  <a:pt x="7148" y="185525"/>
                </a:lnTo>
                <a:lnTo>
                  <a:pt x="27052" y="224223"/>
                </a:lnTo>
                <a:lnTo>
                  <a:pt x="57404" y="254739"/>
                </a:lnTo>
                <a:lnTo>
                  <a:pt x="95892" y="274753"/>
                </a:lnTo>
                <a:lnTo>
                  <a:pt x="140209" y="281940"/>
                </a:lnTo>
                <a:lnTo>
                  <a:pt x="184524" y="274753"/>
                </a:lnTo>
                <a:lnTo>
                  <a:pt x="223012" y="254739"/>
                </a:lnTo>
                <a:lnTo>
                  <a:pt x="253363" y="224223"/>
                </a:lnTo>
                <a:lnTo>
                  <a:pt x="273268" y="185525"/>
                </a:lnTo>
                <a:lnTo>
                  <a:pt x="280417" y="140968"/>
                </a:lnTo>
                <a:lnTo>
                  <a:pt x="273268" y="96414"/>
                </a:lnTo>
                <a:lnTo>
                  <a:pt x="253363" y="57716"/>
                </a:lnTo>
                <a:lnTo>
                  <a:pt x="223012" y="27199"/>
                </a:lnTo>
                <a:lnTo>
                  <a:pt x="184524" y="7186"/>
                </a:lnTo>
                <a:lnTo>
                  <a:pt x="140209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 txBox="1"/>
          <p:nvPr/>
        </p:nvSpPr>
        <p:spPr>
          <a:xfrm>
            <a:off x="2749779" y="4931664"/>
            <a:ext cx="18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9" name="object 729"/>
          <p:cNvSpPr txBox="1"/>
          <p:nvPr/>
        </p:nvSpPr>
        <p:spPr>
          <a:xfrm>
            <a:off x="3735721" y="4931664"/>
            <a:ext cx="18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0" name="object 730"/>
          <p:cNvSpPr txBox="1"/>
          <p:nvPr/>
        </p:nvSpPr>
        <p:spPr>
          <a:xfrm>
            <a:off x="4734563" y="4931664"/>
            <a:ext cx="18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75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5727937" y="4931664"/>
            <a:ext cx="18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2" name="object 732"/>
          <p:cNvSpPr txBox="1"/>
          <p:nvPr/>
        </p:nvSpPr>
        <p:spPr>
          <a:xfrm>
            <a:off x="6726780" y="4931664"/>
            <a:ext cx="18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85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3" name="object 733"/>
          <p:cNvSpPr txBox="1"/>
          <p:nvPr/>
        </p:nvSpPr>
        <p:spPr>
          <a:xfrm>
            <a:off x="7712721" y="4931664"/>
            <a:ext cx="18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4" name="object 734"/>
          <p:cNvSpPr txBox="1"/>
          <p:nvPr/>
        </p:nvSpPr>
        <p:spPr>
          <a:xfrm>
            <a:off x="8715349" y="4931664"/>
            <a:ext cx="18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95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5" name="object 735"/>
          <p:cNvSpPr txBox="1"/>
          <p:nvPr/>
        </p:nvSpPr>
        <p:spPr>
          <a:xfrm>
            <a:off x="9666380" y="4931664"/>
            <a:ext cx="25907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6" name="object 736"/>
          <p:cNvSpPr txBox="1"/>
          <p:nvPr/>
        </p:nvSpPr>
        <p:spPr>
          <a:xfrm>
            <a:off x="1948069" y="2648711"/>
            <a:ext cx="7404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solidFill>
                  <a:srgbClr val="404040"/>
                </a:solidFill>
                <a:latin typeface="Calibri"/>
                <a:cs typeface="Calibri"/>
              </a:rPr>
              <a:t>$1,500,000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7" name="object 737"/>
          <p:cNvSpPr txBox="1"/>
          <p:nvPr/>
        </p:nvSpPr>
        <p:spPr>
          <a:xfrm>
            <a:off x="1948069" y="1935479"/>
            <a:ext cx="7404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solidFill>
                  <a:srgbClr val="404040"/>
                </a:solidFill>
                <a:latin typeface="Calibri"/>
                <a:cs typeface="Calibri"/>
              </a:rPr>
              <a:t>$2,000,000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8" name="object 738"/>
          <p:cNvSpPr txBox="1"/>
          <p:nvPr/>
        </p:nvSpPr>
        <p:spPr>
          <a:xfrm>
            <a:off x="1948069" y="3346703"/>
            <a:ext cx="7404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solidFill>
                  <a:srgbClr val="404040"/>
                </a:solidFill>
                <a:latin typeface="Calibri"/>
                <a:cs typeface="Calibri"/>
              </a:rPr>
              <a:t>$1,000,000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9" name="object 739"/>
          <p:cNvSpPr txBox="1"/>
          <p:nvPr/>
        </p:nvSpPr>
        <p:spPr>
          <a:xfrm>
            <a:off x="2071593" y="4053840"/>
            <a:ext cx="622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60">
                <a:solidFill>
                  <a:srgbClr val="404040"/>
                </a:solidFill>
                <a:latin typeface="Calibri"/>
                <a:cs typeface="Calibri"/>
              </a:rPr>
              <a:t>$500</a:t>
            </a:r>
            <a:r>
              <a:rPr dirty="0" sz="1100" spc="3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1100" spc="65">
                <a:solidFill>
                  <a:srgbClr val="404040"/>
                </a:solidFill>
                <a:latin typeface="Calibri"/>
                <a:cs typeface="Calibri"/>
              </a:rPr>
              <a:t>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0" name="object 740"/>
          <p:cNvSpPr txBox="1"/>
          <p:nvPr/>
        </p:nvSpPr>
        <p:spPr>
          <a:xfrm>
            <a:off x="2527080" y="4670044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0">
                <a:solidFill>
                  <a:srgbClr val="404040"/>
                </a:solidFill>
                <a:latin typeface="Calibri"/>
                <a:cs typeface="Calibri"/>
              </a:rPr>
              <a:t>$0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1" name="object 741"/>
          <p:cNvSpPr txBox="1"/>
          <p:nvPr/>
        </p:nvSpPr>
        <p:spPr>
          <a:xfrm>
            <a:off x="6191072" y="5117083"/>
            <a:ext cx="303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200" spc="9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z="1200" spc="9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110"/>
              <a:t>Combined </a:t>
            </a:r>
            <a:r>
              <a:rPr dirty="0" spc="95"/>
              <a:t>impact </a:t>
            </a:r>
            <a:r>
              <a:rPr dirty="0" spc="60"/>
              <a:t>of </a:t>
            </a:r>
            <a:r>
              <a:rPr dirty="0" spc="90"/>
              <a:t>returns </a:t>
            </a:r>
            <a:r>
              <a:rPr dirty="0" spc="125"/>
              <a:t>and</a:t>
            </a:r>
            <a:r>
              <a:rPr dirty="0" spc="-375"/>
              <a:t> </a:t>
            </a:r>
            <a:r>
              <a:rPr dirty="0" spc="75"/>
              <a:t>withdrawals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40">
                <a:solidFill>
                  <a:srgbClr val="044014"/>
                </a:solidFill>
                <a:latin typeface="Calibri"/>
                <a:cs typeface="Calibri"/>
              </a:rPr>
              <a:t>Sequence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044014"/>
                </a:solidFill>
                <a:latin typeface="Calibri"/>
                <a:cs typeface="Calibri"/>
              </a:rPr>
              <a:t>of</a:t>
            </a:r>
            <a:r>
              <a:rPr dirty="0" sz="1800" spc="4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returns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may</a:t>
            </a:r>
            <a:r>
              <a:rPr dirty="0" sz="1800" spc="4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044014"/>
                </a:solidFill>
                <a:latin typeface="Calibri"/>
                <a:cs typeface="Calibri"/>
              </a:rPr>
              <a:t>have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no</a:t>
            </a:r>
            <a:r>
              <a:rPr dirty="0" sz="1800" spc="3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impact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when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044014"/>
                </a:solidFill>
                <a:latin typeface="Calibri"/>
                <a:cs typeface="Calibri"/>
              </a:rPr>
              <a:t>accumulating</a:t>
            </a:r>
            <a:r>
              <a:rPr dirty="0" sz="1800" spc="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044014"/>
                </a:solidFill>
                <a:latin typeface="Calibri"/>
                <a:cs typeface="Calibri"/>
              </a:rPr>
              <a:t>assets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2649" y="98043"/>
            <a:ext cx="9912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WITHDRAWALS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76" y="2324102"/>
            <a:ext cx="4991100" cy="495300"/>
          </a:xfrm>
          <a:custGeom>
            <a:avLst/>
            <a:gdLst/>
            <a:ahLst/>
            <a:cxnLst/>
            <a:rect l="l" t="t" r="r" b="b"/>
            <a:pathLst>
              <a:path w="4991100" h="495300">
                <a:moveTo>
                  <a:pt x="4743450" y="0"/>
                </a:moveTo>
                <a:lnTo>
                  <a:pt x="0" y="0"/>
                </a:lnTo>
                <a:lnTo>
                  <a:pt x="0" y="495300"/>
                </a:lnTo>
                <a:lnTo>
                  <a:pt x="4743450" y="495300"/>
                </a:lnTo>
                <a:lnTo>
                  <a:pt x="4793361" y="490266"/>
                </a:lnTo>
                <a:lnTo>
                  <a:pt x="4839848" y="475838"/>
                </a:lnTo>
                <a:lnTo>
                  <a:pt x="4881914" y="453005"/>
                </a:lnTo>
                <a:lnTo>
                  <a:pt x="4918566" y="422766"/>
                </a:lnTo>
                <a:lnTo>
                  <a:pt x="4948806" y="386114"/>
                </a:lnTo>
                <a:lnTo>
                  <a:pt x="4971638" y="344048"/>
                </a:lnTo>
                <a:lnTo>
                  <a:pt x="4986068" y="297561"/>
                </a:lnTo>
                <a:lnTo>
                  <a:pt x="4991100" y="247650"/>
                </a:lnTo>
                <a:lnTo>
                  <a:pt x="4986068" y="197737"/>
                </a:lnTo>
                <a:lnTo>
                  <a:pt x="4971638" y="151250"/>
                </a:lnTo>
                <a:lnTo>
                  <a:pt x="4948806" y="109183"/>
                </a:lnTo>
                <a:lnTo>
                  <a:pt x="4918566" y="72530"/>
                </a:lnTo>
                <a:lnTo>
                  <a:pt x="4881914" y="42292"/>
                </a:lnTo>
                <a:lnTo>
                  <a:pt x="4839848" y="19458"/>
                </a:lnTo>
                <a:lnTo>
                  <a:pt x="4793361" y="5030"/>
                </a:lnTo>
                <a:lnTo>
                  <a:pt x="47434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86123" y="2411476"/>
            <a:ext cx="6985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20">
                <a:solidFill>
                  <a:srgbClr val="FF7A11"/>
                </a:solidFill>
                <a:latin typeface="Calibri"/>
                <a:cs typeface="Calibri"/>
              </a:rPr>
              <a:t>S</a:t>
            </a:r>
            <a:r>
              <a:rPr dirty="0" sz="1600" spc="180">
                <a:solidFill>
                  <a:srgbClr val="FF7A11"/>
                </a:solidFill>
                <a:latin typeface="Calibri"/>
                <a:cs typeface="Calibri"/>
              </a:rPr>
              <a:t>U</a:t>
            </a:r>
            <a:r>
              <a:rPr dirty="0" sz="1600" spc="170">
                <a:solidFill>
                  <a:srgbClr val="FF7A11"/>
                </a:solidFill>
                <a:latin typeface="Calibri"/>
                <a:cs typeface="Calibri"/>
              </a:rPr>
              <a:t>SA</a:t>
            </a:r>
            <a:r>
              <a:rPr dirty="0" sz="1600" spc="190">
                <a:solidFill>
                  <a:srgbClr val="FF7A11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3728" y="2322578"/>
            <a:ext cx="5366385" cy="495300"/>
          </a:xfrm>
          <a:custGeom>
            <a:avLst/>
            <a:gdLst/>
            <a:ahLst/>
            <a:cxnLst/>
            <a:rect l="l" t="t" r="r" b="b"/>
            <a:pathLst>
              <a:path w="5366384" h="495300">
                <a:moveTo>
                  <a:pt x="5099964" y="0"/>
                </a:moveTo>
                <a:lnTo>
                  <a:pt x="0" y="0"/>
                </a:lnTo>
                <a:lnTo>
                  <a:pt x="0" y="495300"/>
                </a:lnTo>
                <a:lnTo>
                  <a:pt x="5099964" y="495300"/>
                </a:lnTo>
                <a:lnTo>
                  <a:pt x="5153625" y="490266"/>
                </a:lnTo>
                <a:lnTo>
                  <a:pt x="5203607" y="475838"/>
                </a:lnTo>
                <a:lnTo>
                  <a:pt x="5248836" y="453005"/>
                </a:lnTo>
                <a:lnTo>
                  <a:pt x="5288243" y="422766"/>
                </a:lnTo>
                <a:lnTo>
                  <a:pt x="5320753" y="386114"/>
                </a:lnTo>
                <a:lnTo>
                  <a:pt x="5345304" y="344048"/>
                </a:lnTo>
                <a:lnTo>
                  <a:pt x="5360817" y="297561"/>
                </a:lnTo>
                <a:lnTo>
                  <a:pt x="5366227" y="247650"/>
                </a:lnTo>
                <a:lnTo>
                  <a:pt x="5360817" y="197737"/>
                </a:lnTo>
                <a:lnTo>
                  <a:pt x="5345304" y="151250"/>
                </a:lnTo>
                <a:lnTo>
                  <a:pt x="5320753" y="109183"/>
                </a:lnTo>
                <a:lnTo>
                  <a:pt x="5288243" y="72530"/>
                </a:lnTo>
                <a:lnTo>
                  <a:pt x="5248836" y="42292"/>
                </a:lnTo>
                <a:lnTo>
                  <a:pt x="5203607" y="19458"/>
                </a:lnTo>
                <a:lnTo>
                  <a:pt x="5153625" y="5030"/>
                </a:lnTo>
                <a:lnTo>
                  <a:pt x="50999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61532" y="2221992"/>
            <a:ext cx="696466" cy="694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42450" y="2202911"/>
            <a:ext cx="734695" cy="734060"/>
          </a:xfrm>
          <a:custGeom>
            <a:avLst/>
            <a:gdLst/>
            <a:ahLst/>
            <a:cxnLst/>
            <a:rect l="l" t="t" r="r" b="b"/>
            <a:pathLst>
              <a:path w="734695" h="734060">
                <a:moveTo>
                  <a:pt x="367309" y="0"/>
                </a:moveTo>
                <a:lnTo>
                  <a:pt x="441515" y="7518"/>
                </a:lnTo>
                <a:lnTo>
                  <a:pt x="510768" y="28930"/>
                </a:lnTo>
                <a:lnTo>
                  <a:pt x="573036" y="62776"/>
                </a:lnTo>
                <a:lnTo>
                  <a:pt x="627087" y="107594"/>
                </a:lnTo>
                <a:lnTo>
                  <a:pt x="671855" y="161582"/>
                </a:lnTo>
                <a:lnTo>
                  <a:pt x="705751" y="223926"/>
                </a:lnTo>
                <a:lnTo>
                  <a:pt x="727163" y="292773"/>
                </a:lnTo>
                <a:lnTo>
                  <a:pt x="734682" y="366737"/>
                </a:lnTo>
                <a:lnTo>
                  <a:pt x="732586" y="404406"/>
                </a:lnTo>
                <a:lnTo>
                  <a:pt x="718337" y="475995"/>
                </a:lnTo>
                <a:lnTo>
                  <a:pt x="690283" y="541756"/>
                </a:lnTo>
                <a:lnTo>
                  <a:pt x="650951" y="599909"/>
                </a:lnTo>
                <a:lnTo>
                  <a:pt x="601103" y="649770"/>
                </a:lnTo>
                <a:lnTo>
                  <a:pt x="542531" y="689089"/>
                </a:lnTo>
                <a:lnTo>
                  <a:pt x="476758" y="717156"/>
                </a:lnTo>
                <a:lnTo>
                  <a:pt x="405193" y="731393"/>
                </a:lnTo>
                <a:lnTo>
                  <a:pt x="367538" y="733488"/>
                </a:lnTo>
                <a:lnTo>
                  <a:pt x="329882" y="731393"/>
                </a:lnTo>
                <a:lnTo>
                  <a:pt x="258318" y="717156"/>
                </a:lnTo>
                <a:lnTo>
                  <a:pt x="192125" y="689089"/>
                </a:lnTo>
                <a:lnTo>
                  <a:pt x="133629" y="649808"/>
                </a:lnTo>
                <a:lnTo>
                  <a:pt x="83731" y="599909"/>
                </a:lnTo>
                <a:lnTo>
                  <a:pt x="44399" y="541756"/>
                </a:lnTo>
                <a:lnTo>
                  <a:pt x="16344" y="475995"/>
                </a:lnTo>
                <a:lnTo>
                  <a:pt x="2095" y="404406"/>
                </a:lnTo>
                <a:lnTo>
                  <a:pt x="0" y="366737"/>
                </a:lnTo>
                <a:lnTo>
                  <a:pt x="2095" y="329082"/>
                </a:lnTo>
                <a:lnTo>
                  <a:pt x="16344" y="257479"/>
                </a:lnTo>
                <a:lnTo>
                  <a:pt x="44399" y="191731"/>
                </a:lnTo>
                <a:lnTo>
                  <a:pt x="83769" y="133502"/>
                </a:lnTo>
                <a:lnTo>
                  <a:pt x="133553" y="83718"/>
                </a:lnTo>
                <a:lnTo>
                  <a:pt x="192125" y="44399"/>
                </a:lnTo>
                <a:lnTo>
                  <a:pt x="258318" y="16332"/>
                </a:lnTo>
                <a:lnTo>
                  <a:pt x="329869" y="2095"/>
                </a:lnTo>
                <a:lnTo>
                  <a:pt x="367309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93054" y="2932683"/>
            <a:ext cx="436689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dirty="0" sz="1600" spc="65">
                <a:solidFill>
                  <a:srgbClr val="FF7A11"/>
                </a:solidFill>
                <a:latin typeface="Calibri"/>
                <a:cs typeface="Calibri"/>
              </a:rPr>
              <a:t>Portfolio</a:t>
            </a:r>
            <a:r>
              <a:rPr dirty="0" sz="1600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600" spc="45">
                <a:solidFill>
                  <a:srgbClr val="FF7A11"/>
                </a:solidFill>
                <a:latin typeface="Calibri"/>
                <a:cs typeface="Calibri"/>
              </a:rPr>
              <a:t>returns</a:t>
            </a:r>
            <a:r>
              <a:rPr dirty="0" sz="1600" spc="20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600" spc="70">
                <a:solidFill>
                  <a:srgbClr val="FF7A11"/>
                </a:solidFill>
                <a:latin typeface="Calibri"/>
                <a:cs typeface="Calibri"/>
              </a:rPr>
              <a:t>are</a:t>
            </a:r>
            <a:r>
              <a:rPr dirty="0" sz="1600" spc="-10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600" spc="70">
                <a:solidFill>
                  <a:srgbClr val="FF7A11"/>
                </a:solidFill>
                <a:latin typeface="Calibri"/>
                <a:cs typeface="Calibri"/>
              </a:rPr>
              <a:t>positive</a:t>
            </a:r>
            <a:r>
              <a:rPr dirty="0" sz="1600" spc="10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600" spc="90">
                <a:solidFill>
                  <a:srgbClr val="FF7A11"/>
                </a:solidFill>
                <a:latin typeface="Calibri"/>
                <a:cs typeface="Calibri"/>
              </a:rPr>
              <a:t>during</a:t>
            </a:r>
            <a:r>
              <a:rPr dirty="0" sz="1600" spc="-15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FF7A11"/>
                </a:solidFill>
                <a:latin typeface="Calibri"/>
                <a:cs typeface="Calibri"/>
              </a:rPr>
              <a:t>early</a:t>
            </a:r>
            <a:r>
              <a:rPr dirty="0" sz="1600" spc="10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FF7A11"/>
                </a:solidFill>
                <a:latin typeface="Calibri"/>
                <a:cs typeface="Calibri"/>
              </a:rPr>
              <a:t>years,  </a:t>
            </a:r>
            <a:r>
              <a:rPr dirty="0" sz="1600" spc="85">
                <a:solidFill>
                  <a:srgbClr val="FF7A11"/>
                </a:solidFill>
                <a:latin typeface="Calibri"/>
                <a:cs typeface="Calibri"/>
              </a:rPr>
              <a:t>negative </a:t>
            </a:r>
            <a:r>
              <a:rPr dirty="0" sz="1600" spc="45">
                <a:solidFill>
                  <a:srgbClr val="FF7A11"/>
                </a:solidFill>
                <a:latin typeface="Calibri"/>
                <a:cs typeface="Calibri"/>
              </a:rPr>
              <a:t>returns</a:t>
            </a:r>
            <a:r>
              <a:rPr dirty="0" sz="1600" spc="-105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600" spc="30">
                <a:solidFill>
                  <a:srgbClr val="FF7A11"/>
                </a:solidFill>
                <a:latin typeface="Calibri"/>
                <a:cs typeface="Calibri"/>
              </a:rPr>
              <a:t>later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91324" y="2408428"/>
            <a:ext cx="8128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55">
                <a:solidFill>
                  <a:srgbClr val="3880F3"/>
                </a:solidFill>
                <a:latin typeface="Calibri"/>
                <a:cs typeface="Calibri"/>
              </a:rPr>
              <a:t>ROBERT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410" y="2258567"/>
            <a:ext cx="694944" cy="694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9331" y="2239487"/>
            <a:ext cx="734060" cy="734060"/>
          </a:xfrm>
          <a:custGeom>
            <a:avLst/>
            <a:gdLst/>
            <a:ahLst/>
            <a:cxnLst/>
            <a:rect l="l" t="t" r="r" b="b"/>
            <a:pathLst>
              <a:path w="734060" h="734060">
                <a:moveTo>
                  <a:pt x="366547" y="0"/>
                </a:moveTo>
                <a:lnTo>
                  <a:pt x="440715" y="7518"/>
                </a:lnTo>
                <a:lnTo>
                  <a:pt x="509562" y="28930"/>
                </a:lnTo>
                <a:lnTo>
                  <a:pt x="571893" y="62814"/>
                </a:lnTo>
                <a:lnTo>
                  <a:pt x="626300" y="107594"/>
                </a:lnTo>
                <a:lnTo>
                  <a:pt x="670674" y="161582"/>
                </a:lnTo>
                <a:lnTo>
                  <a:pt x="704557" y="223926"/>
                </a:lnTo>
                <a:lnTo>
                  <a:pt x="725970" y="292773"/>
                </a:lnTo>
                <a:lnTo>
                  <a:pt x="733488" y="366737"/>
                </a:lnTo>
                <a:lnTo>
                  <a:pt x="731393" y="404406"/>
                </a:lnTo>
                <a:lnTo>
                  <a:pt x="717143" y="475995"/>
                </a:lnTo>
                <a:lnTo>
                  <a:pt x="689089" y="541756"/>
                </a:lnTo>
                <a:lnTo>
                  <a:pt x="649808" y="599846"/>
                </a:lnTo>
                <a:lnTo>
                  <a:pt x="599846" y="649808"/>
                </a:lnTo>
                <a:lnTo>
                  <a:pt x="541756" y="689089"/>
                </a:lnTo>
                <a:lnTo>
                  <a:pt x="475995" y="717143"/>
                </a:lnTo>
                <a:lnTo>
                  <a:pt x="404406" y="731393"/>
                </a:lnTo>
                <a:lnTo>
                  <a:pt x="366737" y="733488"/>
                </a:lnTo>
                <a:lnTo>
                  <a:pt x="329082" y="731393"/>
                </a:lnTo>
                <a:lnTo>
                  <a:pt x="257479" y="717143"/>
                </a:lnTo>
                <a:lnTo>
                  <a:pt x="191731" y="689089"/>
                </a:lnTo>
                <a:lnTo>
                  <a:pt x="133578" y="649770"/>
                </a:lnTo>
                <a:lnTo>
                  <a:pt x="83731" y="599909"/>
                </a:lnTo>
                <a:lnTo>
                  <a:pt x="44399" y="541756"/>
                </a:lnTo>
                <a:lnTo>
                  <a:pt x="16344" y="475995"/>
                </a:lnTo>
                <a:lnTo>
                  <a:pt x="2095" y="404406"/>
                </a:lnTo>
                <a:lnTo>
                  <a:pt x="0" y="366737"/>
                </a:lnTo>
                <a:lnTo>
                  <a:pt x="2095" y="329082"/>
                </a:lnTo>
                <a:lnTo>
                  <a:pt x="16344" y="257479"/>
                </a:lnTo>
                <a:lnTo>
                  <a:pt x="44399" y="191731"/>
                </a:lnTo>
                <a:lnTo>
                  <a:pt x="83769" y="133502"/>
                </a:lnTo>
                <a:lnTo>
                  <a:pt x="133502" y="83769"/>
                </a:lnTo>
                <a:lnTo>
                  <a:pt x="191731" y="44399"/>
                </a:lnTo>
                <a:lnTo>
                  <a:pt x="257479" y="16344"/>
                </a:lnTo>
                <a:lnTo>
                  <a:pt x="329082" y="2095"/>
                </a:lnTo>
                <a:lnTo>
                  <a:pt x="366547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44742" y="5539177"/>
            <a:ext cx="6303010" cy="0"/>
          </a:xfrm>
          <a:custGeom>
            <a:avLst/>
            <a:gdLst/>
            <a:ahLst/>
            <a:cxnLst/>
            <a:rect l="l" t="t" r="r" b="b"/>
            <a:pathLst>
              <a:path w="6303009" h="0">
                <a:moveTo>
                  <a:pt x="0" y="0"/>
                </a:moveTo>
                <a:lnTo>
                  <a:pt x="6302513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5945" y="4468929"/>
            <a:ext cx="6060440" cy="887730"/>
          </a:xfrm>
          <a:custGeom>
            <a:avLst/>
            <a:gdLst/>
            <a:ahLst/>
            <a:cxnLst/>
            <a:rect l="l" t="t" r="r" b="b"/>
            <a:pathLst>
              <a:path w="6060440" h="887729">
                <a:moveTo>
                  <a:pt x="0" y="822399"/>
                </a:moveTo>
                <a:lnTo>
                  <a:pt x="241135" y="858975"/>
                </a:lnTo>
                <a:lnTo>
                  <a:pt x="484975" y="868119"/>
                </a:lnTo>
                <a:lnTo>
                  <a:pt x="725767" y="887500"/>
                </a:lnTo>
                <a:lnTo>
                  <a:pt x="969607" y="874215"/>
                </a:lnTo>
                <a:lnTo>
                  <a:pt x="1213447" y="849831"/>
                </a:lnTo>
                <a:lnTo>
                  <a:pt x="1454239" y="828495"/>
                </a:lnTo>
                <a:lnTo>
                  <a:pt x="1698079" y="843735"/>
                </a:lnTo>
                <a:lnTo>
                  <a:pt x="1938871" y="834591"/>
                </a:lnTo>
                <a:lnTo>
                  <a:pt x="2182711" y="862023"/>
                </a:lnTo>
                <a:lnTo>
                  <a:pt x="2423503" y="837639"/>
                </a:lnTo>
                <a:lnTo>
                  <a:pt x="2667343" y="819351"/>
                </a:lnTo>
                <a:lnTo>
                  <a:pt x="2908135" y="843735"/>
                </a:lnTo>
                <a:lnTo>
                  <a:pt x="3151975" y="801063"/>
                </a:lnTo>
                <a:lnTo>
                  <a:pt x="3392767" y="755343"/>
                </a:lnTo>
                <a:lnTo>
                  <a:pt x="3636607" y="776679"/>
                </a:lnTo>
                <a:lnTo>
                  <a:pt x="3877399" y="727911"/>
                </a:lnTo>
                <a:lnTo>
                  <a:pt x="4121239" y="758391"/>
                </a:lnTo>
                <a:lnTo>
                  <a:pt x="4362031" y="715719"/>
                </a:lnTo>
                <a:lnTo>
                  <a:pt x="4605871" y="615135"/>
                </a:lnTo>
                <a:lnTo>
                  <a:pt x="4846663" y="575511"/>
                </a:lnTo>
                <a:lnTo>
                  <a:pt x="5090503" y="487119"/>
                </a:lnTo>
                <a:lnTo>
                  <a:pt x="5334343" y="444447"/>
                </a:lnTo>
                <a:lnTo>
                  <a:pt x="5575135" y="258519"/>
                </a:lnTo>
                <a:lnTo>
                  <a:pt x="5818975" y="194511"/>
                </a:lnTo>
                <a:lnTo>
                  <a:pt x="6060109" y="0"/>
                </a:lnTo>
              </a:path>
            </a:pathLst>
          </a:custGeom>
          <a:ln w="5080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65945" y="4081867"/>
            <a:ext cx="6060440" cy="1209040"/>
          </a:xfrm>
          <a:custGeom>
            <a:avLst/>
            <a:gdLst/>
            <a:ahLst/>
            <a:cxnLst/>
            <a:rect l="l" t="t" r="r" b="b"/>
            <a:pathLst>
              <a:path w="6060440" h="1209039">
                <a:moveTo>
                  <a:pt x="0" y="1208469"/>
                </a:moveTo>
                <a:lnTo>
                  <a:pt x="241135" y="1154596"/>
                </a:lnTo>
                <a:lnTo>
                  <a:pt x="484975" y="1130212"/>
                </a:lnTo>
                <a:lnTo>
                  <a:pt x="725767" y="1029628"/>
                </a:lnTo>
                <a:lnTo>
                  <a:pt x="969607" y="1002196"/>
                </a:lnTo>
                <a:lnTo>
                  <a:pt x="1213447" y="919900"/>
                </a:lnTo>
                <a:lnTo>
                  <a:pt x="1454239" y="871132"/>
                </a:lnTo>
                <a:lnTo>
                  <a:pt x="1698079" y="706540"/>
                </a:lnTo>
                <a:lnTo>
                  <a:pt x="1938871" y="599860"/>
                </a:lnTo>
                <a:lnTo>
                  <a:pt x="2182711" y="679108"/>
                </a:lnTo>
                <a:lnTo>
                  <a:pt x="2423503" y="554140"/>
                </a:lnTo>
                <a:lnTo>
                  <a:pt x="2667343" y="609004"/>
                </a:lnTo>
                <a:lnTo>
                  <a:pt x="2908135" y="462700"/>
                </a:lnTo>
                <a:lnTo>
                  <a:pt x="3151975" y="273724"/>
                </a:lnTo>
                <a:lnTo>
                  <a:pt x="3392767" y="392596"/>
                </a:lnTo>
                <a:lnTo>
                  <a:pt x="3636607" y="319444"/>
                </a:lnTo>
                <a:lnTo>
                  <a:pt x="3877399" y="170092"/>
                </a:lnTo>
                <a:lnTo>
                  <a:pt x="4121239" y="325540"/>
                </a:lnTo>
                <a:lnTo>
                  <a:pt x="4362031" y="279820"/>
                </a:lnTo>
                <a:lnTo>
                  <a:pt x="4605871" y="362116"/>
                </a:lnTo>
                <a:lnTo>
                  <a:pt x="4846663" y="252388"/>
                </a:lnTo>
                <a:lnTo>
                  <a:pt x="5090503" y="109132"/>
                </a:lnTo>
                <a:lnTo>
                  <a:pt x="5334343" y="0"/>
                </a:lnTo>
                <a:lnTo>
                  <a:pt x="5575135" y="145708"/>
                </a:lnTo>
                <a:lnTo>
                  <a:pt x="5818975" y="197524"/>
                </a:lnTo>
                <a:lnTo>
                  <a:pt x="6060109" y="386500"/>
                </a:lnTo>
              </a:path>
            </a:pathLst>
          </a:custGeom>
          <a:ln w="50800">
            <a:solidFill>
              <a:srgbClr val="FF7A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972219" y="5559552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4241" y="5559552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45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6262" y="5559552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8283" y="5559552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55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20305" y="5559552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32327" y="5559552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65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41217" y="5744971"/>
            <a:ext cx="309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g</a:t>
            </a:r>
            <a:r>
              <a:rPr dirty="0" sz="1200" spc="9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762610" y="419431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 h="0">
                <a:moveTo>
                  <a:pt x="0" y="0"/>
                </a:moveTo>
                <a:lnTo>
                  <a:pt x="256032" y="1"/>
                </a:lnTo>
              </a:path>
            </a:pathLst>
          </a:custGeom>
          <a:ln w="50800">
            <a:solidFill>
              <a:srgbClr val="FF7A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760225" y="4504864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 h="0">
                <a:moveTo>
                  <a:pt x="0" y="0"/>
                </a:moveTo>
                <a:lnTo>
                  <a:pt x="258417" y="1"/>
                </a:lnTo>
              </a:path>
            </a:pathLst>
          </a:custGeom>
          <a:ln w="5080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140452" y="3956811"/>
            <a:ext cx="657860" cy="678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800"/>
              </a:lnSpc>
              <a:spcBef>
                <a:spcPts val="100"/>
              </a:spcBef>
            </a:pPr>
            <a:r>
              <a:rPr dirty="0" sz="1600" spc="110">
                <a:solidFill>
                  <a:srgbClr val="FF7A11"/>
                </a:solidFill>
                <a:latin typeface="Calibri"/>
                <a:cs typeface="Calibri"/>
              </a:rPr>
              <a:t>Susan  </a:t>
            </a:r>
            <a:r>
              <a:rPr dirty="0" sz="1600" spc="135">
                <a:solidFill>
                  <a:srgbClr val="3880F3"/>
                </a:solidFill>
                <a:latin typeface="Calibri"/>
                <a:cs typeface="Calibri"/>
              </a:rPr>
              <a:t>R</a:t>
            </a:r>
            <a:r>
              <a:rPr dirty="0" sz="1600" spc="145">
                <a:solidFill>
                  <a:srgbClr val="3880F3"/>
                </a:solidFill>
                <a:latin typeface="Calibri"/>
                <a:cs typeface="Calibri"/>
              </a:rPr>
              <a:t>o</a:t>
            </a:r>
            <a:r>
              <a:rPr dirty="0" sz="1600" spc="140">
                <a:solidFill>
                  <a:srgbClr val="3880F3"/>
                </a:solidFill>
                <a:latin typeface="Calibri"/>
                <a:cs typeface="Calibri"/>
              </a:rPr>
              <a:t>b</a:t>
            </a:r>
            <a:r>
              <a:rPr dirty="0" sz="1600" spc="110">
                <a:solidFill>
                  <a:srgbClr val="3880F3"/>
                </a:solidFill>
                <a:latin typeface="Calibri"/>
                <a:cs typeface="Calibri"/>
              </a:rPr>
              <a:t>e</a:t>
            </a:r>
            <a:r>
              <a:rPr dirty="0" sz="1600" spc="-15">
                <a:solidFill>
                  <a:srgbClr val="3880F3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3880F3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70467" y="6258255"/>
            <a:ext cx="7196455" cy="3105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5"/>
              </a:spcBef>
            </a:pPr>
            <a:r>
              <a:rPr dirty="0" sz="900" spc="40">
                <a:latin typeface="Calibri"/>
                <a:cs typeface="Calibri"/>
              </a:rPr>
              <a:t>This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hypothetical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example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is</a:t>
            </a:r>
            <a:r>
              <a:rPr dirty="0" sz="900" spc="25">
                <a:latin typeface="Calibri"/>
                <a:cs typeface="Calibri"/>
              </a:rPr>
              <a:t> for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illustrative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is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not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intended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to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predict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or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project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investment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results.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Your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rate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return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may  </a:t>
            </a:r>
            <a:r>
              <a:rPr dirty="0" sz="900" spc="7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higher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or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lower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than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that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shown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above.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14</a:t>
            </a:fld>
          </a:p>
        </p:txBody>
      </p:sp>
      <p:sp>
        <p:nvSpPr>
          <p:cNvPr id="27" name="object 27"/>
          <p:cNvSpPr txBox="1"/>
          <p:nvPr/>
        </p:nvSpPr>
        <p:spPr>
          <a:xfrm>
            <a:off x="2664534" y="4256404"/>
            <a:ext cx="219075" cy="47498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 spc="65">
                <a:latin typeface="Calibri"/>
                <a:cs typeface="Calibri"/>
              </a:rPr>
              <a:t>Assets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3711" y="1662684"/>
            <a:ext cx="74275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returns</a:t>
            </a:r>
            <a:r>
              <a:rPr dirty="0" sz="14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experience: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Both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investors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start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4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05">
                <a:solidFill>
                  <a:srgbClr val="404040"/>
                </a:solidFill>
                <a:latin typeface="Calibri"/>
                <a:cs typeface="Calibri"/>
              </a:rPr>
              <a:t>end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14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4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same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investment</a:t>
            </a:r>
            <a:r>
              <a:rPr dirty="0" sz="14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amounts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0" y="2954020"/>
            <a:ext cx="5854700" cy="10274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426845" marR="5080">
              <a:lnSpc>
                <a:spcPct val="103699"/>
              </a:lnSpc>
              <a:spcBef>
                <a:spcPts val="25"/>
              </a:spcBef>
            </a:pPr>
            <a:r>
              <a:rPr dirty="0" sz="1600" spc="65">
                <a:solidFill>
                  <a:srgbClr val="3880F3"/>
                </a:solidFill>
                <a:latin typeface="Calibri"/>
                <a:cs typeface="Calibri"/>
              </a:rPr>
              <a:t>Portfolio</a:t>
            </a:r>
            <a:r>
              <a:rPr dirty="0" sz="1600" spc="-5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600" spc="45">
                <a:solidFill>
                  <a:srgbClr val="3880F3"/>
                </a:solidFill>
                <a:latin typeface="Calibri"/>
                <a:cs typeface="Calibri"/>
              </a:rPr>
              <a:t>returns</a:t>
            </a:r>
            <a:r>
              <a:rPr dirty="0" sz="1600" spc="2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600" spc="70">
                <a:solidFill>
                  <a:srgbClr val="3880F3"/>
                </a:solidFill>
                <a:latin typeface="Calibri"/>
                <a:cs typeface="Calibri"/>
              </a:rPr>
              <a:t>are</a:t>
            </a:r>
            <a:r>
              <a:rPr dirty="0" sz="1600" spc="-15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600" spc="85">
                <a:solidFill>
                  <a:srgbClr val="3880F3"/>
                </a:solidFill>
                <a:latin typeface="Calibri"/>
                <a:cs typeface="Calibri"/>
              </a:rPr>
              <a:t>negative</a:t>
            </a:r>
            <a:r>
              <a:rPr dirty="0" sz="160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600" spc="90">
                <a:solidFill>
                  <a:srgbClr val="3880F3"/>
                </a:solidFill>
                <a:latin typeface="Calibri"/>
                <a:cs typeface="Calibri"/>
              </a:rPr>
              <a:t>during</a:t>
            </a:r>
            <a:r>
              <a:rPr dirty="0" sz="1600" spc="-2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3880F3"/>
                </a:solidFill>
                <a:latin typeface="Calibri"/>
                <a:cs typeface="Calibri"/>
              </a:rPr>
              <a:t>early</a:t>
            </a:r>
            <a:r>
              <a:rPr dirty="0" sz="1600" spc="1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3880F3"/>
                </a:solidFill>
                <a:latin typeface="Calibri"/>
                <a:cs typeface="Calibri"/>
              </a:rPr>
              <a:t>years,  </a:t>
            </a:r>
            <a:r>
              <a:rPr dirty="0" sz="1600" spc="70">
                <a:solidFill>
                  <a:srgbClr val="3880F3"/>
                </a:solidFill>
                <a:latin typeface="Calibri"/>
                <a:cs typeface="Calibri"/>
              </a:rPr>
              <a:t>positive </a:t>
            </a:r>
            <a:r>
              <a:rPr dirty="0" sz="1600" spc="45">
                <a:solidFill>
                  <a:srgbClr val="3880F3"/>
                </a:solidFill>
                <a:latin typeface="Calibri"/>
                <a:cs typeface="Calibri"/>
              </a:rPr>
              <a:t>returns</a:t>
            </a:r>
            <a:r>
              <a:rPr dirty="0" sz="1600" spc="-95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600" spc="30">
                <a:solidFill>
                  <a:srgbClr val="3880F3"/>
                </a:solidFill>
                <a:latin typeface="Calibri"/>
                <a:cs typeface="Calibri"/>
              </a:rPr>
              <a:t>later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105">
                <a:latin typeface="Calibri"/>
                <a:cs typeface="Calibri"/>
              </a:rPr>
              <a:t>Accumulation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110"/>
              <a:t>Combined </a:t>
            </a:r>
            <a:r>
              <a:rPr dirty="0" spc="95"/>
              <a:t>impact </a:t>
            </a:r>
            <a:r>
              <a:rPr dirty="0" spc="60"/>
              <a:t>of </a:t>
            </a:r>
            <a:r>
              <a:rPr dirty="0" spc="90"/>
              <a:t>returns </a:t>
            </a:r>
            <a:r>
              <a:rPr dirty="0" spc="125"/>
              <a:t>and</a:t>
            </a:r>
            <a:r>
              <a:rPr dirty="0" spc="-375"/>
              <a:t> </a:t>
            </a:r>
            <a:r>
              <a:rPr dirty="0" spc="75"/>
              <a:t>withdrawals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But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sequence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044014"/>
                </a:solidFill>
                <a:latin typeface="Calibri"/>
                <a:cs typeface="Calibri"/>
              </a:rPr>
              <a:t>of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returns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may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044014"/>
                </a:solidFill>
                <a:latin typeface="Calibri"/>
                <a:cs typeface="Calibri"/>
              </a:rPr>
              <a:t>have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044014"/>
                </a:solidFill>
                <a:latin typeface="Calibri"/>
                <a:cs typeface="Calibri"/>
              </a:rPr>
              <a:t>enormous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impact</a:t>
            </a:r>
            <a:r>
              <a:rPr dirty="0" sz="1800" spc="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044014"/>
                </a:solidFill>
                <a:latin typeface="Calibri"/>
                <a:cs typeface="Calibri"/>
              </a:rPr>
              <a:t>in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044014"/>
                </a:solidFill>
                <a:latin typeface="Calibri"/>
                <a:cs typeface="Calibri"/>
              </a:rPr>
              <a:t>retirement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2649" y="98043"/>
            <a:ext cx="9912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WITHDRAWALS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440" y="2388108"/>
            <a:ext cx="30010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35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25">
                <a:solidFill>
                  <a:srgbClr val="404040"/>
                </a:solidFill>
                <a:latin typeface="Calibri"/>
                <a:cs typeface="Calibri"/>
              </a:rPr>
              <a:t>IMPACT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21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65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dirty="0" sz="1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50">
                <a:solidFill>
                  <a:srgbClr val="404040"/>
                </a:solidFill>
                <a:latin typeface="Calibri"/>
                <a:cs typeface="Calibri"/>
              </a:rPr>
              <a:t>PORTFOLIO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945" y="2933700"/>
            <a:ext cx="2463800" cy="8883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65">
                <a:solidFill>
                  <a:srgbClr val="FF7A11"/>
                </a:solidFill>
                <a:latin typeface="Calibri"/>
                <a:cs typeface="Calibri"/>
              </a:rPr>
              <a:t>Positive </a:t>
            </a:r>
            <a:r>
              <a:rPr dirty="0" sz="1400" spc="45">
                <a:solidFill>
                  <a:srgbClr val="FF7A11"/>
                </a:solidFill>
                <a:latin typeface="Calibri"/>
                <a:cs typeface="Calibri"/>
              </a:rPr>
              <a:t>returns </a:t>
            </a:r>
            <a:r>
              <a:rPr dirty="0" sz="1400" spc="55">
                <a:solidFill>
                  <a:srgbClr val="FF7A11"/>
                </a:solidFill>
                <a:latin typeface="Calibri"/>
                <a:cs typeface="Calibri"/>
              </a:rPr>
              <a:t>early </a:t>
            </a:r>
            <a:r>
              <a:rPr dirty="0" sz="1400" spc="95">
                <a:solidFill>
                  <a:srgbClr val="FF7A11"/>
                </a:solidFill>
                <a:latin typeface="Calibri"/>
                <a:cs typeface="Calibri"/>
              </a:rPr>
              <a:t>on </a:t>
            </a:r>
            <a:r>
              <a:rPr dirty="0" sz="1400" spc="65">
                <a:solidFill>
                  <a:srgbClr val="FF7A11"/>
                </a:solidFill>
                <a:latin typeface="Calibri"/>
                <a:cs typeface="Calibri"/>
              </a:rPr>
              <a:t>help  </a:t>
            </a:r>
            <a:r>
              <a:rPr dirty="0" sz="1400" spc="60">
                <a:solidFill>
                  <a:srgbClr val="FF7A11"/>
                </a:solidFill>
                <a:latin typeface="Calibri"/>
                <a:cs typeface="Calibri"/>
              </a:rPr>
              <a:t>the </a:t>
            </a:r>
            <a:r>
              <a:rPr dirty="0" sz="1400" spc="55">
                <a:solidFill>
                  <a:srgbClr val="FF7A11"/>
                </a:solidFill>
                <a:latin typeface="Calibri"/>
                <a:cs typeface="Calibri"/>
              </a:rPr>
              <a:t>portfolio </a:t>
            </a:r>
            <a:r>
              <a:rPr dirty="0" sz="1400" spc="90">
                <a:solidFill>
                  <a:srgbClr val="FF7A11"/>
                </a:solidFill>
                <a:latin typeface="Calibri"/>
                <a:cs typeface="Calibri"/>
              </a:rPr>
              <a:t>grow </a:t>
            </a:r>
            <a:r>
              <a:rPr dirty="0" sz="1400" spc="60">
                <a:solidFill>
                  <a:srgbClr val="FF7A11"/>
                </a:solidFill>
                <a:latin typeface="Calibri"/>
                <a:cs typeface="Calibri"/>
              </a:rPr>
              <a:t>throughout  </a:t>
            </a:r>
            <a:r>
              <a:rPr dirty="0" sz="1400" spc="50">
                <a:solidFill>
                  <a:srgbClr val="FF7A11"/>
                </a:solidFill>
                <a:latin typeface="Calibri"/>
                <a:cs typeface="Calibri"/>
              </a:rPr>
              <a:t>retirement, </a:t>
            </a:r>
            <a:r>
              <a:rPr dirty="0" sz="1400" spc="85">
                <a:solidFill>
                  <a:srgbClr val="FF7A11"/>
                </a:solidFill>
                <a:latin typeface="Calibri"/>
                <a:cs typeface="Calibri"/>
              </a:rPr>
              <a:t>even </a:t>
            </a:r>
            <a:r>
              <a:rPr dirty="0" sz="1400" spc="50">
                <a:solidFill>
                  <a:srgbClr val="FF7A11"/>
                </a:solidFill>
                <a:latin typeface="Calibri"/>
                <a:cs typeface="Calibri"/>
              </a:rPr>
              <a:t>with</a:t>
            </a:r>
            <a:r>
              <a:rPr dirty="0" sz="1400" spc="-215">
                <a:solidFill>
                  <a:srgbClr val="FF7A11"/>
                </a:solidFill>
                <a:latin typeface="Calibri"/>
                <a:cs typeface="Calibri"/>
              </a:rPr>
              <a:t> </a:t>
            </a:r>
            <a:r>
              <a:rPr dirty="0" sz="1400" spc="100">
                <a:solidFill>
                  <a:srgbClr val="FF7A11"/>
                </a:solidFill>
                <a:latin typeface="Calibri"/>
                <a:cs typeface="Calibri"/>
              </a:rPr>
              <a:t>ongoing  </a:t>
            </a:r>
            <a:r>
              <a:rPr dirty="0" sz="1400" spc="55">
                <a:solidFill>
                  <a:srgbClr val="FF7A11"/>
                </a:solidFill>
                <a:latin typeface="Calibri"/>
                <a:cs typeface="Calibri"/>
              </a:rPr>
              <a:t>withdrawals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6945" y="4268723"/>
            <a:ext cx="2240915" cy="8731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dirty="0" sz="1400" spc="85">
                <a:solidFill>
                  <a:srgbClr val="3880F3"/>
                </a:solidFill>
                <a:latin typeface="Calibri"/>
                <a:cs typeface="Calibri"/>
              </a:rPr>
              <a:t>Negative </a:t>
            </a:r>
            <a:r>
              <a:rPr dirty="0" sz="1400" spc="45">
                <a:solidFill>
                  <a:srgbClr val="3880F3"/>
                </a:solidFill>
                <a:latin typeface="Calibri"/>
                <a:cs typeface="Calibri"/>
              </a:rPr>
              <a:t>returns </a:t>
            </a:r>
            <a:r>
              <a:rPr dirty="0" sz="1400" spc="55">
                <a:solidFill>
                  <a:srgbClr val="3880F3"/>
                </a:solidFill>
                <a:latin typeface="Calibri"/>
                <a:cs typeface="Calibri"/>
              </a:rPr>
              <a:t>in </a:t>
            </a:r>
            <a:r>
              <a:rPr dirty="0" sz="1400" spc="60">
                <a:solidFill>
                  <a:srgbClr val="3880F3"/>
                </a:solidFill>
                <a:latin typeface="Calibri"/>
                <a:cs typeface="Calibri"/>
              </a:rPr>
              <a:t>the  </a:t>
            </a:r>
            <a:r>
              <a:rPr dirty="0" sz="1400" spc="40">
                <a:solidFill>
                  <a:srgbClr val="3880F3"/>
                </a:solidFill>
                <a:latin typeface="Calibri"/>
                <a:cs typeface="Calibri"/>
              </a:rPr>
              <a:t>early</a:t>
            </a:r>
            <a:r>
              <a:rPr dirty="0" sz="1400" spc="-2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3880F3"/>
                </a:solidFill>
                <a:latin typeface="Calibri"/>
                <a:cs typeface="Calibri"/>
              </a:rPr>
              <a:t>years,</a:t>
            </a:r>
            <a:r>
              <a:rPr dirty="0" sz="1400" spc="-15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3880F3"/>
                </a:solidFill>
                <a:latin typeface="Calibri"/>
                <a:cs typeface="Calibri"/>
              </a:rPr>
              <a:t>on</a:t>
            </a:r>
            <a:r>
              <a:rPr dirty="0" sz="140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3880F3"/>
                </a:solidFill>
                <a:latin typeface="Calibri"/>
                <a:cs typeface="Calibri"/>
              </a:rPr>
              <a:t>top</a:t>
            </a:r>
            <a:r>
              <a:rPr dirty="0" sz="1400" spc="2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3880F3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3880F3"/>
                </a:solidFill>
                <a:latin typeface="Calibri"/>
                <a:cs typeface="Calibri"/>
              </a:rPr>
              <a:t>taking  withdrawals, </a:t>
            </a:r>
            <a:r>
              <a:rPr dirty="0" sz="1400" spc="85">
                <a:solidFill>
                  <a:srgbClr val="3880F3"/>
                </a:solidFill>
                <a:latin typeface="Calibri"/>
                <a:cs typeface="Calibri"/>
              </a:rPr>
              <a:t>can </a:t>
            </a:r>
            <a:r>
              <a:rPr dirty="0" sz="1400" spc="65">
                <a:solidFill>
                  <a:srgbClr val="3880F3"/>
                </a:solidFill>
                <a:latin typeface="Calibri"/>
                <a:cs typeface="Calibri"/>
              </a:rPr>
              <a:t>drain </a:t>
            </a:r>
            <a:r>
              <a:rPr dirty="0" sz="1400" spc="95">
                <a:solidFill>
                  <a:srgbClr val="3880F3"/>
                </a:solidFill>
                <a:latin typeface="Calibri"/>
                <a:cs typeface="Calibri"/>
              </a:rPr>
              <a:t>a  </a:t>
            </a:r>
            <a:r>
              <a:rPr dirty="0" sz="1400" spc="50">
                <a:solidFill>
                  <a:srgbClr val="3880F3"/>
                </a:solidFill>
                <a:latin typeface="Calibri"/>
                <a:cs typeface="Calibri"/>
              </a:rPr>
              <a:t>retirement</a:t>
            </a:r>
            <a:r>
              <a:rPr dirty="0" sz="1400" spc="-10">
                <a:solidFill>
                  <a:srgbClr val="3880F3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3880F3"/>
                </a:solidFill>
                <a:latin typeface="Calibri"/>
                <a:cs typeface="Calibri"/>
              </a:rPr>
              <a:t>portfolio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0304" y="1973580"/>
            <a:ext cx="39052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765" marR="5080" indent="-139065">
              <a:lnSpc>
                <a:spcPct val="107100"/>
              </a:lnSpc>
              <a:spcBef>
                <a:spcPts val="100"/>
              </a:spcBef>
            </a:pP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Impact</a:t>
            </a:r>
            <a:r>
              <a:rPr dirty="0" sz="14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sequence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returns</a:t>
            </a:r>
            <a:r>
              <a:rPr dirty="0" sz="1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14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portfolio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value 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(when</a:t>
            </a:r>
            <a:r>
              <a:rPr dirty="0" sz="14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taking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withdrawals</a:t>
            </a:r>
            <a:r>
              <a:rPr dirty="0" sz="14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fund</a:t>
            </a: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404040"/>
                </a:solidFill>
                <a:latin typeface="Calibri"/>
                <a:cs typeface="Calibri"/>
              </a:rPr>
              <a:t>retirement)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1024" y="2856738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 h="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31750">
            <a:solidFill>
              <a:srgbClr val="FF7A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1024" y="4214620"/>
            <a:ext cx="2857500" cy="0"/>
          </a:xfrm>
          <a:custGeom>
            <a:avLst/>
            <a:gdLst/>
            <a:ahLst/>
            <a:cxnLst/>
            <a:rect l="l" t="t" r="r" b="b"/>
            <a:pathLst>
              <a:path w="2857500" h="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3175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0163" y="4279391"/>
            <a:ext cx="696468" cy="694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081" y="4260311"/>
            <a:ext cx="734695" cy="734060"/>
          </a:xfrm>
          <a:custGeom>
            <a:avLst/>
            <a:gdLst/>
            <a:ahLst/>
            <a:cxnLst/>
            <a:rect l="l" t="t" r="r" b="b"/>
            <a:pathLst>
              <a:path w="734694" h="734060">
                <a:moveTo>
                  <a:pt x="367309" y="0"/>
                </a:moveTo>
                <a:lnTo>
                  <a:pt x="441515" y="7518"/>
                </a:lnTo>
                <a:lnTo>
                  <a:pt x="510768" y="28930"/>
                </a:lnTo>
                <a:lnTo>
                  <a:pt x="573036" y="62776"/>
                </a:lnTo>
                <a:lnTo>
                  <a:pt x="627087" y="107594"/>
                </a:lnTo>
                <a:lnTo>
                  <a:pt x="671855" y="161582"/>
                </a:lnTo>
                <a:lnTo>
                  <a:pt x="705751" y="223926"/>
                </a:lnTo>
                <a:lnTo>
                  <a:pt x="727164" y="292773"/>
                </a:lnTo>
                <a:lnTo>
                  <a:pt x="734683" y="366737"/>
                </a:lnTo>
                <a:lnTo>
                  <a:pt x="732587" y="404406"/>
                </a:lnTo>
                <a:lnTo>
                  <a:pt x="718338" y="475995"/>
                </a:lnTo>
                <a:lnTo>
                  <a:pt x="690283" y="541756"/>
                </a:lnTo>
                <a:lnTo>
                  <a:pt x="650951" y="599909"/>
                </a:lnTo>
                <a:lnTo>
                  <a:pt x="601103" y="649770"/>
                </a:lnTo>
                <a:lnTo>
                  <a:pt x="542531" y="689089"/>
                </a:lnTo>
                <a:lnTo>
                  <a:pt x="476758" y="717156"/>
                </a:lnTo>
                <a:lnTo>
                  <a:pt x="405193" y="731393"/>
                </a:lnTo>
                <a:lnTo>
                  <a:pt x="367538" y="733488"/>
                </a:lnTo>
                <a:lnTo>
                  <a:pt x="329882" y="731393"/>
                </a:lnTo>
                <a:lnTo>
                  <a:pt x="258317" y="717156"/>
                </a:lnTo>
                <a:lnTo>
                  <a:pt x="192125" y="689089"/>
                </a:lnTo>
                <a:lnTo>
                  <a:pt x="133629" y="649808"/>
                </a:lnTo>
                <a:lnTo>
                  <a:pt x="83731" y="599909"/>
                </a:lnTo>
                <a:lnTo>
                  <a:pt x="44399" y="541756"/>
                </a:lnTo>
                <a:lnTo>
                  <a:pt x="16344" y="475995"/>
                </a:lnTo>
                <a:lnTo>
                  <a:pt x="2095" y="404406"/>
                </a:lnTo>
                <a:lnTo>
                  <a:pt x="0" y="366737"/>
                </a:lnTo>
                <a:lnTo>
                  <a:pt x="2095" y="329082"/>
                </a:lnTo>
                <a:lnTo>
                  <a:pt x="16344" y="257479"/>
                </a:lnTo>
                <a:lnTo>
                  <a:pt x="44399" y="191731"/>
                </a:lnTo>
                <a:lnTo>
                  <a:pt x="83769" y="133502"/>
                </a:lnTo>
                <a:lnTo>
                  <a:pt x="133553" y="83718"/>
                </a:lnTo>
                <a:lnTo>
                  <a:pt x="192125" y="44399"/>
                </a:lnTo>
                <a:lnTo>
                  <a:pt x="258317" y="16332"/>
                </a:lnTo>
                <a:lnTo>
                  <a:pt x="329869" y="2095"/>
                </a:lnTo>
                <a:lnTo>
                  <a:pt x="367309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0163" y="2939795"/>
            <a:ext cx="696468" cy="696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1081" y="2920715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4" h="734695">
                <a:moveTo>
                  <a:pt x="367309" y="0"/>
                </a:moveTo>
                <a:lnTo>
                  <a:pt x="441515" y="7518"/>
                </a:lnTo>
                <a:lnTo>
                  <a:pt x="510768" y="28930"/>
                </a:lnTo>
                <a:lnTo>
                  <a:pt x="573036" y="62776"/>
                </a:lnTo>
                <a:lnTo>
                  <a:pt x="627087" y="107594"/>
                </a:lnTo>
                <a:lnTo>
                  <a:pt x="671893" y="162039"/>
                </a:lnTo>
                <a:lnTo>
                  <a:pt x="705764" y="224358"/>
                </a:lnTo>
                <a:lnTo>
                  <a:pt x="727164" y="293560"/>
                </a:lnTo>
                <a:lnTo>
                  <a:pt x="734683" y="367538"/>
                </a:lnTo>
                <a:lnTo>
                  <a:pt x="732587" y="405193"/>
                </a:lnTo>
                <a:lnTo>
                  <a:pt x="718351" y="476758"/>
                </a:lnTo>
                <a:lnTo>
                  <a:pt x="690283" y="542531"/>
                </a:lnTo>
                <a:lnTo>
                  <a:pt x="650900" y="601167"/>
                </a:lnTo>
                <a:lnTo>
                  <a:pt x="601167" y="650900"/>
                </a:lnTo>
                <a:lnTo>
                  <a:pt x="542531" y="690283"/>
                </a:lnTo>
                <a:lnTo>
                  <a:pt x="476758" y="718350"/>
                </a:lnTo>
                <a:lnTo>
                  <a:pt x="405193" y="732586"/>
                </a:lnTo>
                <a:lnTo>
                  <a:pt x="367538" y="734669"/>
                </a:lnTo>
                <a:lnTo>
                  <a:pt x="329882" y="732586"/>
                </a:lnTo>
                <a:lnTo>
                  <a:pt x="258317" y="718350"/>
                </a:lnTo>
                <a:lnTo>
                  <a:pt x="192125" y="690283"/>
                </a:lnTo>
                <a:lnTo>
                  <a:pt x="133553" y="650951"/>
                </a:lnTo>
                <a:lnTo>
                  <a:pt x="83769" y="601167"/>
                </a:lnTo>
                <a:lnTo>
                  <a:pt x="44399" y="542531"/>
                </a:lnTo>
                <a:lnTo>
                  <a:pt x="16332" y="476758"/>
                </a:lnTo>
                <a:lnTo>
                  <a:pt x="2095" y="405193"/>
                </a:lnTo>
                <a:lnTo>
                  <a:pt x="0" y="367538"/>
                </a:lnTo>
                <a:lnTo>
                  <a:pt x="2095" y="329882"/>
                </a:lnTo>
                <a:lnTo>
                  <a:pt x="16332" y="258318"/>
                </a:lnTo>
                <a:lnTo>
                  <a:pt x="44399" y="192125"/>
                </a:lnTo>
                <a:lnTo>
                  <a:pt x="83731" y="133553"/>
                </a:lnTo>
                <a:lnTo>
                  <a:pt x="133553" y="83718"/>
                </a:lnTo>
                <a:lnTo>
                  <a:pt x="192125" y="44399"/>
                </a:lnTo>
                <a:lnTo>
                  <a:pt x="258317" y="16332"/>
                </a:lnTo>
                <a:lnTo>
                  <a:pt x="329869" y="2095"/>
                </a:lnTo>
                <a:lnTo>
                  <a:pt x="367309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26100" y="5552888"/>
            <a:ext cx="4812665" cy="0"/>
          </a:xfrm>
          <a:custGeom>
            <a:avLst/>
            <a:gdLst/>
            <a:ahLst/>
            <a:cxnLst/>
            <a:rect l="l" t="t" r="r" b="b"/>
            <a:pathLst>
              <a:path w="4812665" h="0">
                <a:moveTo>
                  <a:pt x="0" y="0"/>
                </a:moveTo>
                <a:lnTo>
                  <a:pt x="4812553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18648" y="4865757"/>
            <a:ext cx="3688715" cy="681990"/>
          </a:xfrm>
          <a:custGeom>
            <a:avLst/>
            <a:gdLst/>
            <a:ahLst/>
            <a:cxnLst/>
            <a:rect l="l" t="t" r="r" b="b"/>
            <a:pathLst>
              <a:path w="3688715" h="681989">
                <a:moveTo>
                  <a:pt x="0" y="0"/>
                </a:moveTo>
                <a:lnTo>
                  <a:pt x="185327" y="126867"/>
                </a:lnTo>
                <a:lnTo>
                  <a:pt x="371255" y="175635"/>
                </a:lnTo>
                <a:lnTo>
                  <a:pt x="554135" y="251835"/>
                </a:lnTo>
                <a:lnTo>
                  <a:pt x="740063" y="248787"/>
                </a:lnTo>
                <a:lnTo>
                  <a:pt x="925991" y="230499"/>
                </a:lnTo>
                <a:lnTo>
                  <a:pt x="1111919" y="221355"/>
                </a:lnTo>
                <a:lnTo>
                  <a:pt x="1294799" y="282315"/>
                </a:lnTo>
                <a:lnTo>
                  <a:pt x="1480727" y="300603"/>
                </a:lnTo>
                <a:lnTo>
                  <a:pt x="1666655" y="376803"/>
                </a:lnTo>
                <a:lnTo>
                  <a:pt x="1849535" y="373755"/>
                </a:lnTo>
                <a:lnTo>
                  <a:pt x="2035463" y="392043"/>
                </a:lnTo>
                <a:lnTo>
                  <a:pt x="2221391" y="453003"/>
                </a:lnTo>
                <a:lnTo>
                  <a:pt x="2407319" y="453003"/>
                </a:lnTo>
                <a:lnTo>
                  <a:pt x="2590199" y="456051"/>
                </a:lnTo>
                <a:lnTo>
                  <a:pt x="2776127" y="507867"/>
                </a:lnTo>
                <a:lnTo>
                  <a:pt x="2962055" y="523107"/>
                </a:lnTo>
                <a:lnTo>
                  <a:pt x="3147983" y="574923"/>
                </a:lnTo>
                <a:lnTo>
                  <a:pt x="3330863" y="608451"/>
                </a:lnTo>
                <a:lnTo>
                  <a:pt x="3516791" y="641979"/>
                </a:lnTo>
                <a:lnTo>
                  <a:pt x="3688603" y="681602"/>
                </a:lnTo>
              </a:path>
            </a:pathLst>
          </a:custGeom>
          <a:ln w="5080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18648" y="3139013"/>
            <a:ext cx="4627880" cy="1727200"/>
          </a:xfrm>
          <a:custGeom>
            <a:avLst/>
            <a:gdLst/>
            <a:ahLst/>
            <a:cxnLst/>
            <a:rect l="l" t="t" r="r" b="b"/>
            <a:pathLst>
              <a:path w="4627880" h="1727200">
                <a:moveTo>
                  <a:pt x="0" y="1726744"/>
                </a:moveTo>
                <a:lnTo>
                  <a:pt x="185327" y="1609771"/>
                </a:lnTo>
                <a:lnTo>
                  <a:pt x="371255" y="1576243"/>
                </a:lnTo>
                <a:lnTo>
                  <a:pt x="554135" y="1359835"/>
                </a:lnTo>
                <a:lnTo>
                  <a:pt x="740063" y="1320211"/>
                </a:lnTo>
                <a:lnTo>
                  <a:pt x="925991" y="1158667"/>
                </a:lnTo>
                <a:lnTo>
                  <a:pt x="1111919" y="1079419"/>
                </a:lnTo>
                <a:lnTo>
                  <a:pt x="1294799" y="744139"/>
                </a:lnTo>
                <a:lnTo>
                  <a:pt x="1480727" y="549067"/>
                </a:lnTo>
                <a:lnTo>
                  <a:pt x="1666655" y="747187"/>
                </a:lnTo>
                <a:lnTo>
                  <a:pt x="1849535" y="521635"/>
                </a:lnTo>
                <a:lnTo>
                  <a:pt x="2035463" y="667939"/>
                </a:lnTo>
                <a:lnTo>
                  <a:pt x="2221391" y="411907"/>
                </a:lnTo>
                <a:lnTo>
                  <a:pt x="2407319" y="76627"/>
                </a:lnTo>
                <a:lnTo>
                  <a:pt x="2590199" y="344851"/>
                </a:lnTo>
                <a:lnTo>
                  <a:pt x="2776127" y="241219"/>
                </a:lnTo>
                <a:lnTo>
                  <a:pt x="2962055" y="3475"/>
                </a:lnTo>
                <a:lnTo>
                  <a:pt x="3147983" y="329611"/>
                </a:lnTo>
                <a:lnTo>
                  <a:pt x="3330863" y="289987"/>
                </a:lnTo>
                <a:lnTo>
                  <a:pt x="3516791" y="475915"/>
                </a:lnTo>
                <a:lnTo>
                  <a:pt x="3702719" y="332659"/>
                </a:lnTo>
                <a:lnTo>
                  <a:pt x="3885599" y="131491"/>
                </a:lnTo>
                <a:lnTo>
                  <a:pt x="4071527" y="0"/>
                </a:lnTo>
                <a:lnTo>
                  <a:pt x="4257455" y="283891"/>
                </a:lnTo>
                <a:lnTo>
                  <a:pt x="4443383" y="414955"/>
                </a:lnTo>
                <a:lnTo>
                  <a:pt x="4627455" y="756331"/>
                </a:lnTo>
              </a:path>
            </a:pathLst>
          </a:custGeom>
          <a:ln w="50800">
            <a:solidFill>
              <a:srgbClr val="FF7A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624922" y="5571744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65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0413" y="5571744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5904" y="5571744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75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01396" y="5571744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26886" y="5571744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85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52378" y="5571744"/>
            <a:ext cx="1784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solidFill>
                  <a:srgbClr val="595959"/>
                </a:solidFill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2441" y="2648203"/>
            <a:ext cx="1254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80">
                <a:latin typeface="Calibri"/>
                <a:cs typeface="Calibri"/>
              </a:rPr>
              <a:t>Distribution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32357" y="5799835"/>
            <a:ext cx="309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g</a:t>
            </a:r>
            <a:r>
              <a:rPr dirty="0" sz="1200" spc="9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1525" y="3683380"/>
            <a:ext cx="219075" cy="47498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 spc="65">
                <a:latin typeface="Calibri"/>
                <a:cs typeface="Calibri"/>
              </a:rPr>
              <a:t>Assets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557089" y="4449146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 h="0">
                <a:moveTo>
                  <a:pt x="0" y="0"/>
                </a:moveTo>
                <a:lnTo>
                  <a:pt x="256032" y="1"/>
                </a:lnTo>
              </a:path>
            </a:pathLst>
          </a:custGeom>
          <a:ln w="50800">
            <a:solidFill>
              <a:srgbClr val="FF7A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554704" y="4759697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 h="0">
                <a:moveTo>
                  <a:pt x="0" y="0"/>
                </a:moveTo>
                <a:lnTo>
                  <a:pt x="258417" y="1"/>
                </a:lnTo>
              </a:path>
            </a:pathLst>
          </a:custGeom>
          <a:ln w="5080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0934930" y="4206748"/>
            <a:ext cx="65786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dirty="0" sz="1600" spc="110">
                <a:solidFill>
                  <a:srgbClr val="FF7A11"/>
                </a:solidFill>
                <a:latin typeface="Calibri"/>
                <a:cs typeface="Calibri"/>
              </a:rPr>
              <a:t>Susan  </a:t>
            </a:r>
            <a:r>
              <a:rPr dirty="0" sz="1600" spc="135">
                <a:solidFill>
                  <a:srgbClr val="3880F3"/>
                </a:solidFill>
                <a:latin typeface="Calibri"/>
                <a:cs typeface="Calibri"/>
              </a:rPr>
              <a:t>R</a:t>
            </a:r>
            <a:r>
              <a:rPr dirty="0" sz="1600" spc="145">
                <a:solidFill>
                  <a:srgbClr val="3880F3"/>
                </a:solidFill>
                <a:latin typeface="Calibri"/>
                <a:cs typeface="Calibri"/>
              </a:rPr>
              <a:t>o</a:t>
            </a:r>
            <a:r>
              <a:rPr dirty="0" sz="1600" spc="140">
                <a:solidFill>
                  <a:srgbClr val="3880F3"/>
                </a:solidFill>
                <a:latin typeface="Calibri"/>
                <a:cs typeface="Calibri"/>
              </a:rPr>
              <a:t>b</a:t>
            </a:r>
            <a:r>
              <a:rPr dirty="0" sz="1600" spc="110">
                <a:solidFill>
                  <a:srgbClr val="3880F3"/>
                </a:solidFill>
                <a:latin typeface="Calibri"/>
                <a:cs typeface="Calibri"/>
              </a:rPr>
              <a:t>e</a:t>
            </a:r>
            <a:r>
              <a:rPr dirty="0" sz="1600" spc="-15">
                <a:solidFill>
                  <a:srgbClr val="3880F3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3880F3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70467" y="6258255"/>
            <a:ext cx="7196455" cy="3105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5"/>
              </a:spcBef>
            </a:pPr>
            <a:r>
              <a:rPr dirty="0" sz="900" spc="40">
                <a:latin typeface="Calibri"/>
                <a:cs typeface="Calibri"/>
              </a:rPr>
              <a:t>This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hypothetical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example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is</a:t>
            </a:r>
            <a:r>
              <a:rPr dirty="0" sz="900" spc="25">
                <a:latin typeface="Calibri"/>
                <a:cs typeface="Calibri"/>
              </a:rPr>
              <a:t> for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15">
                <a:latin typeface="Calibri"/>
                <a:cs typeface="Calibri"/>
              </a:rPr>
              <a:t>illustrative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is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not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intended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to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predict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or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project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investment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results.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Your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rate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return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may  </a:t>
            </a:r>
            <a:r>
              <a:rPr dirty="0" sz="900" spc="75">
                <a:latin typeface="Calibri"/>
                <a:cs typeface="Calibri"/>
              </a:rPr>
              <a:t>be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higher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or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lower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than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20">
                <a:latin typeface="Calibri"/>
                <a:cs typeface="Calibri"/>
              </a:rPr>
              <a:t>that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shown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above.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36966" y="6342529"/>
            <a:ext cx="1358102" cy="296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58" y="2490729"/>
            <a:ext cx="1711325" cy="1722120"/>
          </a:xfrm>
          <a:custGeom>
            <a:avLst/>
            <a:gdLst/>
            <a:ahLst/>
            <a:cxnLst/>
            <a:rect l="l" t="t" r="r" b="b"/>
            <a:pathLst>
              <a:path w="1711325" h="1722120">
                <a:moveTo>
                  <a:pt x="855412" y="0"/>
                </a:moveTo>
                <a:lnTo>
                  <a:pt x="806871" y="1362"/>
                </a:lnTo>
                <a:lnTo>
                  <a:pt x="759040" y="5402"/>
                </a:lnTo>
                <a:lnTo>
                  <a:pt x="711992" y="12047"/>
                </a:lnTo>
                <a:lnTo>
                  <a:pt x="665799" y="21223"/>
                </a:lnTo>
                <a:lnTo>
                  <a:pt x="620532" y="32859"/>
                </a:lnTo>
                <a:lnTo>
                  <a:pt x="576265" y="46881"/>
                </a:lnTo>
                <a:lnTo>
                  <a:pt x="533070" y="63217"/>
                </a:lnTo>
                <a:lnTo>
                  <a:pt x="491018" y="81794"/>
                </a:lnTo>
                <a:lnTo>
                  <a:pt x="450182" y="102540"/>
                </a:lnTo>
                <a:lnTo>
                  <a:pt x="410634" y="125381"/>
                </a:lnTo>
                <a:lnTo>
                  <a:pt x="372446" y="150246"/>
                </a:lnTo>
                <a:lnTo>
                  <a:pt x="335691" y="177061"/>
                </a:lnTo>
                <a:lnTo>
                  <a:pt x="300440" y="205753"/>
                </a:lnTo>
                <a:lnTo>
                  <a:pt x="266767" y="236251"/>
                </a:lnTo>
                <a:lnTo>
                  <a:pt x="234742" y="268481"/>
                </a:lnTo>
                <a:lnTo>
                  <a:pt x="204439" y="302371"/>
                </a:lnTo>
                <a:lnTo>
                  <a:pt x="175930" y="337849"/>
                </a:lnTo>
                <a:lnTo>
                  <a:pt x="149286" y="374840"/>
                </a:lnTo>
                <a:lnTo>
                  <a:pt x="124580" y="413273"/>
                </a:lnTo>
                <a:lnTo>
                  <a:pt x="101885" y="453075"/>
                </a:lnTo>
                <a:lnTo>
                  <a:pt x="81272" y="494174"/>
                </a:lnTo>
                <a:lnTo>
                  <a:pt x="62813" y="536496"/>
                </a:lnTo>
                <a:lnTo>
                  <a:pt x="46582" y="579970"/>
                </a:lnTo>
                <a:lnTo>
                  <a:pt x="32649" y="624521"/>
                </a:lnTo>
                <a:lnTo>
                  <a:pt x="21088" y="670079"/>
                </a:lnTo>
                <a:lnTo>
                  <a:pt x="11970" y="716569"/>
                </a:lnTo>
                <a:lnTo>
                  <a:pt x="5368" y="763919"/>
                </a:lnTo>
                <a:lnTo>
                  <a:pt x="1354" y="812058"/>
                </a:lnTo>
                <a:lnTo>
                  <a:pt x="0" y="860911"/>
                </a:lnTo>
                <a:lnTo>
                  <a:pt x="1354" y="909764"/>
                </a:lnTo>
                <a:lnTo>
                  <a:pt x="5368" y="957902"/>
                </a:lnTo>
                <a:lnTo>
                  <a:pt x="11970" y="1005253"/>
                </a:lnTo>
                <a:lnTo>
                  <a:pt x="21088" y="1051743"/>
                </a:lnTo>
                <a:lnTo>
                  <a:pt x="32649" y="1097300"/>
                </a:lnTo>
                <a:lnTo>
                  <a:pt x="46582" y="1141852"/>
                </a:lnTo>
                <a:lnTo>
                  <a:pt x="62813" y="1185325"/>
                </a:lnTo>
                <a:lnTo>
                  <a:pt x="81272" y="1227647"/>
                </a:lnTo>
                <a:lnTo>
                  <a:pt x="101885" y="1268745"/>
                </a:lnTo>
                <a:lnTo>
                  <a:pt x="124580" y="1308548"/>
                </a:lnTo>
                <a:lnTo>
                  <a:pt x="149286" y="1346981"/>
                </a:lnTo>
                <a:lnTo>
                  <a:pt x="175930" y="1383972"/>
                </a:lnTo>
                <a:lnTo>
                  <a:pt x="204439" y="1419449"/>
                </a:lnTo>
                <a:lnTo>
                  <a:pt x="234742" y="1453339"/>
                </a:lnTo>
                <a:lnTo>
                  <a:pt x="266767" y="1485569"/>
                </a:lnTo>
                <a:lnTo>
                  <a:pt x="300440" y="1516067"/>
                </a:lnTo>
                <a:lnTo>
                  <a:pt x="335691" y="1544760"/>
                </a:lnTo>
                <a:lnTo>
                  <a:pt x="372446" y="1571575"/>
                </a:lnTo>
                <a:lnTo>
                  <a:pt x="410634" y="1596439"/>
                </a:lnTo>
                <a:lnTo>
                  <a:pt x="450182" y="1619281"/>
                </a:lnTo>
                <a:lnTo>
                  <a:pt x="491018" y="1640026"/>
                </a:lnTo>
                <a:lnTo>
                  <a:pt x="533070" y="1658603"/>
                </a:lnTo>
                <a:lnTo>
                  <a:pt x="576265" y="1674939"/>
                </a:lnTo>
                <a:lnTo>
                  <a:pt x="620532" y="1688962"/>
                </a:lnTo>
                <a:lnTo>
                  <a:pt x="665799" y="1700597"/>
                </a:lnTo>
                <a:lnTo>
                  <a:pt x="711992" y="1709774"/>
                </a:lnTo>
                <a:lnTo>
                  <a:pt x="759040" y="1716418"/>
                </a:lnTo>
                <a:lnTo>
                  <a:pt x="806871" y="1720458"/>
                </a:lnTo>
                <a:lnTo>
                  <a:pt x="855412" y="1721821"/>
                </a:lnTo>
                <a:lnTo>
                  <a:pt x="903953" y="1720458"/>
                </a:lnTo>
                <a:lnTo>
                  <a:pt x="951784" y="1716418"/>
                </a:lnTo>
                <a:lnTo>
                  <a:pt x="998832" y="1709774"/>
                </a:lnTo>
                <a:lnTo>
                  <a:pt x="1045025" y="1700597"/>
                </a:lnTo>
                <a:lnTo>
                  <a:pt x="1090292" y="1688962"/>
                </a:lnTo>
                <a:lnTo>
                  <a:pt x="1134559" y="1674939"/>
                </a:lnTo>
                <a:lnTo>
                  <a:pt x="1177755" y="1658603"/>
                </a:lnTo>
                <a:lnTo>
                  <a:pt x="1219807" y="1640026"/>
                </a:lnTo>
                <a:lnTo>
                  <a:pt x="1260643" y="1619281"/>
                </a:lnTo>
                <a:lnTo>
                  <a:pt x="1300191" y="1596439"/>
                </a:lnTo>
                <a:lnTo>
                  <a:pt x="1338379" y="1571575"/>
                </a:lnTo>
                <a:lnTo>
                  <a:pt x="1375134" y="1544760"/>
                </a:lnTo>
                <a:lnTo>
                  <a:pt x="1410384" y="1516067"/>
                </a:lnTo>
                <a:lnTo>
                  <a:pt x="1444058" y="1485569"/>
                </a:lnTo>
                <a:lnTo>
                  <a:pt x="1476082" y="1453339"/>
                </a:lnTo>
                <a:lnTo>
                  <a:pt x="1506385" y="1419449"/>
                </a:lnTo>
                <a:lnTo>
                  <a:pt x="1534895" y="1383972"/>
                </a:lnTo>
                <a:lnTo>
                  <a:pt x="1561539" y="1346981"/>
                </a:lnTo>
                <a:lnTo>
                  <a:pt x="1586244" y="1308548"/>
                </a:lnTo>
                <a:lnTo>
                  <a:pt x="1608940" y="1268745"/>
                </a:lnTo>
                <a:lnTo>
                  <a:pt x="1629553" y="1227647"/>
                </a:lnTo>
                <a:lnTo>
                  <a:pt x="1648011" y="1185325"/>
                </a:lnTo>
                <a:lnTo>
                  <a:pt x="1664243" y="1141852"/>
                </a:lnTo>
                <a:lnTo>
                  <a:pt x="1678176" y="1097300"/>
                </a:lnTo>
                <a:lnTo>
                  <a:pt x="1689737" y="1051743"/>
                </a:lnTo>
                <a:lnTo>
                  <a:pt x="1698855" y="1005253"/>
                </a:lnTo>
                <a:lnTo>
                  <a:pt x="1705457" y="957902"/>
                </a:lnTo>
                <a:lnTo>
                  <a:pt x="1709471" y="909764"/>
                </a:lnTo>
                <a:lnTo>
                  <a:pt x="1710825" y="860911"/>
                </a:lnTo>
                <a:lnTo>
                  <a:pt x="1709471" y="812058"/>
                </a:lnTo>
                <a:lnTo>
                  <a:pt x="1705457" y="763919"/>
                </a:lnTo>
                <a:lnTo>
                  <a:pt x="1698855" y="716569"/>
                </a:lnTo>
                <a:lnTo>
                  <a:pt x="1689737" y="670079"/>
                </a:lnTo>
                <a:lnTo>
                  <a:pt x="1678176" y="624521"/>
                </a:lnTo>
                <a:lnTo>
                  <a:pt x="1664243" y="579970"/>
                </a:lnTo>
                <a:lnTo>
                  <a:pt x="1648011" y="536496"/>
                </a:lnTo>
                <a:lnTo>
                  <a:pt x="1629553" y="494174"/>
                </a:lnTo>
                <a:lnTo>
                  <a:pt x="1608940" y="453075"/>
                </a:lnTo>
                <a:lnTo>
                  <a:pt x="1586244" y="413273"/>
                </a:lnTo>
                <a:lnTo>
                  <a:pt x="1561539" y="374840"/>
                </a:lnTo>
                <a:lnTo>
                  <a:pt x="1534895" y="337849"/>
                </a:lnTo>
                <a:lnTo>
                  <a:pt x="1506385" y="302371"/>
                </a:lnTo>
                <a:lnTo>
                  <a:pt x="1476082" y="268481"/>
                </a:lnTo>
                <a:lnTo>
                  <a:pt x="1444058" y="236251"/>
                </a:lnTo>
                <a:lnTo>
                  <a:pt x="1410384" y="205753"/>
                </a:lnTo>
                <a:lnTo>
                  <a:pt x="1375134" y="177061"/>
                </a:lnTo>
                <a:lnTo>
                  <a:pt x="1338379" y="150246"/>
                </a:lnTo>
                <a:lnTo>
                  <a:pt x="1300191" y="125381"/>
                </a:lnTo>
                <a:lnTo>
                  <a:pt x="1260643" y="102540"/>
                </a:lnTo>
                <a:lnTo>
                  <a:pt x="1219807" y="81794"/>
                </a:lnTo>
                <a:lnTo>
                  <a:pt x="1177755" y="63217"/>
                </a:lnTo>
                <a:lnTo>
                  <a:pt x="1134559" y="46881"/>
                </a:lnTo>
                <a:lnTo>
                  <a:pt x="1090292" y="32859"/>
                </a:lnTo>
                <a:lnTo>
                  <a:pt x="1045025" y="21223"/>
                </a:lnTo>
                <a:lnTo>
                  <a:pt x="998832" y="12047"/>
                </a:lnTo>
                <a:lnTo>
                  <a:pt x="951784" y="5402"/>
                </a:lnTo>
                <a:lnTo>
                  <a:pt x="903953" y="1362"/>
                </a:lnTo>
                <a:lnTo>
                  <a:pt x="855412" y="0"/>
                </a:lnTo>
                <a:close/>
              </a:path>
            </a:pathLst>
          </a:custGeom>
          <a:solidFill>
            <a:srgbClr val="368727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15102" y="2327884"/>
            <a:ext cx="821690" cy="2048510"/>
          </a:xfrm>
          <a:custGeom>
            <a:avLst/>
            <a:gdLst/>
            <a:ahLst/>
            <a:cxnLst/>
            <a:rect l="l" t="t" r="r" b="b"/>
            <a:pathLst>
              <a:path w="821689" h="2048510">
                <a:moveTo>
                  <a:pt x="0" y="0"/>
                </a:moveTo>
                <a:lnTo>
                  <a:pt x="46700" y="11559"/>
                </a:lnTo>
                <a:lnTo>
                  <a:pt x="92392" y="25077"/>
                </a:lnTo>
                <a:lnTo>
                  <a:pt x="137043" y="40499"/>
                </a:lnTo>
                <a:lnTo>
                  <a:pt x="180616" y="57769"/>
                </a:lnTo>
                <a:lnTo>
                  <a:pt x="223077" y="76831"/>
                </a:lnTo>
                <a:lnTo>
                  <a:pt x="264390" y="97631"/>
                </a:lnTo>
                <a:lnTo>
                  <a:pt x="304520" y="120114"/>
                </a:lnTo>
                <a:lnTo>
                  <a:pt x="343432" y="144222"/>
                </a:lnTo>
                <a:lnTo>
                  <a:pt x="381091" y="169902"/>
                </a:lnTo>
                <a:lnTo>
                  <a:pt x="417462" y="197098"/>
                </a:lnTo>
                <a:lnTo>
                  <a:pt x="452510" y="225755"/>
                </a:lnTo>
                <a:lnTo>
                  <a:pt x="486199" y="255816"/>
                </a:lnTo>
                <a:lnTo>
                  <a:pt x="518495" y="287227"/>
                </a:lnTo>
                <a:lnTo>
                  <a:pt x="549362" y="319933"/>
                </a:lnTo>
                <a:lnTo>
                  <a:pt x="578765" y="353878"/>
                </a:lnTo>
                <a:lnTo>
                  <a:pt x="606670" y="389006"/>
                </a:lnTo>
                <a:lnTo>
                  <a:pt x="633040" y="425263"/>
                </a:lnTo>
                <a:lnTo>
                  <a:pt x="657842" y="462592"/>
                </a:lnTo>
                <a:lnTo>
                  <a:pt x="681039" y="500939"/>
                </a:lnTo>
                <a:lnTo>
                  <a:pt x="702596" y="540248"/>
                </a:lnTo>
                <a:lnTo>
                  <a:pt x="722479" y="580464"/>
                </a:lnTo>
                <a:lnTo>
                  <a:pt x="740653" y="621532"/>
                </a:lnTo>
                <a:lnTo>
                  <a:pt x="757082" y="663395"/>
                </a:lnTo>
                <a:lnTo>
                  <a:pt x="771731" y="705999"/>
                </a:lnTo>
                <a:lnTo>
                  <a:pt x="784565" y="749288"/>
                </a:lnTo>
                <a:lnTo>
                  <a:pt x="795548" y="793207"/>
                </a:lnTo>
                <a:lnTo>
                  <a:pt x="804647" y="837701"/>
                </a:lnTo>
                <a:lnTo>
                  <a:pt x="811825" y="882714"/>
                </a:lnTo>
                <a:lnTo>
                  <a:pt x="817048" y="928190"/>
                </a:lnTo>
                <a:lnTo>
                  <a:pt x="820280" y="974075"/>
                </a:lnTo>
                <a:lnTo>
                  <a:pt x="821487" y="1020313"/>
                </a:lnTo>
                <a:lnTo>
                  <a:pt x="820632" y="1066848"/>
                </a:lnTo>
                <a:lnTo>
                  <a:pt x="817682" y="1113626"/>
                </a:lnTo>
                <a:lnTo>
                  <a:pt x="812600" y="1160591"/>
                </a:lnTo>
                <a:lnTo>
                  <a:pt x="805353" y="1207687"/>
                </a:lnTo>
                <a:lnTo>
                  <a:pt x="795904" y="1254859"/>
                </a:lnTo>
                <a:lnTo>
                  <a:pt x="783784" y="1303552"/>
                </a:lnTo>
                <a:lnTo>
                  <a:pt x="769460" y="1351303"/>
                </a:lnTo>
                <a:lnTo>
                  <a:pt x="752987" y="1398056"/>
                </a:lnTo>
                <a:lnTo>
                  <a:pt x="734423" y="1443753"/>
                </a:lnTo>
                <a:lnTo>
                  <a:pt x="713823" y="1488338"/>
                </a:lnTo>
                <a:lnTo>
                  <a:pt x="691244" y="1531753"/>
                </a:lnTo>
                <a:lnTo>
                  <a:pt x="666742" y="1573942"/>
                </a:lnTo>
                <a:lnTo>
                  <a:pt x="640374" y="1614848"/>
                </a:lnTo>
                <a:lnTo>
                  <a:pt x="612196" y="1654413"/>
                </a:lnTo>
                <a:lnTo>
                  <a:pt x="582264" y="1692581"/>
                </a:lnTo>
                <a:lnTo>
                  <a:pt x="550635" y="1729294"/>
                </a:lnTo>
                <a:lnTo>
                  <a:pt x="517365" y="1764497"/>
                </a:lnTo>
                <a:lnTo>
                  <a:pt x="482511" y="1798131"/>
                </a:lnTo>
                <a:lnTo>
                  <a:pt x="446128" y="1830140"/>
                </a:lnTo>
                <a:lnTo>
                  <a:pt x="408274" y="1860467"/>
                </a:lnTo>
                <a:lnTo>
                  <a:pt x="369004" y="1889056"/>
                </a:lnTo>
                <a:lnTo>
                  <a:pt x="328375" y="1915848"/>
                </a:lnTo>
                <a:lnTo>
                  <a:pt x="286443" y="1940787"/>
                </a:lnTo>
                <a:lnTo>
                  <a:pt x="243265" y="1963816"/>
                </a:lnTo>
                <a:lnTo>
                  <a:pt x="198897" y="1984878"/>
                </a:lnTo>
                <a:lnTo>
                  <a:pt x="153395" y="2003917"/>
                </a:lnTo>
                <a:lnTo>
                  <a:pt x="106816" y="2020875"/>
                </a:lnTo>
                <a:lnTo>
                  <a:pt x="59217" y="2035695"/>
                </a:lnTo>
                <a:lnTo>
                  <a:pt x="10653" y="2048320"/>
                </a:lnTo>
              </a:path>
            </a:pathLst>
          </a:custGeom>
          <a:ln w="63500">
            <a:solidFill>
              <a:srgbClr val="DBCA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0006" y="3354432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 h="0">
                <a:moveTo>
                  <a:pt x="0" y="1"/>
                </a:moveTo>
                <a:lnTo>
                  <a:pt x="593876" y="0"/>
                </a:lnTo>
              </a:path>
            </a:pathLst>
          </a:custGeom>
          <a:ln w="63500">
            <a:solidFill>
              <a:srgbClr val="DBCA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3272" y="2804160"/>
            <a:ext cx="859536" cy="103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43207" y="2446527"/>
            <a:ext cx="7825105" cy="1701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500" spc="155">
                <a:solidFill>
                  <a:srgbClr val="FFFFFF"/>
                </a:solidFill>
              </a:rPr>
              <a:t>Creating </a:t>
            </a:r>
            <a:r>
              <a:rPr dirty="0" sz="5500" spc="190">
                <a:solidFill>
                  <a:srgbClr val="FFFFFF"/>
                </a:solidFill>
              </a:rPr>
              <a:t>your  </a:t>
            </a:r>
            <a:r>
              <a:rPr dirty="0" sz="5500" spc="220">
                <a:solidFill>
                  <a:srgbClr val="FFFFFF"/>
                </a:solidFill>
              </a:rPr>
              <a:t>retirement </a:t>
            </a:r>
            <a:r>
              <a:rPr dirty="0" sz="5500" spc="260">
                <a:solidFill>
                  <a:srgbClr val="FFFFFF"/>
                </a:solidFill>
              </a:rPr>
              <a:t>income</a:t>
            </a:r>
            <a:r>
              <a:rPr dirty="0" sz="5500" spc="-310">
                <a:solidFill>
                  <a:srgbClr val="FFFFFF"/>
                </a:solidFill>
              </a:rPr>
              <a:t> </a:t>
            </a:r>
            <a:r>
              <a:rPr dirty="0" sz="5500" spc="190">
                <a:solidFill>
                  <a:srgbClr val="FFFFFF"/>
                </a:solidFill>
              </a:rPr>
              <a:t>plan</a:t>
            </a:r>
            <a:endParaRPr sz="550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pc="90">
                <a:solidFill>
                  <a:srgbClr val="FFFFFF"/>
                </a:solidFill>
              </a:rPr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963" y="360171"/>
            <a:ext cx="732853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Identify </a:t>
            </a:r>
            <a:r>
              <a:rPr dirty="0" spc="95"/>
              <a:t>your </a:t>
            </a:r>
            <a:r>
              <a:rPr dirty="0" spc="130"/>
              <a:t>income </a:t>
            </a:r>
            <a:r>
              <a:rPr dirty="0" spc="114"/>
              <a:t>sources </a:t>
            </a:r>
            <a:r>
              <a:rPr dirty="0" spc="125"/>
              <a:t>and</a:t>
            </a:r>
            <a:r>
              <a:rPr dirty="0" spc="-455"/>
              <a:t> </a:t>
            </a:r>
            <a:r>
              <a:rPr dirty="0" spc="155"/>
              <a:t>expenses</a:t>
            </a:r>
          </a:p>
        </p:txBody>
      </p:sp>
      <p:sp>
        <p:nvSpPr>
          <p:cNvPr id="3" name="object 3"/>
          <p:cNvSpPr/>
          <p:nvPr/>
        </p:nvSpPr>
        <p:spPr>
          <a:xfrm>
            <a:off x="4112031" y="1955255"/>
            <a:ext cx="0" cy="4026535"/>
          </a:xfrm>
          <a:custGeom>
            <a:avLst/>
            <a:gdLst/>
            <a:ahLst/>
            <a:cxnLst/>
            <a:rect l="l" t="t" r="r" b="b"/>
            <a:pathLst>
              <a:path w="0" h="4026535">
                <a:moveTo>
                  <a:pt x="0" y="0"/>
                </a:moveTo>
                <a:lnTo>
                  <a:pt x="1" y="4026445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5524" y="1955255"/>
            <a:ext cx="0" cy="4026535"/>
          </a:xfrm>
          <a:custGeom>
            <a:avLst/>
            <a:gdLst/>
            <a:ahLst/>
            <a:cxnLst/>
            <a:rect l="l" t="t" r="r" b="b"/>
            <a:pathLst>
              <a:path w="0" h="4026535">
                <a:moveTo>
                  <a:pt x="0" y="0"/>
                </a:moveTo>
                <a:lnTo>
                  <a:pt x="1" y="4026445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7887" y="2029967"/>
            <a:ext cx="822960" cy="82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4853" y="2983484"/>
            <a:ext cx="2941320" cy="198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0">
                <a:solidFill>
                  <a:srgbClr val="368727"/>
                </a:solidFill>
                <a:latin typeface="Book Antiqua"/>
                <a:cs typeface="Book Antiqua"/>
              </a:rPr>
              <a:t>Income</a:t>
            </a:r>
            <a:r>
              <a:rPr dirty="0" sz="2400" spc="3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400" spc="114">
                <a:solidFill>
                  <a:srgbClr val="368727"/>
                </a:solidFill>
                <a:latin typeface="Book Antiqua"/>
                <a:cs typeface="Book Antiqua"/>
              </a:rPr>
              <a:t>sources</a:t>
            </a:r>
            <a:endParaRPr sz="2400">
              <a:latin typeface="Book Antiqua"/>
              <a:cs typeface="Book Antiqua"/>
            </a:endParaRPr>
          </a:p>
          <a:p>
            <a:pPr marL="357505" indent="-177165">
              <a:lnSpc>
                <a:spcPts val="2030"/>
              </a:lnSpc>
              <a:spcBef>
                <a:spcPts val="151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Predictable</a:t>
            </a: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income</a:t>
            </a:r>
            <a:endParaRPr sz="1800">
              <a:latin typeface="Calibri"/>
              <a:cs typeface="Calibri"/>
            </a:endParaRPr>
          </a:p>
          <a:p>
            <a:pPr marL="356870" marR="5080">
              <a:lnSpc>
                <a:spcPts val="1920"/>
              </a:lnSpc>
              <a:spcBef>
                <a:spcPts val="130"/>
              </a:spcBef>
            </a:pP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sources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(Social</a:t>
            </a:r>
            <a:r>
              <a:rPr dirty="0" sz="18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Security,  </a:t>
            </a: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pension, </a:t>
            </a:r>
            <a:r>
              <a:rPr dirty="0" sz="1800" spc="145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annuities)</a:t>
            </a:r>
            <a:endParaRPr sz="1800">
              <a:latin typeface="Calibri"/>
              <a:cs typeface="Calibri"/>
            </a:endParaRPr>
          </a:p>
          <a:p>
            <a:pPr marL="357505" indent="-17716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Part-time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  <a:p>
            <a:pPr marL="357505" indent="-1771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Rental</a:t>
            </a: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property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53711" y="1965960"/>
            <a:ext cx="798576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94972" y="2992628"/>
            <a:ext cx="2983230" cy="2317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>
                <a:solidFill>
                  <a:srgbClr val="368727"/>
                </a:solidFill>
                <a:latin typeface="Book Antiqua"/>
                <a:cs typeface="Book Antiqua"/>
              </a:rPr>
              <a:t>Withdrawal</a:t>
            </a:r>
            <a:r>
              <a:rPr dirty="0" sz="2400" spc="-35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400" spc="114">
                <a:solidFill>
                  <a:srgbClr val="368727"/>
                </a:solidFill>
                <a:latin typeface="Book Antiqua"/>
                <a:cs typeface="Book Antiqua"/>
              </a:rPr>
              <a:t>sources</a:t>
            </a:r>
            <a:endParaRPr sz="2400">
              <a:latin typeface="Book Antiqua"/>
              <a:cs typeface="Book Antiqua"/>
            </a:endParaRPr>
          </a:p>
          <a:p>
            <a:pPr marL="356870" marR="54610" indent="-176530">
              <a:lnSpc>
                <a:spcPct val="88300"/>
              </a:lnSpc>
              <a:spcBef>
                <a:spcPts val="176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Retirement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accounts 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(traditional/Roth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401(k), 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403(b), </a:t>
            </a:r>
            <a:r>
              <a:rPr dirty="0" sz="1800" spc="130">
                <a:solidFill>
                  <a:srgbClr val="404040"/>
                </a:solidFill>
                <a:latin typeface="Calibri"/>
                <a:cs typeface="Calibri"/>
              </a:rPr>
              <a:t>IRA,</a:t>
            </a:r>
            <a:r>
              <a:rPr dirty="0" sz="18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etc.)</a:t>
            </a:r>
            <a:endParaRPr sz="1800">
              <a:latin typeface="Calibri"/>
              <a:cs typeface="Calibri"/>
            </a:endParaRPr>
          </a:p>
          <a:p>
            <a:pPr marL="357505" indent="-17653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40">
                <a:solidFill>
                  <a:srgbClr val="404040"/>
                </a:solidFill>
                <a:latin typeface="Calibri"/>
                <a:cs typeface="Calibri"/>
              </a:rPr>
              <a:t>Savings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accounts</a:t>
            </a:r>
            <a:endParaRPr sz="1800">
              <a:latin typeface="Calibri"/>
              <a:cs typeface="Calibri"/>
            </a:endParaRPr>
          </a:p>
          <a:p>
            <a:pPr marL="357505" indent="-17653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Brokerage</a:t>
            </a: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accounts</a:t>
            </a:r>
            <a:endParaRPr sz="1800">
              <a:latin typeface="Calibri"/>
              <a:cs typeface="Calibri"/>
            </a:endParaRPr>
          </a:p>
          <a:p>
            <a:pPr marL="357505" indent="-17653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Equity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30">
                <a:solidFill>
                  <a:srgbClr val="404040"/>
                </a:solidFill>
                <a:latin typeface="Calibri"/>
                <a:cs typeface="Calibri"/>
              </a:rPr>
              <a:t>compensation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49056" y="2033016"/>
            <a:ext cx="826007" cy="826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03409" y="3004820"/>
            <a:ext cx="2860040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0">
                <a:solidFill>
                  <a:srgbClr val="3880F3"/>
                </a:solidFill>
                <a:latin typeface="Book Antiqua"/>
                <a:cs typeface="Book Antiqua"/>
              </a:rPr>
              <a:t>Expenses</a:t>
            </a:r>
            <a:endParaRPr sz="2400">
              <a:latin typeface="Book Antiqua"/>
              <a:cs typeface="Book Antiqua"/>
            </a:endParaRPr>
          </a:p>
          <a:p>
            <a:pPr marL="357505" indent="-176530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Essential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404040"/>
                </a:solidFill>
                <a:latin typeface="Calibri"/>
                <a:cs typeface="Calibri"/>
              </a:rPr>
              <a:t>expenses</a:t>
            </a:r>
            <a:endParaRPr sz="1800">
              <a:latin typeface="Calibri"/>
              <a:cs typeface="Calibri"/>
            </a:endParaRPr>
          </a:p>
          <a:p>
            <a:pPr marL="357505" indent="-17653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7505" algn="l"/>
              </a:tabLst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Discretionary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404040"/>
                </a:solidFill>
                <a:latin typeface="Calibri"/>
                <a:cs typeface="Calibri"/>
              </a:rPr>
              <a:t>expenses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pc="90">
                <a:solidFill>
                  <a:srgbClr val="FFFFFF"/>
                </a:solidFill>
              </a:rPr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95115" cy="6019800"/>
          </a:xfrm>
          <a:custGeom>
            <a:avLst/>
            <a:gdLst/>
            <a:ahLst/>
            <a:cxnLst/>
            <a:rect l="l" t="t" r="r" b="b"/>
            <a:pathLst>
              <a:path w="4095115" h="6019800">
                <a:moveTo>
                  <a:pt x="0" y="0"/>
                </a:moveTo>
                <a:lnTo>
                  <a:pt x="4094921" y="0"/>
                </a:lnTo>
                <a:lnTo>
                  <a:pt x="4094921" y="6019799"/>
                </a:lnTo>
                <a:lnTo>
                  <a:pt x="0" y="6019799"/>
                </a:lnTo>
                <a:lnTo>
                  <a:pt x="0" y="0"/>
                </a:lnTo>
                <a:close/>
              </a:path>
            </a:pathLst>
          </a:custGeom>
          <a:solidFill>
            <a:srgbClr val="0440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875027"/>
            <a:ext cx="3035935" cy="1665605"/>
          </a:xfrm>
          <a:prstGeom prst="rect"/>
        </p:spPr>
        <p:txBody>
          <a:bodyPr wrap="square" lIns="0" tIns="113030" rIns="0" bIns="0" rtlCol="0" vert="horz">
            <a:spAutoFit/>
          </a:bodyPr>
          <a:lstStyle/>
          <a:p>
            <a:pPr marL="12700" marR="429259">
              <a:lnSpc>
                <a:spcPts val="4010"/>
              </a:lnSpc>
              <a:spcBef>
                <a:spcPts val="890"/>
              </a:spcBef>
            </a:pPr>
            <a:r>
              <a:rPr dirty="0" sz="4000" spc="130">
                <a:solidFill>
                  <a:srgbClr val="FFFFFF"/>
                </a:solidFill>
              </a:rPr>
              <a:t>Your  </a:t>
            </a:r>
            <a:r>
              <a:rPr dirty="0" sz="4000" spc="225">
                <a:solidFill>
                  <a:srgbClr val="FFFFFF"/>
                </a:solidFill>
              </a:rPr>
              <a:t>r</a:t>
            </a:r>
            <a:r>
              <a:rPr dirty="0" sz="4000" spc="260">
                <a:solidFill>
                  <a:srgbClr val="FFFFFF"/>
                </a:solidFill>
              </a:rPr>
              <a:t>e</a:t>
            </a:r>
            <a:r>
              <a:rPr dirty="0" sz="4000" spc="50">
                <a:solidFill>
                  <a:srgbClr val="FFFFFF"/>
                </a:solidFill>
              </a:rPr>
              <a:t>t</a:t>
            </a:r>
            <a:r>
              <a:rPr dirty="0" sz="4000" spc="-10">
                <a:solidFill>
                  <a:srgbClr val="FFFFFF"/>
                </a:solidFill>
              </a:rPr>
              <a:t>i</a:t>
            </a:r>
            <a:r>
              <a:rPr dirty="0" sz="4000" spc="225">
                <a:solidFill>
                  <a:srgbClr val="FFFFFF"/>
                </a:solidFill>
              </a:rPr>
              <a:t>r</a:t>
            </a:r>
            <a:r>
              <a:rPr dirty="0" sz="4000" spc="260">
                <a:solidFill>
                  <a:srgbClr val="FFFFFF"/>
                </a:solidFill>
              </a:rPr>
              <a:t>e</a:t>
            </a:r>
            <a:r>
              <a:rPr dirty="0" sz="4000" spc="360">
                <a:solidFill>
                  <a:srgbClr val="FFFFFF"/>
                </a:solidFill>
              </a:rPr>
              <a:t>m</a:t>
            </a:r>
            <a:r>
              <a:rPr dirty="0" sz="4000" spc="200">
                <a:solidFill>
                  <a:srgbClr val="FFFFFF"/>
                </a:solidFill>
              </a:rPr>
              <a:t>e</a:t>
            </a:r>
            <a:r>
              <a:rPr dirty="0" sz="4000" spc="175">
                <a:solidFill>
                  <a:srgbClr val="FFFFFF"/>
                </a:solidFill>
              </a:rPr>
              <a:t>n</a:t>
            </a:r>
            <a:r>
              <a:rPr dirty="0" sz="4000" spc="35">
                <a:solidFill>
                  <a:srgbClr val="FFFFFF"/>
                </a:solidFill>
              </a:rPr>
              <a:t>t</a:t>
            </a:r>
            <a:endParaRPr sz="4000"/>
          </a:p>
          <a:p>
            <a:pPr marL="12700">
              <a:lnSpc>
                <a:spcPts val="4100"/>
              </a:lnSpc>
            </a:pPr>
            <a:r>
              <a:rPr dirty="0" sz="4000" spc="204">
                <a:solidFill>
                  <a:srgbClr val="FFFFFF"/>
                </a:solidFill>
              </a:rPr>
              <a:t>income</a:t>
            </a:r>
            <a:r>
              <a:rPr dirty="0" sz="4000" spc="-30">
                <a:solidFill>
                  <a:srgbClr val="FFFFFF"/>
                </a:solidFill>
              </a:rPr>
              <a:t> </a:t>
            </a:r>
            <a:r>
              <a:rPr dirty="0" sz="4000" spc="150">
                <a:solidFill>
                  <a:srgbClr val="FFFFFF"/>
                </a:solidFill>
              </a:rPr>
              <a:t>plan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3666235"/>
            <a:ext cx="305625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Align </a:t>
            </a: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sources  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85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1418" y="1403603"/>
            <a:ext cx="11506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65">
                <a:solidFill>
                  <a:srgbClr val="404040"/>
                </a:solidFill>
                <a:latin typeface="Calibri"/>
                <a:cs typeface="Calibri"/>
              </a:rPr>
              <a:t>Expenses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2641" y="1403603"/>
            <a:ext cx="9626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9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z="2000" spc="2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z="2000" spc="8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z="2000" spc="7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2000" spc="16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z="2000" spc="17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2000" spc="1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8067" y="3690620"/>
            <a:ext cx="1836420" cy="7937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431165">
              <a:lnSpc>
                <a:spcPts val="1900"/>
              </a:lnSpc>
              <a:spcBef>
                <a:spcPts val="380"/>
              </a:spcBef>
            </a:pPr>
            <a:r>
              <a:rPr dirty="0" sz="1800" spc="260">
                <a:solidFill>
                  <a:srgbClr val="3880F3"/>
                </a:solidFill>
                <a:latin typeface="Calibri"/>
                <a:cs typeface="Calibri"/>
              </a:rPr>
              <a:t>D</a:t>
            </a:r>
            <a:r>
              <a:rPr dirty="0" sz="1800" spc="35">
                <a:solidFill>
                  <a:srgbClr val="3880F3"/>
                </a:solidFill>
                <a:latin typeface="Calibri"/>
                <a:cs typeface="Calibri"/>
              </a:rPr>
              <a:t>i</a:t>
            </a:r>
            <a:r>
              <a:rPr dirty="0" sz="1800" spc="105">
                <a:solidFill>
                  <a:srgbClr val="3880F3"/>
                </a:solidFill>
                <a:latin typeface="Calibri"/>
                <a:cs typeface="Calibri"/>
              </a:rPr>
              <a:t>s</a:t>
            </a:r>
            <a:r>
              <a:rPr dirty="0" sz="1800" spc="125">
                <a:solidFill>
                  <a:srgbClr val="3880F3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3880F3"/>
                </a:solidFill>
                <a:latin typeface="Calibri"/>
                <a:cs typeface="Calibri"/>
              </a:rPr>
              <a:t>r</a:t>
            </a:r>
            <a:r>
              <a:rPr dirty="0" sz="1800" spc="135">
                <a:solidFill>
                  <a:srgbClr val="3880F3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3880F3"/>
                </a:solidFill>
                <a:latin typeface="Calibri"/>
                <a:cs typeface="Calibri"/>
              </a:rPr>
              <a:t>t</a:t>
            </a:r>
            <a:r>
              <a:rPr dirty="0" sz="1800" spc="35">
                <a:solidFill>
                  <a:srgbClr val="3880F3"/>
                </a:solidFill>
                <a:latin typeface="Calibri"/>
                <a:cs typeface="Calibri"/>
              </a:rPr>
              <a:t>i</a:t>
            </a:r>
            <a:r>
              <a:rPr dirty="0" sz="1800" spc="135">
                <a:solidFill>
                  <a:srgbClr val="3880F3"/>
                </a:solidFill>
                <a:latin typeface="Calibri"/>
                <a:cs typeface="Calibri"/>
              </a:rPr>
              <a:t>o</a:t>
            </a:r>
            <a:r>
              <a:rPr dirty="0" sz="1800" spc="110">
                <a:solidFill>
                  <a:srgbClr val="3880F3"/>
                </a:solidFill>
                <a:latin typeface="Calibri"/>
                <a:cs typeface="Calibri"/>
              </a:rPr>
              <a:t>n</a:t>
            </a:r>
            <a:r>
              <a:rPr dirty="0" sz="1800" spc="120">
                <a:solidFill>
                  <a:srgbClr val="3880F3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3880F3"/>
                </a:solidFill>
                <a:latin typeface="Calibri"/>
                <a:cs typeface="Calibri"/>
              </a:rPr>
              <a:t>r</a:t>
            </a:r>
            <a:r>
              <a:rPr dirty="0" sz="1800" spc="55">
                <a:solidFill>
                  <a:srgbClr val="3880F3"/>
                </a:solidFill>
                <a:latin typeface="Calibri"/>
                <a:cs typeface="Calibri"/>
              </a:rPr>
              <a:t>y  </a:t>
            </a:r>
            <a:r>
              <a:rPr dirty="0" sz="1800" spc="130">
                <a:solidFill>
                  <a:srgbClr val="3880F3"/>
                </a:solidFill>
                <a:latin typeface="Calibri"/>
                <a:cs typeface="Calibri"/>
              </a:rPr>
              <a:t>expenses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200" spc="75">
                <a:solidFill>
                  <a:srgbClr val="404040"/>
                </a:solidFill>
                <a:latin typeface="Calibri"/>
                <a:cs typeface="Calibri"/>
              </a:rPr>
              <a:t>Retirement</a:t>
            </a:r>
            <a:r>
              <a:rPr dirty="0" sz="1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75">
                <a:solidFill>
                  <a:srgbClr val="404040"/>
                </a:solidFill>
                <a:latin typeface="Calibri"/>
                <a:cs typeface="Calibri"/>
              </a:rPr>
              <a:t>nice-to-haves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9373" y="2148332"/>
            <a:ext cx="2103755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114">
                <a:solidFill>
                  <a:srgbClr val="368727"/>
                </a:solidFill>
                <a:latin typeface="Calibri"/>
                <a:cs typeface="Calibri"/>
              </a:rPr>
              <a:t>Predictable</a:t>
            </a:r>
            <a:r>
              <a:rPr dirty="0" sz="1800" spc="30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35">
                <a:solidFill>
                  <a:srgbClr val="368727"/>
                </a:solidFill>
                <a:latin typeface="Calibri"/>
                <a:cs typeface="Calibri"/>
              </a:rPr>
              <a:t>income</a:t>
            </a:r>
            <a:endParaRPr sz="1800">
              <a:latin typeface="Calibri"/>
              <a:cs typeface="Calibri"/>
            </a:endParaRPr>
          </a:p>
          <a:p>
            <a:pPr algn="r" marR="6350">
              <a:lnSpc>
                <a:spcPts val="1590"/>
              </a:lnSpc>
            </a:pPr>
            <a:r>
              <a:rPr dirty="0" sz="1400" spc="95">
                <a:solidFill>
                  <a:srgbClr val="368727"/>
                </a:solidFill>
                <a:latin typeface="Calibri"/>
                <a:cs typeface="Calibri"/>
              </a:rPr>
              <a:t>(income</a:t>
            </a:r>
            <a:r>
              <a:rPr dirty="0" sz="1400" spc="-2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368727"/>
                </a:solidFill>
                <a:latin typeface="Calibri"/>
                <a:cs typeface="Calibri"/>
              </a:rPr>
              <a:t>sources)</a:t>
            </a:r>
            <a:endParaRPr sz="1400">
              <a:latin typeface="Calibri"/>
              <a:cs typeface="Calibri"/>
            </a:endParaRPr>
          </a:p>
          <a:p>
            <a:pPr algn="r" marL="454659" marR="5080" indent="-194310">
              <a:lnSpc>
                <a:spcPts val="1320"/>
              </a:lnSpc>
              <a:spcBef>
                <a:spcPts val="560"/>
              </a:spcBef>
            </a:pPr>
            <a:r>
              <a:rPr dirty="0" sz="1200" spc="85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dirty="0" sz="1200" spc="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70">
                <a:solidFill>
                  <a:srgbClr val="404040"/>
                </a:solidFill>
                <a:latin typeface="Calibri"/>
                <a:cs typeface="Calibri"/>
              </a:rPr>
              <a:t>Security,</a:t>
            </a:r>
            <a:r>
              <a:rPr dirty="0" sz="1200" spc="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85">
                <a:solidFill>
                  <a:srgbClr val="404040"/>
                </a:solidFill>
                <a:latin typeface="Calibri"/>
                <a:cs typeface="Calibri"/>
              </a:rPr>
              <a:t>pensions, </a:t>
            </a:r>
            <a:r>
              <a:rPr dirty="0" sz="12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80">
                <a:solidFill>
                  <a:srgbClr val="404040"/>
                </a:solidFill>
                <a:latin typeface="Calibri"/>
                <a:cs typeface="Calibri"/>
              </a:rPr>
              <a:t>fixed </a:t>
            </a:r>
            <a:r>
              <a:rPr dirty="0" sz="1200" spc="95">
                <a:solidFill>
                  <a:srgbClr val="404040"/>
                </a:solidFill>
                <a:latin typeface="Calibri"/>
                <a:cs typeface="Calibri"/>
              </a:rPr>
              <a:t>income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75">
                <a:solidFill>
                  <a:srgbClr val="404040"/>
                </a:solidFill>
                <a:latin typeface="Calibri"/>
                <a:cs typeface="Calibri"/>
              </a:rPr>
              <a:t>annuities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9646" y="3690620"/>
            <a:ext cx="2067560" cy="13150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 indent="226060">
              <a:lnSpc>
                <a:spcPts val="1900"/>
              </a:lnSpc>
              <a:spcBef>
                <a:spcPts val="380"/>
              </a:spcBef>
            </a:pPr>
            <a:r>
              <a:rPr dirty="0" sz="1800" spc="120">
                <a:solidFill>
                  <a:srgbClr val="368727"/>
                </a:solidFill>
                <a:latin typeface="Calibri"/>
                <a:cs typeface="Calibri"/>
              </a:rPr>
              <a:t>Your </a:t>
            </a:r>
            <a:r>
              <a:rPr dirty="0" sz="1800" spc="125">
                <a:solidFill>
                  <a:srgbClr val="368727"/>
                </a:solidFill>
                <a:latin typeface="Calibri"/>
                <a:cs typeface="Calibri"/>
              </a:rPr>
              <a:t>savings</a:t>
            </a:r>
            <a:r>
              <a:rPr dirty="0" sz="1800" spc="-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368727"/>
                </a:solidFill>
                <a:latin typeface="Calibri"/>
                <a:cs typeface="Calibri"/>
              </a:rPr>
              <a:t>and  </a:t>
            </a:r>
            <a:r>
              <a:rPr dirty="0" sz="1800" spc="105">
                <a:solidFill>
                  <a:srgbClr val="368727"/>
                </a:solidFill>
                <a:latin typeface="Calibri"/>
                <a:cs typeface="Calibri"/>
              </a:rPr>
              <a:t>investment</a:t>
            </a:r>
            <a:r>
              <a:rPr dirty="0" sz="1800" spc="10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35">
                <a:solidFill>
                  <a:srgbClr val="368727"/>
                </a:solidFill>
                <a:latin typeface="Calibri"/>
                <a:cs typeface="Calibri"/>
              </a:rPr>
              <a:t>income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ts val="1505"/>
              </a:lnSpc>
            </a:pPr>
            <a:r>
              <a:rPr dirty="0" sz="1400" spc="75">
                <a:solidFill>
                  <a:srgbClr val="368727"/>
                </a:solidFill>
                <a:latin typeface="Calibri"/>
                <a:cs typeface="Calibri"/>
              </a:rPr>
              <a:t>(withdrawal</a:t>
            </a:r>
            <a:r>
              <a:rPr dirty="0" sz="1400" spc="-1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368727"/>
                </a:solidFill>
                <a:latin typeface="Calibri"/>
                <a:cs typeface="Calibri"/>
              </a:rPr>
              <a:t>sources)</a:t>
            </a:r>
            <a:endParaRPr sz="1400">
              <a:latin typeface="Calibri"/>
              <a:cs typeface="Calibri"/>
            </a:endParaRPr>
          </a:p>
          <a:p>
            <a:pPr algn="r" marL="654685" marR="5715" indent="-416559">
              <a:lnSpc>
                <a:spcPct val="90800"/>
              </a:lnSpc>
              <a:spcBef>
                <a:spcPts val="645"/>
              </a:spcBef>
            </a:pPr>
            <a:r>
              <a:rPr dirty="0" sz="1200" spc="70">
                <a:latin typeface="Calibri"/>
                <a:cs typeface="Calibri"/>
              </a:rPr>
              <a:t>Traditional </a:t>
            </a:r>
            <a:r>
              <a:rPr dirty="0" sz="1200" spc="105">
                <a:latin typeface="Calibri"/>
                <a:cs typeface="Calibri"/>
              </a:rPr>
              <a:t>and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Roth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IRA, 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brokerage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account, 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90">
                <a:latin typeface="Calibri"/>
                <a:cs typeface="Calibri"/>
              </a:rPr>
              <a:t>savings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account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70630" y="2417545"/>
            <a:ext cx="802640" cy="95250"/>
          </a:xfrm>
          <a:custGeom>
            <a:avLst/>
            <a:gdLst/>
            <a:ahLst/>
            <a:cxnLst/>
            <a:rect l="l" t="t" r="r" b="b"/>
            <a:pathLst>
              <a:path w="802640" h="95250">
                <a:moveTo>
                  <a:pt x="707271" y="0"/>
                </a:moveTo>
                <a:lnTo>
                  <a:pt x="707271" y="95250"/>
                </a:lnTo>
                <a:lnTo>
                  <a:pt x="770773" y="63500"/>
                </a:lnTo>
                <a:lnTo>
                  <a:pt x="731914" y="63500"/>
                </a:lnTo>
                <a:lnTo>
                  <a:pt x="739021" y="56393"/>
                </a:lnTo>
                <a:lnTo>
                  <a:pt x="739020" y="38856"/>
                </a:lnTo>
                <a:lnTo>
                  <a:pt x="731914" y="31750"/>
                </a:lnTo>
                <a:lnTo>
                  <a:pt x="770770" y="31750"/>
                </a:lnTo>
                <a:lnTo>
                  <a:pt x="707271" y="0"/>
                </a:lnTo>
                <a:close/>
              </a:path>
              <a:path w="802640" h="95250">
                <a:moveTo>
                  <a:pt x="707271" y="31750"/>
                </a:moveTo>
                <a:lnTo>
                  <a:pt x="7106" y="31750"/>
                </a:lnTo>
                <a:lnTo>
                  <a:pt x="0" y="38856"/>
                </a:lnTo>
                <a:lnTo>
                  <a:pt x="1" y="56393"/>
                </a:lnTo>
                <a:lnTo>
                  <a:pt x="7106" y="63500"/>
                </a:lnTo>
                <a:lnTo>
                  <a:pt x="707271" y="63500"/>
                </a:lnTo>
                <a:lnTo>
                  <a:pt x="707271" y="31750"/>
                </a:lnTo>
                <a:close/>
              </a:path>
              <a:path w="802640" h="95250">
                <a:moveTo>
                  <a:pt x="770770" y="31750"/>
                </a:moveTo>
                <a:lnTo>
                  <a:pt x="731914" y="31750"/>
                </a:lnTo>
                <a:lnTo>
                  <a:pt x="739020" y="38856"/>
                </a:lnTo>
                <a:lnTo>
                  <a:pt x="739021" y="56393"/>
                </a:lnTo>
                <a:lnTo>
                  <a:pt x="731914" y="63500"/>
                </a:lnTo>
                <a:lnTo>
                  <a:pt x="770773" y="63500"/>
                </a:lnTo>
                <a:lnTo>
                  <a:pt x="802521" y="47626"/>
                </a:lnTo>
                <a:lnTo>
                  <a:pt x="770770" y="31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87280" y="3944119"/>
            <a:ext cx="802640" cy="95250"/>
          </a:xfrm>
          <a:custGeom>
            <a:avLst/>
            <a:gdLst/>
            <a:ahLst/>
            <a:cxnLst/>
            <a:rect l="l" t="t" r="r" b="b"/>
            <a:pathLst>
              <a:path w="802640" h="95250">
                <a:moveTo>
                  <a:pt x="707271" y="63499"/>
                </a:moveTo>
                <a:lnTo>
                  <a:pt x="707271" y="95249"/>
                </a:lnTo>
                <a:lnTo>
                  <a:pt x="770771" y="63499"/>
                </a:lnTo>
                <a:lnTo>
                  <a:pt x="707271" y="63499"/>
                </a:lnTo>
                <a:close/>
              </a:path>
              <a:path w="802640" h="95250">
                <a:moveTo>
                  <a:pt x="707271" y="31749"/>
                </a:moveTo>
                <a:lnTo>
                  <a:pt x="707271" y="63499"/>
                </a:lnTo>
                <a:lnTo>
                  <a:pt x="731914" y="63498"/>
                </a:lnTo>
                <a:lnTo>
                  <a:pt x="739021" y="56393"/>
                </a:lnTo>
                <a:lnTo>
                  <a:pt x="739020" y="38856"/>
                </a:lnTo>
                <a:lnTo>
                  <a:pt x="731914" y="31749"/>
                </a:lnTo>
                <a:lnTo>
                  <a:pt x="707271" y="31749"/>
                </a:lnTo>
                <a:close/>
              </a:path>
              <a:path w="802640" h="95250">
                <a:moveTo>
                  <a:pt x="707271" y="0"/>
                </a:moveTo>
                <a:lnTo>
                  <a:pt x="707271" y="31749"/>
                </a:lnTo>
                <a:lnTo>
                  <a:pt x="723146" y="31749"/>
                </a:lnTo>
                <a:lnTo>
                  <a:pt x="731914" y="31749"/>
                </a:lnTo>
                <a:lnTo>
                  <a:pt x="739020" y="38856"/>
                </a:lnTo>
                <a:lnTo>
                  <a:pt x="739021" y="56393"/>
                </a:lnTo>
                <a:lnTo>
                  <a:pt x="731913" y="63499"/>
                </a:lnTo>
                <a:lnTo>
                  <a:pt x="770774" y="63498"/>
                </a:lnTo>
                <a:lnTo>
                  <a:pt x="802521" y="47624"/>
                </a:lnTo>
                <a:lnTo>
                  <a:pt x="707271" y="0"/>
                </a:lnTo>
                <a:close/>
              </a:path>
              <a:path w="802640" h="95250">
                <a:moveTo>
                  <a:pt x="15875" y="31748"/>
                </a:moveTo>
                <a:lnTo>
                  <a:pt x="7105" y="31749"/>
                </a:lnTo>
                <a:lnTo>
                  <a:pt x="0" y="38856"/>
                </a:lnTo>
                <a:lnTo>
                  <a:pt x="1" y="56393"/>
                </a:lnTo>
                <a:lnTo>
                  <a:pt x="7106" y="63498"/>
                </a:lnTo>
                <a:lnTo>
                  <a:pt x="707271" y="63499"/>
                </a:lnTo>
                <a:lnTo>
                  <a:pt x="707271" y="31749"/>
                </a:lnTo>
                <a:lnTo>
                  <a:pt x="15875" y="317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07352" y="2060448"/>
            <a:ext cx="734568" cy="734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28688" y="3657600"/>
            <a:ext cx="637031" cy="63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641418" y="2142235"/>
            <a:ext cx="2103755" cy="98298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1087755">
              <a:lnSpc>
                <a:spcPts val="1900"/>
              </a:lnSpc>
              <a:spcBef>
                <a:spcPts val="380"/>
              </a:spcBef>
            </a:pPr>
            <a:r>
              <a:rPr dirty="0" sz="1800" spc="90">
                <a:solidFill>
                  <a:srgbClr val="3880F3"/>
                </a:solidFill>
                <a:latin typeface="Calibri"/>
                <a:cs typeface="Calibri"/>
              </a:rPr>
              <a:t>Essential  </a:t>
            </a:r>
            <a:r>
              <a:rPr dirty="0" sz="1800" spc="140">
                <a:solidFill>
                  <a:srgbClr val="3880F3"/>
                </a:solidFill>
                <a:latin typeface="Calibri"/>
                <a:cs typeface="Calibri"/>
              </a:rPr>
              <a:t>ex</a:t>
            </a:r>
            <a:r>
              <a:rPr dirty="0" sz="1800" spc="165">
                <a:solidFill>
                  <a:srgbClr val="3880F3"/>
                </a:solidFill>
                <a:latin typeface="Calibri"/>
                <a:cs typeface="Calibri"/>
              </a:rPr>
              <a:t>p</a:t>
            </a:r>
            <a:r>
              <a:rPr dirty="0" sz="1800" spc="125">
                <a:solidFill>
                  <a:srgbClr val="3880F3"/>
                </a:solidFill>
                <a:latin typeface="Calibri"/>
                <a:cs typeface="Calibri"/>
              </a:rPr>
              <a:t>en</a:t>
            </a:r>
            <a:r>
              <a:rPr dirty="0" sz="1800" spc="105">
                <a:solidFill>
                  <a:srgbClr val="3880F3"/>
                </a:solidFill>
                <a:latin typeface="Calibri"/>
                <a:cs typeface="Calibri"/>
              </a:rPr>
              <a:t>s</a:t>
            </a:r>
            <a:r>
              <a:rPr dirty="0" sz="1800" spc="120">
                <a:solidFill>
                  <a:srgbClr val="3880F3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  <a:spcBef>
                <a:spcPts val="665"/>
              </a:spcBef>
            </a:pPr>
            <a:r>
              <a:rPr dirty="0" sz="1200" spc="105">
                <a:solidFill>
                  <a:srgbClr val="404040"/>
                </a:solidFill>
                <a:latin typeface="Calibri"/>
                <a:cs typeface="Calibri"/>
              </a:rPr>
              <a:t>Food, </a:t>
            </a:r>
            <a:r>
              <a:rPr dirty="0" sz="1200" spc="90">
                <a:solidFill>
                  <a:srgbClr val="404040"/>
                </a:solidFill>
                <a:latin typeface="Calibri"/>
                <a:cs typeface="Calibri"/>
              </a:rPr>
              <a:t>housing, </a:t>
            </a:r>
            <a:r>
              <a:rPr dirty="0" sz="1200" spc="75">
                <a:solidFill>
                  <a:srgbClr val="404040"/>
                </a:solidFill>
                <a:latin typeface="Calibri"/>
                <a:cs typeface="Calibri"/>
              </a:rPr>
              <a:t>health </a:t>
            </a:r>
            <a:r>
              <a:rPr dirty="0" sz="1200" spc="70">
                <a:solidFill>
                  <a:srgbClr val="404040"/>
                </a:solidFill>
                <a:latin typeface="Calibri"/>
                <a:cs typeface="Calibri"/>
              </a:rPr>
              <a:t>care,  </a:t>
            </a:r>
            <a:r>
              <a:rPr dirty="0" sz="1200" spc="75">
                <a:solidFill>
                  <a:srgbClr val="404040"/>
                </a:solidFill>
                <a:latin typeface="Calibri"/>
                <a:cs typeface="Calibri"/>
              </a:rPr>
              <a:t>taxes, </a:t>
            </a:r>
            <a:r>
              <a:rPr dirty="0" sz="1200" spc="70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dirty="0" sz="1200" spc="65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dirty="0" sz="1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80">
                <a:solidFill>
                  <a:srgbClr val="404040"/>
                </a:solidFill>
                <a:latin typeface="Calibri"/>
                <a:cs typeface="Calibri"/>
              </a:rPr>
              <a:t>must-haves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72143" y="2036064"/>
            <a:ext cx="707135" cy="707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66047" y="3627120"/>
            <a:ext cx="725424" cy="725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pc="90">
                <a:solidFill>
                  <a:srgbClr val="FFFFFF"/>
                </a:solidFill>
              </a:rPr>
              <a:t>16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963" y="373887"/>
            <a:ext cx="1047242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75"/>
              <a:t>The</a:t>
            </a:r>
            <a:r>
              <a:rPr dirty="0" sz="2500"/>
              <a:t> </a:t>
            </a:r>
            <a:r>
              <a:rPr dirty="0" sz="2500" spc="45"/>
              <a:t>building</a:t>
            </a:r>
            <a:r>
              <a:rPr dirty="0" sz="2500"/>
              <a:t> </a:t>
            </a:r>
            <a:r>
              <a:rPr dirty="0" sz="2500" spc="75"/>
              <a:t>blocks</a:t>
            </a:r>
            <a:r>
              <a:rPr dirty="0" sz="2500" spc="15"/>
              <a:t> </a:t>
            </a:r>
            <a:r>
              <a:rPr dirty="0" sz="2500" spc="55"/>
              <a:t>of</a:t>
            </a:r>
            <a:r>
              <a:rPr dirty="0" sz="2500" spc="5"/>
              <a:t> </a:t>
            </a:r>
            <a:r>
              <a:rPr dirty="0" sz="2500" spc="170"/>
              <a:t>a</a:t>
            </a:r>
            <a:r>
              <a:rPr dirty="0" sz="2500" spc="15"/>
              <a:t> </a:t>
            </a:r>
            <a:r>
              <a:rPr dirty="0" sz="2500" spc="70"/>
              <a:t>successful</a:t>
            </a:r>
            <a:r>
              <a:rPr dirty="0" sz="2500" spc="10"/>
              <a:t> </a:t>
            </a:r>
            <a:r>
              <a:rPr dirty="0" sz="2500" spc="55"/>
              <a:t>diversified</a:t>
            </a:r>
            <a:r>
              <a:rPr dirty="0" sz="2500" spc="5"/>
              <a:t> </a:t>
            </a:r>
            <a:r>
              <a:rPr dirty="0" sz="2500" spc="100"/>
              <a:t>retirement</a:t>
            </a:r>
            <a:r>
              <a:rPr dirty="0" sz="2500" spc="5"/>
              <a:t> </a:t>
            </a:r>
            <a:r>
              <a:rPr dirty="0" sz="2500" spc="114"/>
              <a:t>income</a:t>
            </a:r>
            <a:r>
              <a:rPr dirty="0" sz="2500" spc="5"/>
              <a:t> </a:t>
            </a:r>
            <a:r>
              <a:rPr dirty="0" sz="2500" spc="85"/>
              <a:t>plan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8310881" y="3104951"/>
            <a:ext cx="1682750" cy="110807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800" spc="50">
                <a:solidFill>
                  <a:srgbClr val="04547C"/>
                </a:solidFill>
                <a:latin typeface="Book Antiqua"/>
                <a:cs typeface="Book Antiqua"/>
              </a:rPr>
              <a:t>Flexibility</a:t>
            </a:r>
            <a:endParaRPr sz="2800">
              <a:latin typeface="Book Antiqua"/>
              <a:cs typeface="Book Antiqua"/>
            </a:endParaRPr>
          </a:p>
          <a:p>
            <a:pPr marL="12700" marR="172085">
              <a:lnSpc>
                <a:spcPts val="1920"/>
              </a:lnSpc>
              <a:spcBef>
                <a:spcPts val="685"/>
              </a:spcBef>
            </a:pPr>
            <a:r>
              <a:rPr dirty="0" sz="1800" spc="65">
                <a:solidFill>
                  <a:srgbClr val="04547C"/>
                </a:solidFill>
                <a:latin typeface="Calibri"/>
                <a:cs typeface="Calibri"/>
              </a:rPr>
              <a:t>to </a:t>
            </a:r>
            <a:r>
              <a:rPr dirty="0" sz="1800" spc="70">
                <a:solidFill>
                  <a:srgbClr val="04547C"/>
                </a:solidFill>
                <a:latin typeface="Calibri"/>
                <a:cs typeface="Calibri"/>
              </a:rPr>
              <a:t>refine </a:t>
            </a:r>
            <a:r>
              <a:rPr dirty="0" sz="1800" spc="65">
                <a:solidFill>
                  <a:srgbClr val="04547C"/>
                </a:solidFill>
                <a:latin typeface="Calibri"/>
                <a:cs typeface="Calibri"/>
              </a:rPr>
              <a:t>your  </a:t>
            </a:r>
            <a:r>
              <a:rPr dirty="0" sz="1800" spc="105">
                <a:solidFill>
                  <a:srgbClr val="04547C"/>
                </a:solidFill>
                <a:latin typeface="Calibri"/>
                <a:cs typeface="Calibri"/>
              </a:rPr>
              <a:t>plan </a:t>
            </a:r>
            <a:r>
              <a:rPr dirty="0" sz="1800" spc="85">
                <a:solidFill>
                  <a:srgbClr val="04547C"/>
                </a:solidFill>
                <a:latin typeface="Calibri"/>
                <a:cs typeface="Calibri"/>
              </a:rPr>
              <a:t>over</a:t>
            </a:r>
            <a:r>
              <a:rPr dirty="0" sz="1800" spc="-135">
                <a:solidFill>
                  <a:srgbClr val="04547C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04547C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24850" y="4496055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 h="0">
                <a:moveTo>
                  <a:pt x="0" y="0"/>
                </a:moveTo>
                <a:lnTo>
                  <a:pt x="2122564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10881" y="4544059"/>
            <a:ext cx="326390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There </a:t>
            </a:r>
            <a:r>
              <a:rPr dirty="0" sz="1800" spc="65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balance between  </a:t>
            </a:r>
            <a:r>
              <a:rPr dirty="0" sz="1800" spc="65">
                <a:solidFill>
                  <a:srgbClr val="404040"/>
                </a:solidFill>
                <a:latin typeface="Calibri"/>
                <a:cs typeface="Calibri"/>
              </a:rPr>
              <a:t>flexibility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efficiency.</a:t>
            </a:r>
            <a:r>
              <a:rPr dirty="0" sz="1800" spc="-1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Which  </a:t>
            </a:r>
            <a:r>
              <a:rPr dirty="0" sz="1800" spc="65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more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important </a:t>
            </a:r>
            <a:r>
              <a:rPr dirty="0" sz="1800" spc="6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1800" spc="-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you?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520" y="3110483"/>
            <a:ext cx="2891155" cy="117157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2800" spc="70">
                <a:solidFill>
                  <a:srgbClr val="5B2C8F"/>
                </a:solidFill>
                <a:latin typeface="Book Antiqua"/>
                <a:cs typeface="Book Antiqua"/>
              </a:rPr>
              <a:t>Growth</a:t>
            </a:r>
            <a:r>
              <a:rPr dirty="0" sz="2800" spc="-70">
                <a:solidFill>
                  <a:srgbClr val="5B2C8F"/>
                </a:solidFill>
                <a:latin typeface="Book Antiqua"/>
                <a:cs typeface="Book Antiqua"/>
              </a:rPr>
              <a:t> </a:t>
            </a:r>
            <a:r>
              <a:rPr dirty="0" sz="2800" spc="75">
                <a:solidFill>
                  <a:srgbClr val="5B2C8F"/>
                </a:solidFill>
                <a:latin typeface="Book Antiqua"/>
                <a:cs typeface="Book Antiqua"/>
              </a:rPr>
              <a:t>Potential</a:t>
            </a:r>
            <a:endParaRPr sz="2800">
              <a:latin typeface="Book Antiqua"/>
              <a:cs typeface="Book Antiqua"/>
            </a:endParaRPr>
          </a:p>
          <a:p>
            <a:pPr marL="966469" marR="11430" indent="433705">
              <a:lnSpc>
                <a:spcPts val="2210"/>
              </a:lnSpc>
              <a:spcBef>
                <a:spcPts val="670"/>
              </a:spcBef>
            </a:pPr>
            <a:r>
              <a:rPr dirty="0" sz="2000" spc="70">
                <a:solidFill>
                  <a:srgbClr val="5B2C8F"/>
                </a:solidFill>
                <a:latin typeface="Calibri"/>
                <a:cs typeface="Calibri"/>
              </a:rPr>
              <a:t>to </a:t>
            </a:r>
            <a:r>
              <a:rPr dirty="0" sz="2000" spc="105">
                <a:solidFill>
                  <a:srgbClr val="5B2C8F"/>
                </a:solidFill>
                <a:latin typeface="Calibri"/>
                <a:cs typeface="Calibri"/>
              </a:rPr>
              <a:t>meet</a:t>
            </a:r>
            <a:r>
              <a:rPr dirty="0" sz="2000" spc="-120">
                <a:solidFill>
                  <a:srgbClr val="5B2C8F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5B2C8F"/>
                </a:solidFill>
                <a:latin typeface="Calibri"/>
                <a:cs typeface="Calibri"/>
              </a:rPr>
              <a:t>your  </a:t>
            </a:r>
            <a:r>
              <a:rPr dirty="0" sz="2000" spc="95">
                <a:solidFill>
                  <a:srgbClr val="5B2C8F"/>
                </a:solidFill>
                <a:latin typeface="Calibri"/>
                <a:cs typeface="Calibri"/>
              </a:rPr>
              <a:t>long-term</a:t>
            </a:r>
            <a:r>
              <a:rPr dirty="0" sz="2000" spc="-50">
                <a:solidFill>
                  <a:srgbClr val="5B2C8F"/>
                </a:solidFill>
                <a:latin typeface="Calibri"/>
                <a:cs typeface="Calibri"/>
              </a:rPr>
              <a:t> </a:t>
            </a:r>
            <a:r>
              <a:rPr dirty="0" sz="2000" spc="130">
                <a:solidFill>
                  <a:srgbClr val="5B2C8F"/>
                </a:solidFill>
                <a:latin typeface="Calibri"/>
                <a:cs typeface="Calibri"/>
              </a:rPr>
              <a:t>needs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6176" y="4496055"/>
            <a:ext cx="1701800" cy="0"/>
          </a:xfrm>
          <a:custGeom>
            <a:avLst/>
            <a:gdLst/>
            <a:ahLst/>
            <a:cxnLst/>
            <a:rect l="l" t="t" r="r" b="b"/>
            <a:pathLst>
              <a:path w="1701800" h="0">
                <a:moveTo>
                  <a:pt x="0" y="0"/>
                </a:moveTo>
                <a:lnTo>
                  <a:pt x="1701800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54231" y="4544059"/>
            <a:ext cx="2332355" cy="84581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252095" marR="5080" indent="-240029">
              <a:lnSpc>
                <a:spcPct val="101099"/>
              </a:lnSpc>
              <a:spcBef>
                <a:spcPts val="75"/>
              </a:spcBef>
            </a:pPr>
            <a:r>
              <a:rPr dirty="0" sz="1800" spc="155">
                <a:solidFill>
                  <a:srgbClr val="404040"/>
                </a:solidFill>
                <a:latin typeface="Calibri"/>
                <a:cs typeface="Calibri"/>
              </a:rPr>
              <a:t>How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1800" spc="-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investing </a:t>
            </a: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growth</a:t>
            </a:r>
            <a:r>
              <a:rPr dirty="0" sz="18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potential</a:t>
            </a:r>
            <a:endParaRPr sz="1800">
              <a:latin typeface="Calibri"/>
              <a:cs typeface="Calibri"/>
            </a:endParaRPr>
          </a:p>
          <a:p>
            <a:pPr algn="r" marR="6350">
              <a:lnSpc>
                <a:spcPts val="2110"/>
              </a:lnSpc>
            </a:pP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(e.g.,</a:t>
            </a:r>
            <a:r>
              <a:rPr dirty="0" sz="18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stocks)?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5452" y="1410715"/>
            <a:ext cx="3001010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What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guaranteed</a:t>
            </a:r>
            <a:r>
              <a:rPr dirty="0" sz="1800" spc="-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sources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99400"/>
              </a:lnSpc>
              <a:spcBef>
                <a:spcPts val="60"/>
              </a:spcBef>
            </a:pP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18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income</a:t>
            </a:r>
            <a:r>
              <a:rPr dirty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dirty="0" sz="18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expecting 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in retirement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(e.g.,</a:t>
            </a:r>
            <a:r>
              <a:rPr dirty="0" sz="1800" spc="-1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pensions, 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annuities)?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09796" y="1503517"/>
            <a:ext cx="0" cy="829310"/>
          </a:xfrm>
          <a:custGeom>
            <a:avLst/>
            <a:gdLst/>
            <a:ahLst/>
            <a:cxnLst/>
            <a:rect l="l" t="t" r="r" b="b"/>
            <a:pathLst>
              <a:path w="0" h="829310">
                <a:moveTo>
                  <a:pt x="0" y="828739"/>
                </a:moveTo>
                <a:lnTo>
                  <a:pt x="0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82917" y="1224336"/>
            <a:ext cx="2157095" cy="1270000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1430"/>
              </a:spcBef>
            </a:pPr>
            <a:r>
              <a:rPr dirty="0" sz="2800" spc="105">
                <a:solidFill>
                  <a:srgbClr val="368727"/>
                </a:solidFill>
                <a:latin typeface="Book Antiqua"/>
                <a:cs typeface="Book Antiqua"/>
              </a:rPr>
              <a:t>Guarantees</a:t>
            </a:r>
            <a:endParaRPr sz="2800">
              <a:latin typeface="Book Antiqua"/>
              <a:cs typeface="Book Antiqua"/>
            </a:endParaRPr>
          </a:p>
          <a:p>
            <a:pPr algn="r" marR="6350">
              <a:lnSpc>
                <a:spcPts val="2125"/>
              </a:lnSpc>
              <a:spcBef>
                <a:spcPts val="855"/>
              </a:spcBef>
            </a:pPr>
            <a:r>
              <a:rPr dirty="0" sz="1800" spc="114">
                <a:solidFill>
                  <a:srgbClr val="368727"/>
                </a:solidFill>
                <a:latin typeface="Calibri"/>
                <a:cs typeface="Calibri"/>
              </a:rPr>
              <a:t>help </a:t>
            </a:r>
            <a:r>
              <a:rPr dirty="0" sz="1800" spc="80">
                <a:solidFill>
                  <a:srgbClr val="368727"/>
                </a:solidFill>
                <a:latin typeface="Calibri"/>
                <a:cs typeface="Calibri"/>
              </a:rPr>
              <a:t>your</a:t>
            </a:r>
            <a:r>
              <a:rPr dirty="0" sz="1800" spc="-15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368727"/>
                </a:solidFill>
                <a:latin typeface="Calibri"/>
                <a:cs typeface="Calibri"/>
              </a:rPr>
              <a:t>retirement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ts val="2125"/>
              </a:lnSpc>
            </a:pPr>
            <a:r>
              <a:rPr dirty="0" sz="1800" spc="105">
                <a:solidFill>
                  <a:srgbClr val="368727"/>
                </a:solidFill>
                <a:latin typeface="Calibri"/>
                <a:cs typeface="Calibri"/>
              </a:rPr>
              <a:t>plan</a:t>
            </a:r>
            <a:r>
              <a:rPr dirty="0" sz="1800" spc="-5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368727"/>
                </a:solidFill>
                <a:latin typeface="Calibri"/>
                <a:cs typeface="Calibri"/>
              </a:rPr>
              <a:t>succeed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21222" y="2788920"/>
            <a:ext cx="1755775" cy="806450"/>
          </a:xfrm>
          <a:custGeom>
            <a:avLst/>
            <a:gdLst/>
            <a:ahLst/>
            <a:cxnLst/>
            <a:rect l="l" t="t" r="r" b="b"/>
            <a:pathLst>
              <a:path w="1755775" h="806450">
                <a:moveTo>
                  <a:pt x="877824" y="0"/>
                </a:moveTo>
                <a:lnTo>
                  <a:pt x="0" y="403097"/>
                </a:lnTo>
                <a:lnTo>
                  <a:pt x="877824" y="806195"/>
                </a:lnTo>
                <a:lnTo>
                  <a:pt x="1755648" y="403097"/>
                </a:lnTo>
                <a:lnTo>
                  <a:pt x="877824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2746" y="3189732"/>
            <a:ext cx="878205" cy="1417320"/>
          </a:xfrm>
          <a:custGeom>
            <a:avLst/>
            <a:gdLst/>
            <a:ahLst/>
            <a:cxnLst/>
            <a:rect l="l" t="t" r="r" b="b"/>
            <a:pathLst>
              <a:path w="878204" h="1417320">
                <a:moveTo>
                  <a:pt x="0" y="0"/>
                </a:moveTo>
                <a:lnTo>
                  <a:pt x="0" y="1016241"/>
                </a:lnTo>
                <a:lnTo>
                  <a:pt x="877825" y="1417319"/>
                </a:lnTo>
                <a:lnTo>
                  <a:pt x="877825" y="401077"/>
                </a:lnTo>
                <a:lnTo>
                  <a:pt x="0" y="0"/>
                </a:lnTo>
                <a:close/>
              </a:path>
            </a:pathLst>
          </a:custGeom>
          <a:solidFill>
            <a:srgbClr val="36B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0570" y="3189732"/>
            <a:ext cx="878205" cy="1417320"/>
          </a:xfrm>
          <a:custGeom>
            <a:avLst/>
            <a:gdLst/>
            <a:ahLst/>
            <a:cxnLst/>
            <a:rect l="l" t="t" r="r" b="b"/>
            <a:pathLst>
              <a:path w="878204" h="1417320">
                <a:moveTo>
                  <a:pt x="877825" y="0"/>
                </a:moveTo>
                <a:lnTo>
                  <a:pt x="0" y="401077"/>
                </a:lnTo>
                <a:lnTo>
                  <a:pt x="0" y="1417319"/>
                </a:lnTo>
                <a:lnTo>
                  <a:pt x="877825" y="1016241"/>
                </a:lnTo>
                <a:lnTo>
                  <a:pt x="877825" y="0"/>
                </a:lnTo>
                <a:close/>
              </a:path>
            </a:pathLst>
          </a:custGeom>
          <a:solidFill>
            <a:srgbClr val="366C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46446" y="4201667"/>
            <a:ext cx="1755775" cy="805180"/>
          </a:xfrm>
          <a:custGeom>
            <a:avLst/>
            <a:gdLst/>
            <a:ahLst/>
            <a:cxnLst/>
            <a:rect l="l" t="t" r="r" b="b"/>
            <a:pathLst>
              <a:path w="1755775" h="805179">
                <a:moveTo>
                  <a:pt x="877824" y="0"/>
                </a:moveTo>
                <a:lnTo>
                  <a:pt x="0" y="402335"/>
                </a:lnTo>
                <a:lnTo>
                  <a:pt x="877824" y="804673"/>
                </a:lnTo>
                <a:lnTo>
                  <a:pt x="1755648" y="402335"/>
                </a:lnTo>
                <a:lnTo>
                  <a:pt x="877824" y="0"/>
                </a:lnTo>
                <a:close/>
              </a:path>
            </a:pathLst>
          </a:custGeom>
          <a:solidFill>
            <a:srgbClr val="5B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46446" y="4602481"/>
            <a:ext cx="878205" cy="1417320"/>
          </a:xfrm>
          <a:custGeom>
            <a:avLst/>
            <a:gdLst/>
            <a:ahLst/>
            <a:cxnLst/>
            <a:rect l="l" t="t" r="r" b="b"/>
            <a:pathLst>
              <a:path w="878204" h="1417320">
                <a:moveTo>
                  <a:pt x="0" y="0"/>
                </a:moveTo>
                <a:lnTo>
                  <a:pt x="0" y="1016240"/>
                </a:lnTo>
                <a:lnTo>
                  <a:pt x="877825" y="1417319"/>
                </a:lnTo>
                <a:lnTo>
                  <a:pt x="877825" y="401077"/>
                </a:lnTo>
                <a:lnTo>
                  <a:pt x="0" y="0"/>
                </a:lnTo>
                <a:close/>
              </a:path>
            </a:pathLst>
          </a:custGeom>
          <a:solidFill>
            <a:srgbClr val="8A42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24270" y="4602481"/>
            <a:ext cx="878205" cy="1417320"/>
          </a:xfrm>
          <a:custGeom>
            <a:avLst/>
            <a:gdLst/>
            <a:ahLst/>
            <a:cxnLst/>
            <a:rect l="l" t="t" r="r" b="b"/>
            <a:pathLst>
              <a:path w="878204" h="1417320">
                <a:moveTo>
                  <a:pt x="877825" y="0"/>
                </a:moveTo>
                <a:lnTo>
                  <a:pt x="0" y="401077"/>
                </a:lnTo>
                <a:lnTo>
                  <a:pt x="0" y="1417319"/>
                </a:lnTo>
                <a:lnTo>
                  <a:pt x="877825" y="1016240"/>
                </a:lnTo>
                <a:lnTo>
                  <a:pt x="877825" y="0"/>
                </a:lnTo>
                <a:close/>
              </a:path>
            </a:pathLst>
          </a:custGeom>
          <a:solidFill>
            <a:srgbClr val="5B2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00570" y="4201667"/>
            <a:ext cx="1755775" cy="805180"/>
          </a:xfrm>
          <a:custGeom>
            <a:avLst/>
            <a:gdLst/>
            <a:ahLst/>
            <a:cxnLst/>
            <a:rect l="l" t="t" r="r" b="b"/>
            <a:pathLst>
              <a:path w="1755775" h="805179">
                <a:moveTo>
                  <a:pt x="877824" y="0"/>
                </a:moveTo>
                <a:lnTo>
                  <a:pt x="0" y="402335"/>
                </a:lnTo>
                <a:lnTo>
                  <a:pt x="877824" y="804673"/>
                </a:lnTo>
                <a:lnTo>
                  <a:pt x="1755648" y="402335"/>
                </a:lnTo>
                <a:lnTo>
                  <a:pt x="877824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00570" y="4602481"/>
            <a:ext cx="878205" cy="1417320"/>
          </a:xfrm>
          <a:custGeom>
            <a:avLst/>
            <a:gdLst/>
            <a:ahLst/>
            <a:cxnLst/>
            <a:rect l="l" t="t" r="r" b="b"/>
            <a:pathLst>
              <a:path w="878204" h="1417320">
                <a:moveTo>
                  <a:pt x="0" y="0"/>
                </a:moveTo>
                <a:lnTo>
                  <a:pt x="0" y="1016240"/>
                </a:lnTo>
                <a:lnTo>
                  <a:pt x="877825" y="1417319"/>
                </a:lnTo>
                <a:lnTo>
                  <a:pt x="877825" y="401077"/>
                </a:lnTo>
                <a:lnTo>
                  <a:pt x="0" y="0"/>
                </a:lnTo>
                <a:close/>
              </a:path>
            </a:pathLst>
          </a:custGeom>
          <a:solidFill>
            <a:srgbClr val="057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76871" y="4602481"/>
            <a:ext cx="878205" cy="1417320"/>
          </a:xfrm>
          <a:custGeom>
            <a:avLst/>
            <a:gdLst/>
            <a:ahLst/>
            <a:cxnLst/>
            <a:rect l="l" t="t" r="r" b="b"/>
            <a:pathLst>
              <a:path w="878204" h="1417320">
                <a:moveTo>
                  <a:pt x="877825" y="0"/>
                </a:moveTo>
                <a:lnTo>
                  <a:pt x="0" y="401077"/>
                </a:lnTo>
                <a:lnTo>
                  <a:pt x="0" y="1417319"/>
                </a:lnTo>
                <a:lnTo>
                  <a:pt x="877825" y="1016240"/>
                </a:lnTo>
                <a:lnTo>
                  <a:pt x="877825" y="0"/>
                </a:lnTo>
                <a:close/>
              </a:path>
            </a:pathLst>
          </a:custGeom>
          <a:solidFill>
            <a:srgbClr val="043B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pc="90">
                <a:solidFill>
                  <a:srgbClr val="FFFFFF"/>
                </a:solidFill>
              </a:rPr>
              <a:t>16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853" y="3501644"/>
            <a:ext cx="7890509" cy="22231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dirty="0" sz="3600" spc="235">
                <a:solidFill>
                  <a:srgbClr val="044014"/>
                </a:solidFill>
                <a:latin typeface="Calibri"/>
                <a:cs typeface="Calibri"/>
              </a:rPr>
              <a:t>By </a:t>
            </a:r>
            <a:r>
              <a:rPr dirty="0" sz="3600" spc="185">
                <a:solidFill>
                  <a:srgbClr val="044014"/>
                </a:solidFill>
                <a:latin typeface="Calibri"/>
                <a:cs typeface="Calibri"/>
              </a:rPr>
              <a:t>creating </a:t>
            </a:r>
            <a:r>
              <a:rPr dirty="0" sz="3600" spc="245">
                <a:solidFill>
                  <a:srgbClr val="044014"/>
                </a:solidFill>
                <a:latin typeface="Calibri"/>
                <a:cs typeface="Calibri"/>
              </a:rPr>
              <a:t>a </a:t>
            </a:r>
            <a:r>
              <a:rPr dirty="0" sz="3600" spc="160">
                <a:solidFill>
                  <a:srgbClr val="044014"/>
                </a:solidFill>
                <a:latin typeface="Calibri"/>
                <a:cs typeface="Calibri"/>
              </a:rPr>
              <a:t>diversified </a:t>
            </a:r>
            <a:r>
              <a:rPr dirty="0" sz="3600" spc="240">
                <a:solidFill>
                  <a:srgbClr val="044014"/>
                </a:solidFill>
                <a:latin typeface="Calibri"/>
                <a:cs typeface="Calibri"/>
              </a:rPr>
              <a:t>income</a:t>
            </a:r>
            <a:r>
              <a:rPr dirty="0" sz="3600" spc="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3600" spc="185">
                <a:solidFill>
                  <a:srgbClr val="044014"/>
                </a:solidFill>
                <a:latin typeface="Calibri"/>
                <a:cs typeface="Calibri"/>
              </a:rPr>
              <a:t>plan,  </a:t>
            </a:r>
            <a:r>
              <a:rPr dirty="0" sz="3600" spc="140">
                <a:solidFill>
                  <a:srgbClr val="044014"/>
                </a:solidFill>
                <a:latin typeface="Calibri"/>
                <a:cs typeface="Calibri"/>
              </a:rPr>
              <a:t>you’ll </a:t>
            </a:r>
            <a:r>
              <a:rPr dirty="0" sz="3600" spc="155">
                <a:solidFill>
                  <a:srgbClr val="044014"/>
                </a:solidFill>
                <a:latin typeface="Calibri"/>
                <a:cs typeface="Calibri"/>
              </a:rPr>
              <a:t>feel </a:t>
            </a:r>
            <a:r>
              <a:rPr dirty="0" sz="3600" spc="220">
                <a:solidFill>
                  <a:srgbClr val="044014"/>
                </a:solidFill>
                <a:latin typeface="Calibri"/>
                <a:cs typeface="Calibri"/>
              </a:rPr>
              <a:t>more </a:t>
            </a:r>
            <a:r>
              <a:rPr dirty="0" sz="3600" spc="200">
                <a:solidFill>
                  <a:srgbClr val="044014"/>
                </a:solidFill>
                <a:latin typeface="Calibri"/>
                <a:cs typeface="Calibri"/>
              </a:rPr>
              <a:t>secure </a:t>
            </a:r>
            <a:r>
              <a:rPr dirty="0" sz="3600" spc="270">
                <a:solidFill>
                  <a:srgbClr val="044014"/>
                </a:solidFill>
                <a:latin typeface="Calibri"/>
                <a:cs typeface="Calibri"/>
              </a:rPr>
              <a:t>and </a:t>
            </a:r>
            <a:r>
              <a:rPr dirty="0" sz="3600" spc="215">
                <a:solidFill>
                  <a:srgbClr val="044014"/>
                </a:solidFill>
                <a:latin typeface="Calibri"/>
                <a:cs typeface="Calibri"/>
              </a:rPr>
              <a:t>prepared  </a:t>
            </a:r>
            <a:r>
              <a:rPr dirty="0" sz="3600" spc="225">
                <a:solidFill>
                  <a:srgbClr val="044014"/>
                </a:solidFill>
                <a:latin typeface="Calibri"/>
                <a:cs typeface="Calibri"/>
              </a:rPr>
              <a:t>as you </a:t>
            </a:r>
            <a:r>
              <a:rPr dirty="0" sz="3600" spc="125">
                <a:solidFill>
                  <a:srgbClr val="044014"/>
                </a:solidFill>
                <a:latin typeface="Calibri"/>
                <a:cs typeface="Calibri"/>
              </a:rPr>
              <a:t>transition </a:t>
            </a:r>
            <a:r>
              <a:rPr dirty="0" sz="3600" spc="160">
                <a:solidFill>
                  <a:srgbClr val="044014"/>
                </a:solidFill>
                <a:latin typeface="Calibri"/>
                <a:cs typeface="Calibri"/>
              </a:rPr>
              <a:t>from </a:t>
            </a:r>
            <a:r>
              <a:rPr dirty="0" sz="3600" spc="225">
                <a:solidFill>
                  <a:srgbClr val="044014"/>
                </a:solidFill>
                <a:latin typeface="Calibri"/>
                <a:cs typeface="Calibri"/>
              </a:rPr>
              <a:t>saving </a:t>
            </a:r>
            <a:r>
              <a:rPr dirty="0" sz="3600" spc="100">
                <a:solidFill>
                  <a:srgbClr val="044014"/>
                </a:solidFill>
                <a:latin typeface="Calibri"/>
                <a:cs typeface="Calibri"/>
              </a:rPr>
              <a:t>for  </a:t>
            </a:r>
            <a:r>
              <a:rPr dirty="0" sz="3600" spc="130">
                <a:solidFill>
                  <a:srgbClr val="044014"/>
                </a:solidFill>
                <a:latin typeface="Calibri"/>
                <a:cs typeface="Calibri"/>
              </a:rPr>
              <a:t>retirement to </a:t>
            </a:r>
            <a:r>
              <a:rPr dirty="0" sz="3600" spc="175">
                <a:solidFill>
                  <a:srgbClr val="044014"/>
                </a:solidFill>
                <a:latin typeface="Calibri"/>
                <a:cs typeface="Calibri"/>
              </a:rPr>
              <a:t>living </a:t>
            </a:r>
            <a:r>
              <a:rPr dirty="0" sz="3600" spc="145">
                <a:solidFill>
                  <a:srgbClr val="044014"/>
                </a:solidFill>
                <a:latin typeface="Calibri"/>
                <a:cs typeface="Calibri"/>
              </a:rPr>
              <a:t>in</a:t>
            </a:r>
            <a:r>
              <a:rPr dirty="0" sz="3600" spc="7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3600" spc="125">
                <a:solidFill>
                  <a:srgbClr val="044014"/>
                </a:solidFill>
                <a:latin typeface="Calibri"/>
                <a:cs typeface="Calibri"/>
              </a:rPr>
              <a:t>retirement.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145" y="6398463"/>
            <a:ext cx="149225" cy="176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z="900" spc="-5">
                <a:latin typeface="Courier New"/>
                <a:cs typeface="Courier New"/>
              </a:rPr>
              <a:t>2</a:t>
            </a:fld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5340" y="2472435"/>
            <a:ext cx="57023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>
                <a:latin typeface="Lucida Sans"/>
                <a:cs typeface="Lucida Sans"/>
              </a:rPr>
              <a:t>Three </a:t>
            </a:r>
            <a:r>
              <a:rPr dirty="0" spc="-70">
                <a:latin typeface="Lucida Sans"/>
                <a:cs typeface="Lucida Sans"/>
              </a:rPr>
              <a:t>types </a:t>
            </a:r>
            <a:r>
              <a:rPr dirty="0" spc="-90">
                <a:latin typeface="Lucida Sans"/>
                <a:cs typeface="Lucida Sans"/>
              </a:rPr>
              <a:t>of </a:t>
            </a:r>
            <a:r>
              <a:rPr dirty="0" spc="-55">
                <a:latin typeface="Lucida Sans"/>
                <a:cs typeface="Lucida Sans"/>
              </a:rPr>
              <a:t>predictable</a:t>
            </a:r>
            <a:r>
              <a:rPr dirty="0" spc="-530">
                <a:latin typeface="Lucida Sans"/>
                <a:cs typeface="Lucida Sans"/>
              </a:rPr>
              <a:t> </a:t>
            </a:r>
            <a:r>
              <a:rPr dirty="0" spc="-70">
                <a:latin typeface="Lucida Sans"/>
                <a:cs typeface="Lucida Sans"/>
              </a:rPr>
              <a:t>income: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5340" y="3132835"/>
            <a:ext cx="2413000" cy="1586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40">
                <a:latin typeface="Calibri"/>
                <a:cs typeface="Calibri"/>
              </a:rPr>
              <a:t>Social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Security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dirty="0" sz="2400" spc="150">
                <a:latin typeface="Calibri"/>
                <a:cs typeface="Calibri"/>
              </a:rPr>
              <a:t>Pensions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2400" spc="155">
                <a:latin typeface="Calibri"/>
                <a:cs typeface="Calibri"/>
              </a:rPr>
              <a:t>Income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annuities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978" y="2960115"/>
            <a:ext cx="280479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60">
                <a:solidFill>
                  <a:srgbClr val="368727"/>
                </a:solidFill>
                <a:latin typeface="Book Antiqua"/>
                <a:cs typeface="Book Antiqua"/>
              </a:rPr>
              <a:t>Guarantees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6916" y="1771002"/>
            <a:ext cx="994410" cy="456565"/>
          </a:xfrm>
          <a:custGeom>
            <a:avLst/>
            <a:gdLst/>
            <a:ahLst/>
            <a:cxnLst/>
            <a:rect l="l" t="t" r="r" b="b"/>
            <a:pathLst>
              <a:path w="994410" h="456564">
                <a:moveTo>
                  <a:pt x="496925" y="0"/>
                </a:moveTo>
                <a:lnTo>
                  <a:pt x="0" y="228189"/>
                </a:lnTo>
                <a:lnTo>
                  <a:pt x="496925" y="456378"/>
                </a:lnTo>
                <a:lnTo>
                  <a:pt x="993850" y="228189"/>
                </a:lnTo>
                <a:lnTo>
                  <a:pt x="496925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7780" y="1997898"/>
            <a:ext cx="497205" cy="802640"/>
          </a:xfrm>
          <a:custGeom>
            <a:avLst/>
            <a:gdLst/>
            <a:ahLst/>
            <a:cxnLst/>
            <a:rect l="l" t="t" r="r" b="b"/>
            <a:pathLst>
              <a:path w="497205" h="802639">
                <a:moveTo>
                  <a:pt x="0" y="0"/>
                </a:moveTo>
                <a:lnTo>
                  <a:pt x="0" y="575280"/>
                </a:lnTo>
                <a:lnTo>
                  <a:pt x="496925" y="802326"/>
                </a:lnTo>
                <a:lnTo>
                  <a:pt x="496925" y="227045"/>
                </a:lnTo>
                <a:lnTo>
                  <a:pt x="0" y="0"/>
                </a:lnTo>
                <a:close/>
              </a:path>
            </a:pathLst>
          </a:custGeom>
          <a:solidFill>
            <a:srgbClr val="36B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4704" y="1997898"/>
            <a:ext cx="497205" cy="802640"/>
          </a:xfrm>
          <a:custGeom>
            <a:avLst/>
            <a:gdLst/>
            <a:ahLst/>
            <a:cxnLst/>
            <a:rect l="l" t="t" r="r" b="b"/>
            <a:pathLst>
              <a:path w="497205" h="802639">
                <a:moveTo>
                  <a:pt x="496926" y="0"/>
                </a:moveTo>
                <a:lnTo>
                  <a:pt x="0" y="227045"/>
                </a:lnTo>
                <a:lnTo>
                  <a:pt x="0" y="802326"/>
                </a:lnTo>
                <a:lnTo>
                  <a:pt x="496926" y="575280"/>
                </a:lnTo>
                <a:lnTo>
                  <a:pt x="496926" y="0"/>
                </a:lnTo>
                <a:close/>
              </a:path>
            </a:pathLst>
          </a:custGeom>
          <a:solidFill>
            <a:srgbClr val="366C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pc="90">
                <a:solidFill>
                  <a:srgbClr val="FFFFFF"/>
                </a:solidFill>
              </a:rPr>
              <a:t>16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5133340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95"/>
              <a:t>Social</a:t>
            </a:r>
            <a:r>
              <a:rPr dirty="0" spc="-10"/>
              <a:t> </a:t>
            </a:r>
            <a:r>
              <a:rPr dirty="0" spc="90"/>
              <a:t>Security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Improve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your </a:t>
            </a: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payout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by </a:t>
            </a:r>
            <a:r>
              <a:rPr dirty="0" sz="1800" spc="90">
                <a:solidFill>
                  <a:srgbClr val="044014"/>
                </a:solidFill>
                <a:latin typeface="Calibri"/>
                <a:cs typeface="Calibri"/>
              </a:rPr>
              <a:t>waiting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to </a:t>
            </a:r>
            <a:r>
              <a:rPr dirty="0" sz="1800" spc="95">
                <a:solidFill>
                  <a:srgbClr val="044014"/>
                </a:solidFill>
                <a:latin typeface="Calibri"/>
                <a:cs typeface="Calibri"/>
              </a:rPr>
              <a:t>claim</a:t>
            </a:r>
            <a:r>
              <a:rPr dirty="0" sz="1800" spc="-254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benefits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21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9022" y="2619715"/>
            <a:ext cx="5443220" cy="1901189"/>
          </a:xfrm>
          <a:custGeom>
            <a:avLst/>
            <a:gdLst/>
            <a:ahLst/>
            <a:cxnLst/>
            <a:rect l="l" t="t" r="r" b="b"/>
            <a:pathLst>
              <a:path w="5443220" h="1901189">
                <a:moveTo>
                  <a:pt x="5443218" y="0"/>
                </a:moveTo>
                <a:lnTo>
                  <a:pt x="0" y="0"/>
                </a:lnTo>
                <a:lnTo>
                  <a:pt x="9525" y="1901008"/>
                </a:lnTo>
                <a:lnTo>
                  <a:pt x="5443218" y="1358083"/>
                </a:lnTo>
                <a:lnTo>
                  <a:pt x="5443218" y="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10595" y="2619715"/>
            <a:ext cx="3081655" cy="1210945"/>
          </a:xfrm>
          <a:custGeom>
            <a:avLst/>
            <a:gdLst/>
            <a:ahLst/>
            <a:cxnLst/>
            <a:rect l="l" t="t" r="r" b="b"/>
            <a:pathLst>
              <a:path w="3081654" h="1210945">
                <a:moveTo>
                  <a:pt x="3081302" y="0"/>
                </a:moveTo>
                <a:lnTo>
                  <a:pt x="390" y="0"/>
                </a:lnTo>
                <a:lnTo>
                  <a:pt x="564" y="50783"/>
                </a:lnTo>
                <a:lnTo>
                  <a:pt x="693" y="101476"/>
                </a:lnTo>
                <a:lnTo>
                  <a:pt x="800" y="353866"/>
                </a:lnTo>
                <a:lnTo>
                  <a:pt x="669" y="454474"/>
                </a:lnTo>
                <a:lnTo>
                  <a:pt x="111" y="755970"/>
                </a:lnTo>
                <a:lnTo>
                  <a:pt x="0" y="1058358"/>
                </a:lnTo>
                <a:lnTo>
                  <a:pt x="87" y="1108968"/>
                </a:lnTo>
                <a:lnTo>
                  <a:pt x="216" y="1159661"/>
                </a:lnTo>
                <a:lnTo>
                  <a:pt x="390" y="1210445"/>
                </a:lnTo>
                <a:lnTo>
                  <a:pt x="3076541" y="886595"/>
                </a:lnTo>
                <a:lnTo>
                  <a:pt x="3081302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92242" y="2619715"/>
            <a:ext cx="1319530" cy="1358265"/>
          </a:xfrm>
          <a:custGeom>
            <a:avLst/>
            <a:gdLst/>
            <a:ahLst/>
            <a:cxnLst/>
            <a:rect l="l" t="t" r="r" b="b"/>
            <a:pathLst>
              <a:path w="1319529" h="1358264">
                <a:moveTo>
                  <a:pt x="1318743" y="0"/>
                </a:moveTo>
                <a:lnTo>
                  <a:pt x="0" y="0"/>
                </a:lnTo>
                <a:lnTo>
                  <a:pt x="0" y="1358083"/>
                </a:lnTo>
                <a:lnTo>
                  <a:pt x="1318743" y="1219970"/>
                </a:lnTo>
                <a:lnTo>
                  <a:pt x="1318918" y="1168964"/>
                </a:lnTo>
                <a:lnTo>
                  <a:pt x="1319047" y="1118003"/>
                </a:lnTo>
                <a:lnTo>
                  <a:pt x="1319134" y="1067083"/>
                </a:lnTo>
                <a:lnTo>
                  <a:pt x="1319153" y="863735"/>
                </a:lnTo>
                <a:lnTo>
                  <a:pt x="1319022" y="762202"/>
                </a:lnTo>
                <a:lnTo>
                  <a:pt x="1318464" y="457767"/>
                </a:lnTo>
                <a:lnTo>
                  <a:pt x="1318333" y="356234"/>
                </a:lnTo>
                <a:lnTo>
                  <a:pt x="1318440" y="101967"/>
                </a:lnTo>
                <a:lnTo>
                  <a:pt x="1318569" y="51006"/>
                </a:lnTo>
                <a:lnTo>
                  <a:pt x="1318743" y="0"/>
                </a:lnTo>
                <a:close/>
              </a:path>
            </a:pathLst>
          </a:custGeom>
          <a:solidFill>
            <a:srgbClr val="057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59271" y="3534373"/>
            <a:ext cx="9369425" cy="971550"/>
          </a:xfrm>
          <a:custGeom>
            <a:avLst/>
            <a:gdLst/>
            <a:ahLst/>
            <a:cxnLst/>
            <a:rect l="l" t="t" r="r" b="b"/>
            <a:pathLst>
              <a:path w="9369425" h="971550">
                <a:moveTo>
                  <a:pt x="0" y="971081"/>
                </a:moveTo>
                <a:lnTo>
                  <a:pt x="9369266" y="0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03894" y="5066284"/>
            <a:ext cx="260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63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7934" y="5066284"/>
            <a:ext cx="260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64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1974" y="5066284"/>
            <a:ext cx="260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65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0053" y="5066284"/>
            <a:ext cx="260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67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74093" y="5066284"/>
            <a:ext cx="260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68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48133" y="5066284"/>
            <a:ext cx="260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69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22169" y="5066284"/>
            <a:ext cx="2603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70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2097" y="5066284"/>
            <a:ext cx="964565" cy="72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495">
              <a:lnSpc>
                <a:spcPct val="100000"/>
              </a:lnSpc>
              <a:spcBef>
                <a:spcPts val="100"/>
              </a:spcBef>
            </a:pPr>
            <a:r>
              <a:rPr dirty="0" sz="1600" spc="110">
                <a:latin typeface="Calibri"/>
                <a:cs typeface="Calibri"/>
              </a:rPr>
              <a:t>66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55"/>
              </a:spcBef>
            </a:pPr>
            <a:r>
              <a:rPr dirty="0" sz="1600" spc="120">
                <a:latin typeface="Calibri"/>
                <a:cs typeface="Calibri"/>
              </a:rPr>
              <a:t>Claim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140">
                <a:latin typeface="Calibri"/>
                <a:cs typeface="Calibri"/>
              </a:rPr>
              <a:t>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7580" y="4530725"/>
            <a:ext cx="488315" cy="80518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800" spc="175">
                <a:solidFill>
                  <a:srgbClr val="368727"/>
                </a:solidFill>
                <a:latin typeface="Calibri"/>
                <a:cs typeface="Calibri"/>
              </a:rPr>
              <a:t>70%</a:t>
            </a:r>
            <a:endParaRPr sz="18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  <a:spcBef>
                <a:spcPts val="965"/>
              </a:spcBef>
            </a:pPr>
            <a:r>
              <a:rPr dirty="0" sz="1600" spc="110">
                <a:latin typeface="Calibri"/>
                <a:cs typeface="Calibri"/>
              </a:rPr>
              <a:t>62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7950" y="4330700"/>
            <a:ext cx="488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75">
                <a:solidFill>
                  <a:srgbClr val="368727"/>
                </a:solidFill>
                <a:latin typeface="Calibri"/>
                <a:cs typeface="Calibri"/>
              </a:rPr>
              <a:t>87%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43288" y="4053332"/>
            <a:ext cx="621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65">
                <a:solidFill>
                  <a:srgbClr val="368727"/>
                </a:solidFill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17327" y="3937507"/>
            <a:ext cx="621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65">
                <a:solidFill>
                  <a:srgbClr val="368727"/>
                </a:solidFill>
                <a:latin typeface="Calibri"/>
                <a:cs typeface="Calibri"/>
              </a:rPr>
              <a:t>108%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53496" y="3705859"/>
            <a:ext cx="621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65">
                <a:solidFill>
                  <a:srgbClr val="368727"/>
                </a:solidFill>
                <a:latin typeface="Calibri"/>
                <a:cs typeface="Calibri"/>
              </a:rPr>
              <a:t>124%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596" y="3645916"/>
            <a:ext cx="683260" cy="67818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122555">
              <a:lnSpc>
                <a:spcPts val="1610"/>
              </a:lnSpc>
              <a:spcBef>
                <a:spcPts val="409"/>
              </a:spcBef>
            </a:pPr>
            <a:r>
              <a:rPr dirty="0" sz="1600" spc="220">
                <a:latin typeface="Calibri"/>
                <a:cs typeface="Calibri"/>
              </a:rPr>
              <a:t>% </a:t>
            </a:r>
            <a:r>
              <a:rPr dirty="0" sz="1600" spc="70">
                <a:latin typeface="Calibri"/>
                <a:cs typeface="Calibri"/>
              </a:rPr>
              <a:t>of  </a:t>
            </a:r>
            <a:r>
              <a:rPr dirty="0" sz="1600" spc="110">
                <a:latin typeface="Calibri"/>
                <a:cs typeface="Calibri"/>
              </a:rPr>
              <a:t>be</a:t>
            </a:r>
            <a:r>
              <a:rPr dirty="0" sz="1600" spc="120">
                <a:latin typeface="Calibri"/>
                <a:cs typeface="Calibri"/>
              </a:rPr>
              <a:t>n</a:t>
            </a:r>
            <a:r>
              <a:rPr dirty="0" sz="1600" spc="70">
                <a:latin typeface="Calibri"/>
                <a:cs typeface="Calibri"/>
              </a:rPr>
              <a:t>e</a:t>
            </a:r>
            <a:r>
              <a:rPr dirty="0" sz="1600" spc="45">
                <a:latin typeface="Calibri"/>
                <a:cs typeface="Calibri"/>
              </a:rPr>
              <a:t>f</a:t>
            </a:r>
            <a:r>
              <a:rPr dirty="0" sz="1600" spc="3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t  </a:t>
            </a:r>
            <a:r>
              <a:rPr dirty="0" sz="1600" spc="105">
                <a:latin typeface="Calibri"/>
                <a:cs typeface="Calibri"/>
              </a:rPr>
              <a:t>e</a:t>
            </a:r>
            <a:r>
              <a:rPr dirty="0" sz="1600" spc="105">
                <a:latin typeface="Calibri"/>
                <a:cs typeface="Calibri"/>
              </a:rPr>
              <a:t>a</a:t>
            </a:r>
            <a:r>
              <a:rPr dirty="0" sz="1600" spc="25">
                <a:latin typeface="Calibri"/>
                <a:cs typeface="Calibri"/>
              </a:rPr>
              <a:t>r</a:t>
            </a:r>
            <a:r>
              <a:rPr dirty="0" sz="1600" spc="50">
                <a:latin typeface="Calibri"/>
                <a:cs typeface="Calibri"/>
              </a:rPr>
              <a:t>n</a:t>
            </a:r>
            <a:r>
              <a:rPr dirty="0" sz="1600" spc="125">
                <a:latin typeface="Calibri"/>
                <a:cs typeface="Calibri"/>
              </a:rPr>
              <a:t>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55986" y="2737611"/>
            <a:ext cx="996315" cy="7632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635">
              <a:lnSpc>
                <a:spcPct val="101299"/>
              </a:lnSpc>
              <a:spcBef>
                <a:spcPts val="75"/>
              </a:spcBef>
            </a:pPr>
            <a:r>
              <a:rPr dirty="0" sz="1600" spc="80">
                <a:solidFill>
                  <a:srgbClr val="FFFFFF"/>
                </a:solidFill>
                <a:latin typeface="Calibri"/>
                <a:cs typeface="Calibri"/>
              </a:rPr>
              <a:t>Full  </a:t>
            </a:r>
            <a:r>
              <a:rPr dirty="0" sz="1600" spc="45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600" spc="3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45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dirty="0" sz="1600" spc="14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nt  </a:t>
            </a:r>
            <a:r>
              <a:rPr dirty="0" sz="1600" spc="135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52056" y="3506310"/>
            <a:ext cx="3235325" cy="339090"/>
          </a:xfrm>
          <a:custGeom>
            <a:avLst/>
            <a:gdLst/>
            <a:ahLst/>
            <a:cxnLst/>
            <a:rect l="l" t="t" r="r" b="b"/>
            <a:pathLst>
              <a:path w="3235325" h="339089">
                <a:moveTo>
                  <a:pt x="0" y="338703"/>
                </a:moveTo>
                <a:lnTo>
                  <a:pt x="3235081" y="0"/>
                </a:lnTo>
              </a:path>
            </a:pathLst>
          </a:custGeom>
          <a:ln w="31750">
            <a:solidFill>
              <a:srgbClr val="3880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69602" y="3635020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099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099"/>
                </a:lnTo>
                <a:lnTo>
                  <a:pt x="0" y="134664"/>
                </a:lnTo>
                <a:lnTo>
                  <a:pt x="6865" y="177228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099" y="262463"/>
                </a:lnTo>
                <a:lnTo>
                  <a:pt x="134664" y="269328"/>
                </a:lnTo>
                <a:lnTo>
                  <a:pt x="177228" y="262463"/>
                </a:lnTo>
                <a:lnTo>
                  <a:pt x="214195" y="243346"/>
                </a:lnTo>
                <a:lnTo>
                  <a:pt x="243346" y="214195"/>
                </a:lnTo>
                <a:lnTo>
                  <a:pt x="262463" y="177228"/>
                </a:lnTo>
                <a:lnTo>
                  <a:pt x="269328" y="134664"/>
                </a:lnTo>
                <a:lnTo>
                  <a:pt x="262463" y="92099"/>
                </a:lnTo>
                <a:lnTo>
                  <a:pt x="243346" y="55133"/>
                </a:lnTo>
                <a:lnTo>
                  <a:pt x="214195" y="25982"/>
                </a:lnTo>
                <a:lnTo>
                  <a:pt x="177228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13992" y="3679409"/>
            <a:ext cx="180548" cy="180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017680" y="3404967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100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100"/>
                </a:lnTo>
                <a:lnTo>
                  <a:pt x="0" y="134664"/>
                </a:lnTo>
                <a:lnTo>
                  <a:pt x="6865" y="177229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100" y="262463"/>
                </a:lnTo>
                <a:lnTo>
                  <a:pt x="134664" y="269328"/>
                </a:lnTo>
                <a:lnTo>
                  <a:pt x="177229" y="262463"/>
                </a:lnTo>
                <a:lnTo>
                  <a:pt x="214196" y="243346"/>
                </a:lnTo>
                <a:lnTo>
                  <a:pt x="243347" y="214195"/>
                </a:lnTo>
                <a:lnTo>
                  <a:pt x="262464" y="177229"/>
                </a:lnTo>
                <a:lnTo>
                  <a:pt x="269330" y="134664"/>
                </a:lnTo>
                <a:lnTo>
                  <a:pt x="262464" y="92100"/>
                </a:lnTo>
                <a:lnTo>
                  <a:pt x="243347" y="55133"/>
                </a:lnTo>
                <a:lnTo>
                  <a:pt x="214196" y="25982"/>
                </a:lnTo>
                <a:lnTo>
                  <a:pt x="177229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062070" y="3449358"/>
            <a:ext cx="180548" cy="18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95564" y="3757653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099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099"/>
                </a:lnTo>
                <a:lnTo>
                  <a:pt x="0" y="134664"/>
                </a:lnTo>
                <a:lnTo>
                  <a:pt x="6865" y="177228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099" y="262463"/>
                </a:lnTo>
                <a:lnTo>
                  <a:pt x="134664" y="269328"/>
                </a:lnTo>
                <a:lnTo>
                  <a:pt x="177228" y="262463"/>
                </a:lnTo>
                <a:lnTo>
                  <a:pt x="214195" y="243346"/>
                </a:lnTo>
                <a:lnTo>
                  <a:pt x="243346" y="214195"/>
                </a:lnTo>
                <a:lnTo>
                  <a:pt x="262463" y="177228"/>
                </a:lnTo>
                <a:lnTo>
                  <a:pt x="269328" y="134664"/>
                </a:lnTo>
                <a:lnTo>
                  <a:pt x="262463" y="92099"/>
                </a:lnTo>
                <a:lnTo>
                  <a:pt x="243346" y="55133"/>
                </a:lnTo>
                <a:lnTo>
                  <a:pt x="214195" y="25982"/>
                </a:lnTo>
                <a:lnTo>
                  <a:pt x="177228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39954" y="3802043"/>
            <a:ext cx="180548" cy="18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59271" y="3960939"/>
            <a:ext cx="5240020" cy="541020"/>
          </a:xfrm>
          <a:custGeom>
            <a:avLst/>
            <a:gdLst/>
            <a:ahLst/>
            <a:cxnLst/>
            <a:rect l="l" t="t" r="r" b="b"/>
            <a:pathLst>
              <a:path w="5240020" h="541020">
                <a:moveTo>
                  <a:pt x="0" y="540770"/>
                </a:moveTo>
                <a:lnTo>
                  <a:pt x="5239585" y="0"/>
                </a:lnTo>
              </a:path>
            </a:pathLst>
          </a:custGeom>
          <a:ln w="31750">
            <a:solidFill>
              <a:srgbClr val="36BD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25365" y="4369518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099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100"/>
                </a:lnTo>
                <a:lnTo>
                  <a:pt x="0" y="134664"/>
                </a:lnTo>
                <a:lnTo>
                  <a:pt x="6865" y="177229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099" y="262463"/>
                </a:lnTo>
                <a:lnTo>
                  <a:pt x="134664" y="269328"/>
                </a:lnTo>
                <a:lnTo>
                  <a:pt x="177228" y="262463"/>
                </a:lnTo>
                <a:lnTo>
                  <a:pt x="214195" y="243346"/>
                </a:lnTo>
                <a:lnTo>
                  <a:pt x="243346" y="214195"/>
                </a:lnTo>
                <a:lnTo>
                  <a:pt x="262463" y="177229"/>
                </a:lnTo>
                <a:lnTo>
                  <a:pt x="269328" y="134664"/>
                </a:lnTo>
                <a:lnTo>
                  <a:pt x="262463" y="92100"/>
                </a:lnTo>
                <a:lnTo>
                  <a:pt x="243346" y="55133"/>
                </a:lnTo>
                <a:lnTo>
                  <a:pt x="214195" y="25982"/>
                </a:lnTo>
                <a:lnTo>
                  <a:pt x="177228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69755" y="4413909"/>
            <a:ext cx="180548" cy="180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47485" y="4024504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099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100"/>
                </a:lnTo>
                <a:lnTo>
                  <a:pt x="0" y="134664"/>
                </a:lnTo>
                <a:lnTo>
                  <a:pt x="6865" y="177229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099" y="262463"/>
                </a:lnTo>
                <a:lnTo>
                  <a:pt x="134664" y="269328"/>
                </a:lnTo>
                <a:lnTo>
                  <a:pt x="177228" y="262463"/>
                </a:lnTo>
                <a:lnTo>
                  <a:pt x="214195" y="243346"/>
                </a:lnTo>
                <a:lnTo>
                  <a:pt x="243346" y="214195"/>
                </a:lnTo>
                <a:lnTo>
                  <a:pt x="262463" y="177229"/>
                </a:lnTo>
                <a:lnTo>
                  <a:pt x="269328" y="134664"/>
                </a:lnTo>
                <a:lnTo>
                  <a:pt x="262463" y="92100"/>
                </a:lnTo>
                <a:lnTo>
                  <a:pt x="243346" y="55133"/>
                </a:lnTo>
                <a:lnTo>
                  <a:pt x="214195" y="25982"/>
                </a:lnTo>
                <a:lnTo>
                  <a:pt x="177228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91875" y="4068894"/>
            <a:ext cx="180548" cy="180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566908" y="2978403"/>
            <a:ext cx="350392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80">
                <a:latin typeface="Calibri"/>
                <a:cs typeface="Calibri"/>
              </a:rPr>
              <a:t>Permanently </a:t>
            </a:r>
            <a:r>
              <a:rPr dirty="0" sz="1600" spc="100">
                <a:latin typeface="Calibri"/>
                <a:cs typeface="Calibri"/>
              </a:rPr>
              <a:t>reduced </a:t>
            </a:r>
            <a:r>
              <a:rPr dirty="0" sz="1600" spc="70">
                <a:latin typeface="Calibri"/>
                <a:cs typeface="Calibri"/>
              </a:rPr>
              <a:t>benefit</a:t>
            </a:r>
            <a:r>
              <a:rPr dirty="0" sz="1600" spc="-100">
                <a:latin typeface="Calibri"/>
                <a:cs typeface="Calibri"/>
              </a:rPr>
              <a:t> </a:t>
            </a:r>
            <a:r>
              <a:rPr dirty="0" sz="1600" spc="90">
                <a:latin typeface="Calibri"/>
                <a:cs typeface="Calibri"/>
              </a:rPr>
              <a:t>amount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64769" y="2978403"/>
            <a:ext cx="1669414" cy="5226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473709" marR="5080" indent="-461645">
              <a:lnSpc>
                <a:spcPct val="103800"/>
              </a:lnSpc>
              <a:spcBef>
                <a:spcPts val="25"/>
              </a:spcBef>
            </a:pPr>
            <a:r>
              <a:rPr dirty="0" sz="1600" spc="105">
                <a:solidFill>
                  <a:srgbClr val="FFFFFF"/>
                </a:solidFill>
                <a:latin typeface="Calibri"/>
                <a:cs typeface="Calibri"/>
              </a:rPr>
              <a:t>Maximum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benefit  </a:t>
            </a:r>
            <a:r>
              <a:rPr dirty="0" sz="1600" spc="9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69602" y="3635020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099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099"/>
                </a:lnTo>
                <a:lnTo>
                  <a:pt x="0" y="134664"/>
                </a:lnTo>
                <a:lnTo>
                  <a:pt x="6865" y="177228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099" y="262463"/>
                </a:lnTo>
                <a:lnTo>
                  <a:pt x="134664" y="269328"/>
                </a:lnTo>
                <a:lnTo>
                  <a:pt x="177228" y="262463"/>
                </a:lnTo>
                <a:lnTo>
                  <a:pt x="214195" y="243346"/>
                </a:lnTo>
                <a:lnTo>
                  <a:pt x="243346" y="214195"/>
                </a:lnTo>
                <a:lnTo>
                  <a:pt x="262463" y="177228"/>
                </a:lnTo>
                <a:lnTo>
                  <a:pt x="269328" y="134664"/>
                </a:lnTo>
                <a:lnTo>
                  <a:pt x="262463" y="92099"/>
                </a:lnTo>
                <a:lnTo>
                  <a:pt x="243346" y="55133"/>
                </a:lnTo>
                <a:lnTo>
                  <a:pt x="214195" y="25982"/>
                </a:lnTo>
                <a:lnTo>
                  <a:pt x="177228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713992" y="3679409"/>
            <a:ext cx="180548" cy="180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17680" y="3404967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100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100"/>
                </a:lnTo>
                <a:lnTo>
                  <a:pt x="0" y="134664"/>
                </a:lnTo>
                <a:lnTo>
                  <a:pt x="6865" y="177229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100" y="262463"/>
                </a:lnTo>
                <a:lnTo>
                  <a:pt x="134664" y="269328"/>
                </a:lnTo>
                <a:lnTo>
                  <a:pt x="177229" y="262463"/>
                </a:lnTo>
                <a:lnTo>
                  <a:pt x="214196" y="243346"/>
                </a:lnTo>
                <a:lnTo>
                  <a:pt x="243347" y="214195"/>
                </a:lnTo>
                <a:lnTo>
                  <a:pt x="262464" y="177229"/>
                </a:lnTo>
                <a:lnTo>
                  <a:pt x="269330" y="134664"/>
                </a:lnTo>
                <a:lnTo>
                  <a:pt x="262464" y="92100"/>
                </a:lnTo>
                <a:lnTo>
                  <a:pt x="243347" y="55133"/>
                </a:lnTo>
                <a:lnTo>
                  <a:pt x="214196" y="25982"/>
                </a:lnTo>
                <a:lnTo>
                  <a:pt x="177229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062070" y="3449358"/>
            <a:ext cx="180548" cy="18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98857" y="3829388"/>
            <a:ext cx="1312545" cy="132080"/>
          </a:xfrm>
          <a:custGeom>
            <a:avLst/>
            <a:gdLst/>
            <a:ahLst/>
            <a:cxnLst/>
            <a:rect l="l" t="t" r="r" b="b"/>
            <a:pathLst>
              <a:path w="1312545" h="132079">
                <a:moveTo>
                  <a:pt x="0" y="131551"/>
                </a:moveTo>
                <a:lnTo>
                  <a:pt x="1312129" y="0"/>
                </a:lnTo>
              </a:path>
            </a:pathLst>
          </a:custGeom>
          <a:ln w="31750">
            <a:solidFill>
              <a:srgbClr val="1DE4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95564" y="3757653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664" y="0"/>
                </a:moveTo>
                <a:lnTo>
                  <a:pt x="92099" y="6865"/>
                </a:lnTo>
                <a:lnTo>
                  <a:pt x="55133" y="25982"/>
                </a:lnTo>
                <a:lnTo>
                  <a:pt x="25982" y="55133"/>
                </a:lnTo>
                <a:lnTo>
                  <a:pt x="6865" y="92099"/>
                </a:lnTo>
                <a:lnTo>
                  <a:pt x="0" y="134664"/>
                </a:lnTo>
                <a:lnTo>
                  <a:pt x="6865" y="177228"/>
                </a:lnTo>
                <a:lnTo>
                  <a:pt x="25982" y="214195"/>
                </a:lnTo>
                <a:lnTo>
                  <a:pt x="55133" y="243346"/>
                </a:lnTo>
                <a:lnTo>
                  <a:pt x="92099" y="262463"/>
                </a:lnTo>
                <a:lnTo>
                  <a:pt x="134664" y="269328"/>
                </a:lnTo>
                <a:lnTo>
                  <a:pt x="177228" y="262463"/>
                </a:lnTo>
                <a:lnTo>
                  <a:pt x="214195" y="243346"/>
                </a:lnTo>
                <a:lnTo>
                  <a:pt x="243346" y="214195"/>
                </a:lnTo>
                <a:lnTo>
                  <a:pt x="262463" y="177228"/>
                </a:lnTo>
                <a:lnTo>
                  <a:pt x="269328" y="134664"/>
                </a:lnTo>
                <a:lnTo>
                  <a:pt x="262463" y="92099"/>
                </a:lnTo>
                <a:lnTo>
                  <a:pt x="243346" y="55133"/>
                </a:lnTo>
                <a:lnTo>
                  <a:pt x="214195" y="25982"/>
                </a:lnTo>
                <a:lnTo>
                  <a:pt x="177228" y="6865"/>
                </a:lnTo>
                <a:lnTo>
                  <a:pt x="134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39954" y="3802043"/>
            <a:ext cx="180548" cy="180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981128" y="2608601"/>
            <a:ext cx="22225" cy="2691130"/>
          </a:xfrm>
          <a:custGeom>
            <a:avLst/>
            <a:gdLst/>
            <a:ahLst/>
            <a:cxnLst/>
            <a:rect l="l" t="t" r="r" b="b"/>
            <a:pathLst>
              <a:path w="22225" h="2691129">
                <a:moveTo>
                  <a:pt x="17250" y="0"/>
                </a:moveTo>
                <a:lnTo>
                  <a:pt x="4975" y="0"/>
                </a:lnTo>
                <a:lnTo>
                  <a:pt x="0" y="4974"/>
                </a:lnTo>
                <a:lnTo>
                  <a:pt x="0" y="17272"/>
                </a:lnTo>
                <a:lnTo>
                  <a:pt x="4975" y="22246"/>
                </a:lnTo>
                <a:lnTo>
                  <a:pt x="17250" y="22246"/>
                </a:lnTo>
                <a:lnTo>
                  <a:pt x="22225" y="17272"/>
                </a:lnTo>
                <a:lnTo>
                  <a:pt x="22225" y="4974"/>
                </a:lnTo>
                <a:lnTo>
                  <a:pt x="17250" y="0"/>
                </a:lnTo>
                <a:close/>
              </a:path>
              <a:path w="22225" h="2691129">
                <a:moveTo>
                  <a:pt x="17250" y="44471"/>
                </a:moveTo>
                <a:lnTo>
                  <a:pt x="4975" y="44471"/>
                </a:lnTo>
                <a:lnTo>
                  <a:pt x="0" y="49447"/>
                </a:lnTo>
                <a:lnTo>
                  <a:pt x="0" y="61743"/>
                </a:lnTo>
                <a:lnTo>
                  <a:pt x="4975" y="66719"/>
                </a:lnTo>
                <a:lnTo>
                  <a:pt x="17250" y="66719"/>
                </a:lnTo>
                <a:lnTo>
                  <a:pt x="22225" y="61743"/>
                </a:lnTo>
                <a:lnTo>
                  <a:pt x="22225" y="49447"/>
                </a:lnTo>
                <a:lnTo>
                  <a:pt x="17250" y="44471"/>
                </a:lnTo>
                <a:close/>
              </a:path>
              <a:path w="22225" h="2691129">
                <a:moveTo>
                  <a:pt x="17250" y="88944"/>
                </a:moveTo>
                <a:lnTo>
                  <a:pt x="4975" y="88944"/>
                </a:lnTo>
                <a:lnTo>
                  <a:pt x="0" y="93919"/>
                </a:lnTo>
                <a:lnTo>
                  <a:pt x="0" y="106216"/>
                </a:lnTo>
                <a:lnTo>
                  <a:pt x="4975" y="111191"/>
                </a:lnTo>
                <a:lnTo>
                  <a:pt x="17250" y="111191"/>
                </a:lnTo>
                <a:lnTo>
                  <a:pt x="22225" y="106216"/>
                </a:lnTo>
                <a:lnTo>
                  <a:pt x="22225" y="93919"/>
                </a:lnTo>
                <a:lnTo>
                  <a:pt x="17250" y="88944"/>
                </a:lnTo>
                <a:close/>
              </a:path>
              <a:path w="22225" h="2691129">
                <a:moveTo>
                  <a:pt x="17250" y="133416"/>
                </a:moveTo>
                <a:lnTo>
                  <a:pt x="4975" y="133416"/>
                </a:lnTo>
                <a:lnTo>
                  <a:pt x="0" y="138391"/>
                </a:lnTo>
                <a:lnTo>
                  <a:pt x="0" y="150688"/>
                </a:lnTo>
                <a:lnTo>
                  <a:pt x="4975" y="155663"/>
                </a:lnTo>
                <a:lnTo>
                  <a:pt x="17250" y="155663"/>
                </a:lnTo>
                <a:lnTo>
                  <a:pt x="22225" y="150688"/>
                </a:lnTo>
                <a:lnTo>
                  <a:pt x="22225" y="138391"/>
                </a:lnTo>
                <a:lnTo>
                  <a:pt x="17250" y="133416"/>
                </a:lnTo>
                <a:close/>
              </a:path>
              <a:path w="22225" h="2691129">
                <a:moveTo>
                  <a:pt x="17250" y="177888"/>
                </a:moveTo>
                <a:lnTo>
                  <a:pt x="4975" y="177888"/>
                </a:lnTo>
                <a:lnTo>
                  <a:pt x="0" y="182863"/>
                </a:lnTo>
                <a:lnTo>
                  <a:pt x="0" y="195160"/>
                </a:lnTo>
                <a:lnTo>
                  <a:pt x="4975" y="200135"/>
                </a:lnTo>
                <a:lnTo>
                  <a:pt x="17250" y="200135"/>
                </a:lnTo>
                <a:lnTo>
                  <a:pt x="22225" y="195160"/>
                </a:lnTo>
                <a:lnTo>
                  <a:pt x="22225" y="182863"/>
                </a:lnTo>
                <a:lnTo>
                  <a:pt x="17250" y="177888"/>
                </a:lnTo>
                <a:close/>
              </a:path>
              <a:path w="22225" h="2691129">
                <a:moveTo>
                  <a:pt x="17250" y="222360"/>
                </a:moveTo>
                <a:lnTo>
                  <a:pt x="4975" y="222360"/>
                </a:lnTo>
                <a:lnTo>
                  <a:pt x="0" y="227336"/>
                </a:lnTo>
                <a:lnTo>
                  <a:pt x="0" y="239632"/>
                </a:lnTo>
                <a:lnTo>
                  <a:pt x="4975" y="244608"/>
                </a:lnTo>
                <a:lnTo>
                  <a:pt x="17250" y="244608"/>
                </a:lnTo>
                <a:lnTo>
                  <a:pt x="22225" y="239632"/>
                </a:lnTo>
                <a:lnTo>
                  <a:pt x="22225" y="227336"/>
                </a:lnTo>
                <a:lnTo>
                  <a:pt x="17250" y="222360"/>
                </a:lnTo>
                <a:close/>
              </a:path>
              <a:path w="22225" h="2691129">
                <a:moveTo>
                  <a:pt x="17250" y="266833"/>
                </a:moveTo>
                <a:lnTo>
                  <a:pt x="4975" y="266833"/>
                </a:lnTo>
                <a:lnTo>
                  <a:pt x="0" y="271807"/>
                </a:lnTo>
                <a:lnTo>
                  <a:pt x="0" y="284105"/>
                </a:lnTo>
                <a:lnTo>
                  <a:pt x="4975" y="289079"/>
                </a:lnTo>
                <a:lnTo>
                  <a:pt x="17250" y="289079"/>
                </a:lnTo>
                <a:lnTo>
                  <a:pt x="22225" y="284105"/>
                </a:lnTo>
                <a:lnTo>
                  <a:pt x="22225" y="271807"/>
                </a:lnTo>
                <a:lnTo>
                  <a:pt x="17250" y="266833"/>
                </a:lnTo>
                <a:close/>
              </a:path>
              <a:path w="22225" h="2691129">
                <a:moveTo>
                  <a:pt x="17250" y="311304"/>
                </a:moveTo>
                <a:lnTo>
                  <a:pt x="4975" y="311304"/>
                </a:lnTo>
                <a:lnTo>
                  <a:pt x="1" y="316280"/>
                </a:lnTo>
                <a:lnTo>
                  <a:pt x="1" y="328576"/>
                </a:lnTo>
                <a:lnTo>
                  <a:pt x="4975" y="333552"/>
                </a:lnTo>
                <a:lnTo>
                  <a:pt x="17250" y="333552"/>
                </a:lnTo>
                <a:lnTo>
                  <a:pt x="22226" y="328576"/>
                </a:lnTo>
                <a:lnTo>
                  <a:pt x="22226" y="316280"/>
                </a:lnTo>
                <a:lnTo>
                  <a:pt x="17250" y="311304"/>
                </a:lnTo>
                <a:close/>
              </a:path>
              <a:path w="22225" h="2691129">
                <a:moveTo>
                  <a:pt x="17250" y="355777"/>
                </a:moveTo>
                <a:lnTo>
                  <a:pt x="4975" y="355777"/>
                </a:lnTo>
                <a:lnTo>
                  <a:pt x="1" y="360752"/>
                </a:lnTo>
                <a:lnTo>
                  <a:pt x="1" y="373049"/>
                </a:lnTo>
                <a:lnTo>
                  <a:pt x="4975" y="378024"/>
                </a:lnTo>
                <a:lnTo>
                  <a:pt x="17250" y="378024"/>
                </a:lnTo>
                <a:lnTo>
                  <a:pt x="22226" y="373049"/>
                </a:lnTo>
                <a:lnTo>
                  <a:pt x="22226" y="360752"/>
                </a:lnTo>
                <a:lnTo>
                  <a:pt x="17250" y="355777"/>
                </a:lnTo>
                <a:close/>
              </a:path>
              <a:path w="22225" h="2691129">
                <a:moveTo>
                  <a:pt x="17250" y="400249"/>
                </a:moveTo>
                <a:lnTo>
                  <a:pt x="4975" y="400249"/>
                </a:lnTo>
                <a:lnTo>
                  <a:pt x="1" y="405225"/>
                </a:lnTo>
                <a:lnTo>
                  <a:pt x="1" y="417521"/>
                </a:lnTo>
                <a:lnTo>
                  <a:pt x="4975" y="422497"/>
                </a:lnTo>
                <a:lnTo>
                  <a:pt x="17250" y="422497"/>
                </a:lnTo>
                <a:lnTo>
                  <a:pt x="22226" y="417521"/>
                </a:lnTo>
                <a:lnTo>
                  <a:pt x="22226" y="405225"/>
                </a:lnTo>
                <a:lnTo>
                  <a:pt x="17250" y="400249"/>
                </a:lnTo>
                <a:close/>
              </a:path>
              <a:path w="22225" h="2691129">
                <a:moveTo>
                  <a:pt x="17250" y="444722"/>
                </a:moveTo>
                <a:lnTo>
                  <a:pt x="4975" y="444722"/>
                </a:lnTo>
                <a:lnTo>
                  <a:pt x="1" y="449696"/>
                </a:lnTo>
                <a:lnTo>
                  <a:pt x="1" y="461994"/>
                </a:lnTo>
                <a:lnTo>
                  <a:pt x="4975" y="466968"/>
                </a:lnTo>
                <a:lnTo>
                  <a:pt x="17250" y="466968"/>
                </a:lnTo>
                <a:lnTo>
                  <a:pt x="22226" y="461994"/>
                </a:lnTo>
                <a:lnTo>
                  <a:pt x="22226" y="449696"/>
                </a:lnTo>
                <a:lnTo>
                  <a:pt x="17250" y="444722"/>
                </a:lnTo>
                <a:close/>
              </a:path>
              <a:path w="22225" h="2691129">
                <a:moveTo>
                  <a:pt x="17250" y="489193"/>
                </a:moveTo>
                <a:lnTo>
                  <a:pt x="4975" y="489193"/>
                </a:lnTo>
                <a:lnTo>
                  <a:pt x="1" y="494169"/>
                </a:lnTo>
                <a:lnTo>
                  <a:pt x="1" y="506465"/>
                </a:lnTo>
                <a:lnTo>
                  <a:pt x="4975" y="511441"/>
                </a:lnTo>
                <a:lnTo>
                  <a:pt x="17250" y="511441"/>
                </a:lnTo>
                <a:lnTo>
                  <a:pt x="22226" y="506465"/>
                </a:lnTo>
                <a:lnTo>
                  <a:pt x="22226" y="494169"/>
                </a:lnTo>
                <a:lnTo>
                  <a:pt x="17250" y="489193"/>
                </a:lnTo>
                <a:close/>
              </a:path>
              <a:path w="22225" h="2691129">
                <a:moveTo>
                  <a:pt x="17250" y="533666"/>
                </a:moveTo>
                <a:lnTo>
                  <a:pt x="4975" y="533666"/>
                </a:lnTo>
                <a:lnTo>
                  <a:pt x="1" y="538641"/>
                </a:lnTo>
                <a:lnTo>
                  <a:pt x="1" y="550938"/>
                </a:lnTo>
                <a:lnTo>
                  <a:pt x="4975" y="555913"/>
                </a:lnTo>
                <a:lnTo>
                  <a:pt x="17250" y="555913"/>
                </a:lnTo>
                <a:lnTo>
                  <a:pt x="22226" y="550938"/>
                </a:lnTo>
                <a:lnTo>
                  <a:pt x="22226" y="538641"/>
                </a:lnTo>
                <a:lnTo>
                  <a:pt x="17250" y="533666"/>
                </a:lnTo>
                <a:close/>
              </a:path>
              <a:path w="22225" h="2691129">
                <a:moveTo>
                  <a:pt x="17250" y="578138"/>
                </a:moveTo>
                <a:lnTo>
                  <a:pt x="4975" y="578138"/>
                </a:lnTo>
                <a:lnTo>
                  <a:pt x="1" y="583114"/>
                </a:lnTo>
                <a:lnTo>
                  <a:pt x="1" y="595410"/>
                </a:lnTo>
                <a:lnTo>
                  <a:pt x="4975" y="600386"/>
                </a:lnTo>
                <a:lnTo>
                  <a:pt x="17250" y="600386"/>
                </a:lnTo>
                <a:lnTo>
                  <a:pt x="22226" y="595410"/>
                </a:lnTo>
                <a:lnTo>
                  <a:pt x="22226" y="583114"/>
                </a:lnTo>
                <a:lnTo>
                  <a:pt x="17250" y="578138"/>
                </a:lnTo>
                <a:close/>
              </a:path>
              <a:path w="22225" h="2691129">
                <a:moveTo>
                  <a:pt x="17250" y="622611"/>
                </a:moveTo>
                <a:lnTo>
                  <a:pt x="4975" y="622611"/>
                </a:lnTo>
                <a:lnTo>
                  <a:pt x="1" y="627585"/>
                </a:lnTo>
                <a:lnTo>
                  <a:pt x="1" y="639883"/>
                </a:lnTo>
                <a:lnTo>
                  <a:pt x="4975" y="644857"/>
                </a:lnTo>
                <a:lnTo>
                  <a:pt x="17250" y="644857"/>
                </a:lnTo>
                <a:lnTo>
                  <a:pt x="22226" y="639883"/>
                </a:lnTo>
                <a:lnTo>
                  <a:pt x="22226" y="627585"/>
                </a:lnTo>
                <a:lnTo>
                  <a:pt x="17250" y="622611"/>
                </a:lnTo>
                <a:close/>
              </a:path>
              <a:path w="22225" h="2691129">
                <a:moveTo>
                  <a:pt x="17250" y="667082"/>
                </a:moveTo>
                <a:lnTo>
                  <a:pt x="4975" y="667082"/>
                </a:lnTo>
                <a:lnTo>
                  <a:pt x="1" y="672058"/>
                </a:lnTo>
                <a:lnTo>
                  <a:pt x="1" y="684354"/>
                </a:lnTo>
                <a:lnTo>
                  <a:pt x="4975" y="689330"/>
                </a:lnTo>
                <a:lnTo>
                  <a:pt x="17250" y="689330"/>
                </a:lnTo>
                <a:lnTo>
                  <a:pt x="22226" y="684354"/>
                </a:lnTo>
                <a:lnTo>
                  <a:pt x="22226" y="672058"/>
                </a:lnTo>
                <a:lnTo>
                  <a:pt x="17250" y="667082"/>
                </a:lnTo>
                <a:close/>
              </a:path>
              <a:path w="22225" h="2691129">
                <a:moveTo>
                  <a:pt x="17250" y="711555"/>
                </a:moveTo>
                <a:lnTo>
                  <a:pt x="4975" y="711555"/>
                </a:lnTo>
                <a:lnTo>
                  <a:pt x="1" y="716530"/>
                </a:lnTo>
                <a:lnTo>
                  <a:pt x="1" y="728827"/>
                </a:lnTo>
                <a:lnTo>
                  <a:pt x="4975" y="733802"/>
                </a:lnTo>
                <a:lnTo>
                  <a:pt x="17250" y="733802"/>
                </a:lnTo>
                <a:lnTo>
                  <a:pt x="22226" y="728827"/>
                </a:lnTo>
                <a:lnTo>
                  <a:pt x="22226" y="716530"/>
                </a:lnTo>
                <a:lnTo>
                  <a:pt x="17250" y="711555"/>
                </a:lnTo>
                <a:close/>
              </a:path>
              <a:path w="22225" h="2691129">
                <a:moveTo>
                  <a:pt x="17250" y="756027"/>
                </a:moveTo>
                <a:lnTo>
                  <a:pt x="4975" y="756027"/>
                </a:lnTo>
                <a:lnTo>
                  <a:pt x="1" y="761003"/>
                </a:lnTo>
                <a:lnTo>
                  <a:pt x="1" y="773299"/>
                </a:lnTo>
                <a:lnTo>
                  <a:pt x="4975" y="778275"/>
                </a:lnTo>
                <a:lnTo>
                  <a:pt x="17250" y="778275"/>
                </a:lnTo>
                <a:lnTo>
                  <a:pt x="22226" y="773299"/>
                </a:lnTo>
                <a:lnTo>
                  <a:pt x="22226" y="761003"/>
                </a:lnTo>
                <a:lnTo>
                  <a:pt x="17250" y="756027"/>
                </a:lnTo>
                <a:close/>
              </a:path>
              <a:path w="22225" h="2691129">
                <a:moveTo>
                  <a:pt x="17250" y="800500"/>
                </a:moveTo>
                <a:lnTo>
                  <a:pt x="4975" y="800500"/>
                </a:lnTo>
                <a:lnTo>
                  <a:pt x="1" y="805474"/>
                </a:lnTo>
                <a:lnTo>
                  <a:pt x="1" y="817772"/>
                </a:lnTo>
                <a:lnTo>
                  <a:pt x="4975" y="822746"/>
                </a:lnTo>
                <a:lnTo>
                  <a:pt x="17250" y="822746"/>
                </a:lnTo>
                <a:lnTo>
                  <a:pt x="22226" y="817772"/>
                </a:lnTo>
                <a:lnTo>
                  <a:pt x="22226" y="805474"/>
                </a:lnTo>
                <a:lnTo>
                  <a:pt x="17250" y="800500"/>
                </a:lnTo>
                <a:close/>
              </a:path>
              <a:path w="22225" h="2691129">
                <a:moveTo>
                  <a:pt x="17250" y="844971"/>
                </a:moveTo>
                <a:lnTo>
                  <a:pt x="4975" y="844971"/>
                </a:lnTo>
                <a:lnTo>
                  <a:pt x="1" y="849947"/>
                </a:lnTo>
                <a:lnTo>
                  <a:pt x="1" y="862243"/>
                </a:lnTo>
                <a:lnTo>
                  <a:pt x="4975" y="867219"/>
                </a:lnTo>
                <a:lnTo>
                  <a:pt x="17250" y="867219"/>
                </a:lnTo>
                <a:lnTo>
                  <a:pt x="22226" y="862243"/>
                </a:lnTo>
                <a:lnTo>
                  <a:pt x="22226" y="849947"/>
                </a:lnTo>
                <a:lnTo>
                  <a:pt x="17250" y="844971"/>
                </a:lnTo>
                <a:close/>
              </a:path>
              <a:path w="22225" h="2691129">
                <a:moveTo>
                  <a:pt x="17250" y="889444"/>
                </a:moveTo>
                <a:lnTo>
                  <a:pt x="4975" y="889444"/>
                </a:lnTo>
                <a:lnTo>
                  <a:pt x="1" y="894419"/>
                </a:lnTo>
                <a:lnTo>
                  <a:pt x="1" y="906716"/>
                </a:lnTo>
                <a:lnTo>
                  <a:pt x="4975" y="911691"/>
                </a:lnTo>
                <a:lnTo>
                  <a:pt x="17250" y="911691"/>
                </a:lnTo>
                <a:lnTo>
                  <a:pt x="22226" y="906716"/>
                </a:lnTo>
                <a:lnTo>
                  <a:pt x="22226" y="894419"/>
                </a:lnTo>
                <a:lnTo>
                  <a:pt x="17250" y="889444"/>
                </a:lnTo>
                <a:close/>
              </a:path>
              <a:path w="22225" h="2691129">
                <a:moveTo>
                  <a:pt x="17250" y="933916"/>
                </a:moveTo>
                <a:lnTo>
                  <a:pt x="4975" y="933916"/>
                </a:lnTo>
                <a:lnTo>
                  <a:pt x="1" y="938891"/>
                </a:lnTo>
                <a:lnTo>
                  <a:pt x="1" y="951188"/>
                </a:lnTo>
                <a:lnTo>
                  <a:pt x="4975" y="956163"/>
                </a:lnTo>
                <a:lnTo>
                  <a:pt x="17250" y="956163"/>
                </a:lnTo>
                <a:lnTo>
                  <a:pt x="22226" y="951188"/>
                </a:lnTo>
                <a:lnTo>
                  <a:pt x="22226" y="938891"/>
                </a:lnTo>
                <a:lnTo>
                  <a:pt x="17250" y="933916"/>
                </a:lnTo>
                <a:close/>
              </a:path>
              <a:path w="22225" h="2691129">
                <a:moveTo>
                  <a:pt x="17250" y="978388"/>
                </a:moveTo>
                <a:lnTo>
                  <a:pt x="4975" y="978388"/>
                </a:lnTo>
                <a:lnTo>
                  <a:pt x="1" y="983364"/>
                </a:lnTo>
                <a:lnTo>
                  <a:pt x="1" y="995660"/>
                </a:lnTo>
                <a:lnTo>
                  <a:pt x="4975" y="1000636"/>
                </a:lnTo>
                <a:lnTo>
                  <a:pt x="17250" y="1000636"/>
                </a:lnTo>
                <a:lnTo>
                  <a:pt x="22226" y="995660"/>
                </a:lnTo>
                <a:lnTo>
                  <a:pt x="22226" y="983364"/>
                </a:lnTo>
                <a:lnTo>
                  <a:pt x="17250" y="978388"/>
                </a:lnTo>
                <a:close/>
              </a:path>
              <a:path w="22225" h="2691129">
                <a:moveTo>
                  <a:pt x="17250" y="1022861"/>
                </a:moveTo>
                <a:lnTo>
                  <a:pt x="4975" y="1022861"/>
                </a:lnTo>
                <a:lnTo>
                  <a:pt x="1" y="1027836"/>
                </a:lnTo>
                <a:lnTo>
                  <a:pt x="1" y="1040133"/>
                </a:lnTo>
                <a:lnTo>
                  <a:pt x="4975" y="1045108"/>
                </a:lnTo>
                <a:lnTo>
                  <a:pt x="17250" y="1045108"/>
                </a:lnTo>
                <a:lnTo>
                  <a:pt x="22226" y="1040133"/>
                </a:lnTo>
                <a:lnTo>
                  <a:pt x="22226" y="1027836"/>
                </a:lnTo>
                <a:lnTo>
                  <a:pt x="17250" y="1022861"/>
                </a:lnTo>
                <a:close/>
              </a:path>
              <a:path w="22225" h="2691129">
                <a:moveTo>
                  <a:pt x="17250" y="1067333"/>
                </a:moveTo>
                <a:lnTo>
                  <a:pt x="4975" y="1067333"/>
                </a:lnTo>
                <a:lnTo>
                  <a:pt x="1" y="1072309"/>
                </a:lnTo>
                <a:lnTo>
                  <a:pt x="1" y="1084605"/>
                </a:lnTo>
                <a:lnTo>
                  <a:pt x="4975" y="1089581"/>
                </a:lnTo>
                <a:lnTo>
                  <a:pt x="17250" y="1089581"/>
                </a:lnTo>
                <a:lnTo>
                  <a:pt x="22226" y="1084605"/>
                </a:lnTo>
                <a:lnTo>
                  <a:pt x="22226" y="1072309"/>
                </a:lnTo>
                <a:lnTo>
                  <a:pt x="17250" y="1067333"/>
                </a:lnTo>
                <a:close/>
              </a:path>
              <a:path w="22225" h="2691129">
                <a:moveTo>
                  <a:pt x="17250" y="1111806"/>
                </a:moveTo>
                <a:lnTo>
                  <a:pt x="4975" y="1111806"/>
                </a:lnTo>
                <a:lnTo>
                  <a:pt x="1" y="1116780"/>
                </a:lnTo>
                <a:lnTo>
                  <a:pt x="1" y="1129078"/>
                </a:lnTo>
                <a:lnTo>
                  <a:pt x="4975" y="1134052"/>
                </a:lnTo>
                <a:lnTo>
                  <a:pt x="17250" y="1134052"/>
                </a:lnTo>
                <a:lnTo>
                  <a:pt x="22226" y="1129078"/>
                </a:lnTo>
                <a:lnTo>
                  <a:pt x="22226" y="1116780"/>
                </a:lnTo>
                <a:lnTo>
                  <a:pt x="17250" y="1111806"/>
                </a:lnTo>
                <a:close/>
              </a:path>
              <a:path w="22225" h="2691129">
                <a:moveTo>
                  <a:pt x="17250" y="1156277"/>
                </a:moveTo>
                <a:lnTo>
                  <a:pt x="4975" y="1156277"/>
                </a:lnTo>
                <a:lnTo>
                  <a:pt x="1" y="1161253"/>
                </a:lnTo>
                <a:lnTo>
                  <a:pt x="1" y="1173549"/>
                </a:lnTo>
                <a:lnTo>
                  <a:pt x="4975" y="1178525"/>
                </a:lnTo>
                <a:lnTo>
                  <a:pt x="17250" y="1178525"/>
                </a:lnTo>
                <a:lnTo>
                  <a:pt x="22226" y="1173549"/>
                </a:lnTo>
                <a:lnTo>
                  <a:pt x="22226" y="1161253"/>
                </a:lnTo>
                <a:lnTo>
                  <a:pt x="17250" y="1156277"/>
                </a:lnTo>
                <a:close/>
              </a:path>
              <a:path w="22225" h="2691129">
                <a:moveTo>
                  <a:pt x="17250" y="1200750"/>
                </a:moveTo>
                <a:lnTo>
                  <a:pt x="4975" y="1200750"/>
                </a:lnTo>
                <a:lnTo>
                  <a:pt x="1" y="1205725"/>
                </a:lnTo>
                <a:lnTo>
                  <a:pt x="1" y="1218022"/>
                </a:lnTo>
                <a:lnTo>
                  <a:pt x="4975" y="1222997"/>
                </a:lnTo>
                <a:lnTo>
                  <a:pt x="17250" y="1222997"/>
                </a:lnTo>
                <a:lnTo>
                  <a:pt x="22226" y="1218022"/>
                </a:lnTo>
                <a:lnTo>
                  <a:pt x="22226" y="1205725"/>
                </a:lnTo>
                <a:lnTo>
                  <a:pt x="17250" y="1200750"/>
                </a:lnTo>
                <a:close/>
              </a:path>
              <a:path w="22225" h="2691129">
                <a:moveTo>
                  <a:pt x="17250" y="1245222"/>
                </a:moveTo>
                <a:lnTo>
                  <a:pt x="4975" y="1245222"/>
                </a:lnTo>
                <a:lnTo>
                  <a:pt x="1" y="1250198"/>
                </a:lnTo>
                <a:lnTo>
                  <a:pt x="1" y="1262494"/>
                </a:lnTo>
                <a:lnTo>
                  <a:pt x="4975" y="1267470"/>
                </a:lnTo>
                <a:lnTo>
                  <a:pt x="17250" y="1267470"/>
                </a:lnTo>
                <a:lnTo>
                  <a:pt x="22226" y="1262494"/>
                </a:lnTo>
                <a:lnTo>
                  <a:pt x="22226" y="1250198"/>
                </a:lnTo>
                <a:lnTo>
                  <a:pt x="17250" y="1245222"/>
                </a:lnTo>
                <a:close/>
              </a:path>
              <a:path w="22225" h="2691129">
                <a:moveTo>
                  <a:pt x="17250" y="1289695"/>
                </a:moveTo>
                <a:lnTo>
                  <a:pt x="4975" y="1289695"/>
                </a:lnTo>
                <a:lnTo>
                  <a:pt x="1" y="1294669"/>
                </a:lnTo>
                <a:lnTo>
                  <a:pt x="1" y="1306967"/>
                </a:lnTo>
                <a:lnTo>
                  <a:pt x="4975" y="1311941"/>
                </a:lnTo>
                <a:lnTo>
                  <a:pt x="17250" y="1311941"/>
                </a:lnTo>
                <a:lnTo>
                  <a:pt x="22226" y="1306967"/>
                </a:lnTo>
                <a:lnTo>
                  <a:pt x="22226" y="1294669"/>
                </a:lnTo>
                <a:lnTo>
                  <a:pt x="17250" y="1289695"/>
                </a:lnTo>
                <a:close/>
              </a:path>
              <a:path w="22225" h="2691129">
                <a:moveTo>
                  <a:pt x="17250" y="1334166"/>
                </a:moveTo>
                <a:lnTo>
                  <a:pt x="4975" y="1334166"/>
                </a:lnTo>
                <a:lnTo>
                  <a:pt x="1" y="1339142"/>
                </a:lnTo>
                <a:lnTo>
                  <a:pt x="1" y="1351438"/>
                </a:lnTo>
                <a:lnTo>
                  <a:pt x="4975" y="1356414"/>
                </a:lnTo>
                <a:lnTo>
                  <a:pt x="17250" y="1356414"/>
                </a:lnTo>
                <a:lnTo>
                  <a:pt x="22226" y="1351438"/>
                </a:lnTo>
                <a:lnTo>
                  <a:pt x="22226" y="1339142"/>
                </a:lnTo>
                <a:lnTo>
                  <a:pt x="17250" y="1334166"/>
                </a:lnTo>
                <a:close/>
              </a:path>
              <a:path w="22225" h="2691129">
                <a:moveTo>
                  <a:pt x="17250" y="1378639"/>
                </a:moveTo>
                <a:lnTo>
                  <a:pt x="4975" y="1378639"/>
                </a:lnTo>
                <a:lnTo>
                  <a:pt x="1" y="1383614"/>
                </a:lnTo>
                <a:lnTo>
                  <a:pt x="1" y="1395911"/>
                </a:lnTo>
                <a:lnTo>
                  <a:pt x="4975" y="1400886"/>
                </a:lnTo>
                <a:lnTo>
                  <a:pt x="17250" y="1400886"/>
                </a:lnTo>
                <a:lnTo>
                  <a:pt x="22226" y="1395911"/>
                </a:lnTo>
                <a:lnTo>
                  <a:pt x="22226" y="1383614"/>
                </a:lnTo>
                <a:lnTo>
                  <a:pt x="17250" y="1378639"/>
                </a:lnTo>
                <a:close/>
              </a:path>
              <a:path w="22225" h="2691129">
                <a:moveTo>
                  <a:pt x="17250" y="1423111"/>
                </a:moveTo>
                <a:lnTo>
                  <a:pt x="4975" y="1423111"/>
                </a:lnTo>
                <a:lnTo>
                  <a:pt x="1" y="1428087"/>
                </a:lnTo>
                <a:lnTo>
                  <a:pt x="1" y="1440383"/>
                </a:lnTo>
                <a:lnTo>
                  <a:pt x="4975" y="1445359"/>
                </a:lnTo>
                <a:lnTo>
                  <a:pt x="17250" y="1445359"/>
                </a:lnTo>
                <a:lnTo>
                  <a:pt x="22226" y="1440383"/>
                </a:lnTo>
                <a:lnTo>
                  <a:pt x="22226" y="1428087"/>
                </a:lnTo>
                <a:lnTo>
                  <a:pt x="17250" y="1423111"/>
                </a:lnTo>
                <a:close/>
              </a:path>
              <a:path w="22225" h="2691129">
                <a:moveTo>
                  <a:pt x="17250" y="1467584"/>
                </a:moveTo>
                <a:lnTo>
                  <a:pt x="4975" y="1467584"/>
                </a:lnTo>
                <a:lnTo>
                  <a:pt x="1" y="1472558"/>
                </a:lnTo>
                <a:lnTo>
                  <a:pt x="1" y="1484856"/>
                </a:lnTo>
                <a:lnTo>
                  <a:pt x="4975" y="1489830"/>
                </a:lnTo>
                <a:lnTo>
                  <a:pt x="17250" y="1489830"/>
                </a:lnTo>
                <a:lnTo>
                  <a:pt x="22226" y="1484856"/>
                </a:lnTo>
                <a:lnTo>
                  <a:pt x="22226" y="1472558"/>
                </a:lnTo>
                <a:lnTo>
                  <a:pt x="17250" y="1467584"/>
                </a:lnTo>
                <a:close/>
              </a:path>
              <a:path w="22225" h="2691129">
                <a:moveTo>
                  <a:pt x="17250" y="1512055"/>
                </a:moveTo>
                <a:lnTo>
                  <a:pt x="4975" y="1512055"/>
                </a:lnTo>
                <a:lnTo>
                  <a:pt x="1" y="1517031"/>
                </a:lnTo>
                <a:lnTo>
                  <a:pt x="1" y="1529327"/>
                </a:lnTo>
                <a:lnTo>
                  <a:pt x="4975" y="1534303"/>
                </a:lnTo>
                <a:lnTo>
                  <a:pt x="17250" y="1534303"/>
                </a:lnTo>
                <a:lnTo>
                  <a:pt x="22226" y="1529327"/>
                </a:lnTo>
                <a:lnTo>
                  <a:pt x="22226" y="1517031"/>
                </a:lnTo>
                <a:lnTo>
                  <a:pt x="17250" y="1512055"/>
                </a:lnTo>
                <a:close/>
              </a:path>
              <a:path w="22225" h="2691129">
                <a:moveTo>
                  <a:pt x="17250" y="1556528"/>
                </a:moveTo>
                <a:lnTo>
                  <a:pt x="4975" y="1556528"/>
                </a:lnTo>
                <a:lnTo>
                  <a:pt x="1" y="1561503"/>
                </a:lnTo>
                <a:lnTo>
                  <a:pt x="1" y="1573800"/>
                </a:lnTo>
                <a:lnTo>
                  <a:pt x="4975" y="1578775"/>
                </a:lnTo>
                <a:lnTo>
                  <a:pt x="17250" y="1578775"/>
                </a:lnTo>
                <a:lnTo>
                  <a:pt x="22226" y="1573800"/>
                </a:lnTo>
                <a:lnTo>
                  <a:pt x="22226" y="1561503"/>
                </a:lnTo>
                <a:lnTo>
                  <a:pt x="17250" y="1556528"/>
                </a:lnTo>
                <a:close/>
              </a:path>
              <a:path w="22225" h="2691129">
                <a:moveTo>
                  <a:pt x="17250" y="1601000"/>
                </a:moveTo>
                <a:lnTo>
                  <a:pt x="4975" y="1601000"/>
                </a:lnTo>
                <a:lnTo>
                  <a:pt x="1" y="1605975"/>
                </a:lnTo>
                <a:lnTo>
                  <a:pt x="1" y="1618272"/>
                </a:lnTo>
                <a:lnTo>
                  <a:pt x="4975" y="1623247"/>
                </a:lnTo>
                <a:lnTo>
                  <a:pt x="17250" y="1623247"/>
                </a:lnTo>
                <a:lnTo>
                  <a:pt x="22226" y="1618272"/>
                </a:lnTo>
                <a:lnTo>
                  <a:pt x="22226" y="1605975"/>
                </a:lnTo>
                <a:lnTo>
                  <a:pt x="17250" y="1601000"/>
                </a:lnTo>
                <a:close/>
              </a:path>
              <a:path w="22225" h="2691129">
                <a:moveTo>
                  <a:pt x="17250" y="1645472"/>
                </a:moveTo>
                <a:lnTo>
                  <a:pt x="4975" y="1645472"/>
                </a:lnTo>
                <a:lnTo>
                  <a:pt x="1" y="1650447"/>
                </a:lnTo>
                <a:lnTo>
                  <a:pt x="1" y="1662744"/>
                </a:lnTo>
                <a:lnTo>
                  <a:pt x="4975" y="1667719"/>
                </a:lnTo>
                <a:lnTo>
                  <a:pt x="17250" y="1667719"/>
                </a:lnTo>
                <a:lnTo>
                  <a:pt x="22226" y="1662744"/>
                </a:lnTo>
                <a:lnTo>
                  <a:pt x="22226" y="1650447"/>
                </a:lnTo>
                <a:lnTo>
                  <a:pt x="17250" y="1645472"/>
                </a:lnTo>
                <a:close/>
              </a:path>
              <a:path w="22225" h="2691129">
                <a:moveTo>
                  <a:pt x="17250" y="1689944"/>
                </a:moveTo>
                <a:lnTo>
                  <a:pt x="4975" y="1689944"/>
                </a:lnTo>
                <a:lnTo>
                  <a:pt x="1" y="1694920"/>
                </a:lnTo>
                <a:lnTo>
                  <a:pt x="1" y="1707216"/>
                </a:lnTo>
                <a:lnTo>
                  <a:pt x="4975" y="1712192"/>
                </a:lnTo>
                <a:lnTo>
                  <a:pt x="17250" y="1712192"/>
                </a:lnTo>
                <a:lnTo>
                  <a:pt x="22226" y="1707216"/>
                </a:lnTo>
                <a:lnTo>
                  <a:pt x="22226" y="1694920"/>
                </a:lnTo>
                <a:lnTo>
                  <a:pt x="17250" y="1689944"/>
                </a:lnTo>
                <a:close/>
              </a:path>
              <a:path w="22225" h="2691129">
                <a:moveTo>
                  <a:pt x="17250" y="1734417"/>
                </a:moveTo>
                <a:lnTo>
                  <a:pt x="4975" y="1734417"/>
                </a:lnTo>
                <a:lnTo>
                  <a:pt x="1" y="1739392"/>
                </a:lnTo>
                <a:lnTo>
                  <a:pt x="1" y="1751689"/>
                </a:lnTo>
                <a:lnTo>
                  <a:pt x="4975" y="1756664"/>
                </a:lnTo>
                <a:lnTo>
                  <a:pt x="17250" y="1756664"/>
                </a:lnTo>
                <a:lnTo>
                  <a:pt x="22226" y="1751689"/>
                </a:lnTo>
                <a:lnTo>
                  <a:pt x="22226" y="1739392"/>
                </a:lnTo>
                <a:lnTo>
                  <a:pt x="17250" y="1734417"/>
                </a:lnTo>
                <a:close/>
              </a:path>
              <a:path w="22225" h="2691129">
                <a:moveTo>
                  <a:pt x="17250" y="1778889"/>
                </a:moveTo>
                <a:lnTo>
                  <a:pt x="4975" y="1778889"/>
                </a:lnTo>
                <a:lnTo>
                  <a:pt x="1" y="1783864"/>
                </a:lnTo>
                <a:lnTo>
                  <a:pt x="1" y="1796161"/>
                </a:lnTo>
                <a:lnTo>
                  <a:pt x="4975" y="1801136"/>
                </a:lnTo>
                <a:lnTo>
                  <a:pt x="17250" y="1801136"/>
                </a:lnTo>
                <a:lnTo>
                  <a:pt x="22226" y="1796161"/>
                </a:lnTo>
                <a:lnTo>
                  <a:pt x="22226" y="1783864"/>
                </a:lnTo>
                <a:lnTo>
                  <a:pt x="17250" y="1778889"/>
                </a:lnTo>
                <a:close/>
              </a:path>
              <a:path w="22225" h="2691129">
                <a:moveTo>
                  <a:pt x="17250" y="1823361"/>
                </a:moveTo>
                <a:lnTo>
                  <a:pt x="4975" y="1823361"/>
                </a:lnTo>
                <a:lnTo>
                  <a:pt x="1" y="1828336"/>
                </a:lnTo>
                <a:lnTo>
                  <a:pt x="1" y="1840633"/>
                </a:lnTo>
                <a:lnTo>
                  <a:pt x="4975" y="1845608"/>
                </a:lnTo>
                <a:lnTo>
                  <a:pt x="17250" y="1845608"/>
                </a:lnTo>
                <a:lnTo>
                  <a:pt x="22226" y="1840633"/>
                </a:lnTo>
                <a:lnTo>
                  <a:pt x="22226" y="1828336"/>
                </a:lnTo>
                <a:lnTo>
                  <a:pt x="17250" y="1823361"/>
                </a:lnTo>
                <a:close/>
              </a:path>
              <a:path w="22225" h="2691129">
                <a:moveTo>
                  <a:pt x="17250" y="1867833"/>
                </a:moveTo>
                <a:lnTo>
                  <a:pt x="4975" y="1867833"/>
                </a:lnTo>
                <a:lnTo>
                  <a:pt x="1" y="1872809"/>
                </a:lnTo>
                <a:lnTo>
                  <a:pt x="1" y="1885105"/>
                </a:lnTo>
                <a:lnTo>
                  <a:pt x="4975" y="1890081"/>
                </a:lnTo>
                <a:lnTo>
                  <a:pt x="17250" y="1890081"/>
                </a:lnTo>
                <a:lnTo>
                  <a:pt x="22226" y="1885105"/>
                </a:lnTo>
                <a:lnTo>
                  <a:pt x="22226" y="1872809"/>
                </a:lnTo>
                <a:lnTo>
                  <a:pt x="17250" y="1867833"/>
                </a:lnTo>
                <a:close/>
              </a:path>
              <a:path w="22225" h="2691129">
                <a:moveTo>
                  <a:pt x="17250" y="1912306"/>
                </a:moveTo>
                <a:lnTo>
                  <a:pt x="4975" y="1912306"/>
                </a:lnTo>
                <a:lnTo>
                  <a:pt x="1" y="1917280"/>
                </a:lnTo>
                <a:lnTo>
                  <a:pt x="1" y="1929578"/>
                </a:lnTo>
                <a:lnTo>
                  <a:pt x="4975" y="1934552"/>
                </a:lnTo>
                <a:lnTo>
                  <a:pt x="17250" y="1934552"/>
                </a:lnTo>
                <a:lnTo>
                  <a:pt x="22226" y="1929578"/>
                </a:lnTo>
                <a:lnTo>
                  <a:pt x="22226" y="1917280"/>
                </a:lnTo>
                <a:lnTo>
                  <a:pt x="17250" y="1912306"/>
                </a:lnTo>
                <a:close/>
              </a:path>
              <a:path w="22225" h="2691129">
                <a:moveTo>
                  <a:pt x="17250" y="1956777"/>
                </a:moveTo>
                <a:lnTo>
                  <a:pt x="4975" y="1956777"/>
                </a:lnTo>
                <a:lnTo>
                  <a:pt x="1" y="1961753"/>
                </a:lnTo>
                <a:lnTo>
                  <a:pt x="1" y="1974049"/>
                </a:lnTo>
                <a:lnTo>
                  <a:pt x="4977" y="1979025"/>
                </a:lnTo>
                <a:lnTo>
                  <a:pt x="17250" y="1979025"/>
                </a:lnTo>
                <a:lnTo>
                  <a:pt x="22226" y="1974049"/>
                </a:lnTo>
                <a:lnTo>
                  <a:pt x="22226" y="1961753"/>
                </a:lnTo>
                <a:lnTo>
                  <a:pt x="17250" y="1956777"/>
                </a:lnTo>
                <a:close/>
              </a:path>
              <a:path w="22225" h="2691129">
                <a:moveTo>
                  <a:pt x="17250" y="2001250"/>
                </a:moveTo>
                <a:lnTo>
                  <a:pt x="4977" y="2001250"/>
                </a:lnTo>
                <a:lnTo>
                  <a:pt x="1" y="2006226"/>
                </a:lnTo>
                <a:lnTo>
                  <a:pt x="1" y="2018522"/>
                </a:lnTo>
                <a:lnTo>
                  <a:pt x="4977" y="2023498"/>
                </a:lnTo>
                <a:lnTo>
                  <a:pt x="17250" y="2023498"/>
                </a:lnTo>
                <a:lnTo>
                  <a:pt x="22226" y="2018522"/>
                </a:lnTo>
                <a:lnTo>
                  <a:pt x="22226" y="2006226"/>
                </a:lnTo>
                <a:lnTo>
                  <a:pt x="17250" y="2001250"/>
                </a:lnTo>
                <a:close/>
              </a:path>
              <a:path w="22225" h="2691129">
                <a:moveTo>
                  <a:pt x="17251" y="2045723"/>
                </a:moveTo>
                <a:lnTo>
                  <a:pt x="4977" y="2045723"/>
                </a:lnTo>
                <a:lnTo>
                  <a:pt x="1" y="2050698"/>
                </a:lnTo>
                <a:lnTo>
                  <a:pt x="1" y="2062995"/>
                </a:lnTo>
                <a:lnTo>
                  <a:pt x="4977" y="2067970"/>
                </a:lnTo>
                <a:lnTo>
                  <a:pt x="17251" y="2067970"/>
                </a:lnTo>
                <a:lnTo>
                  <a:pt x="22226" y="2062995"/>
                </a:lnTo>
                <a:lnTo>
                  <a:pt x="22226" y="2050698"/>
                </a:lnTo>
                <a:lnTo>
                  <a:pt x="17251" y="2045723"/>
                </a:lnTo>
                <a:close/>
              </a:path>
              <a:path w="22225" h="2691129">
                <a:moveTo>
                  <a:pt x="17251" y="2090195"/>
                </a:moveTo>
                <a:lnTo>
                  <a:pt x="4977" y="2090195"/>
                </a:lnTo>
                <a:lnTo>
                  <a:pt x="1" y="2095171"/>
                </a:lnTo>
                <a:lnTo>
                  <a:pt x="1" y="2107467"/>
                </a:lnTo>
                <a:lnTo>
                  <a:pt x="4977" y="2112443"/>
                </a:lnTo>
                <a:lnTo>
                  <a:pt x="17251" y="2112443"/>
                </a:lnTo>
                <a:lnTo>
                  <a:pt x="22226" y="2107467"/>
                </a:lnTo>
                <a:lnTo>
                  <a:pt x="22226" y="2095171"/>
                </a:lnTo>
                <a:lnTo>
                  <a:pt x="17251" y="2090195"/>
                </a:lnTo>
                <a:close/>
              </a:path>
              <a:path w="22225" h="2691129">
                <a:moveTo>
                  <a:pt x="17251" y="2134668"/>
                </a:moveTo>
                <a:lnTo>
                  <a:pt x="4977" y="2134668"/>
                </a:lnTo>
                <a:lnTo>
                  <a:pt x="1" y="2139642"/>
                </a:lnTo>
                <a:lnTo>
                  <a:pt x="1" y="2151940"/>
                </a:lnTo>
                <a:lnTo>
                  <a:pt x="4977" y="2156914"/>
                </a:lnTo>
                <a:lnTo>
                  <a:pt x="17251" y="2156914"/>
                </a:lnTo>
                <a:lnTo>
                  <a:pt x="22226" y="2151940"/>
                </a:lnTo>
                <a:lnTo>
                  <a:pt x="22226" y="2139642"/>
                </a:lnTo>
                <a:lnTo>
                  <a:pt x="17251" y="2134668"/>
                </a:lnTo>
                <a:close/>
              </a:path>
              <a:path w="22225" h="2691129">
                <a:moveTo>
                  <a:pt x="17251" y="2179139"/>
                </a:moveTo>
                <a:lnTo>
                  <a:pt x="4977" y="2179139"/>
                </a:lnTo>
                <a:lnTo>
                  <a:pt x="1" y="2184115"/>
                </a:lnTo>
                <a:lnTo>
                  <a:pt x="1" y="2196411"/>
                </a:lnTo>
                <a:lnTo>
                  <a:pt x="4977" y="2201387"/>
                </a:lnTo>
                <a:lnTo>
                  <a:pt x="17251" y="2201387"/>
                </a:lnTo>
                <a:lnTo>
                  <a:pt x="22226" y="2196411"/>
                </a:lnTo>
                <a:lnTo>
                  <a:pt x="22226" y="2184115"/>
                </a:lnTo>
                <a:lnTo>
                  <a:pt x="17251" y="2179139"/>
                </a:lnTo>
                <a:close/>
              </a:path>
              <a:path w="22225" h="2691129">
                <a:moveTo>
                  <a:pt x="17251" y="2223612"/>
                </a:moveTo>
                <a:lnTo>
                  <a:pt x="4977" y="2223612"/>
                </a:lnTo>
                <a:lnTo>
                  <a:pt x="1" y="2228587"/>
                </a:lnTo>
                <a:lnTo>
                  <a:pt x="1" y="2240884"/>
                </a:lnTo>
                <a:lnTo>
                  <a:pt x="4977" y="2245859"/>
                </a:lnTo>
                <a:lnTo>
                  <a:pt x="17251" y="2245859"/>
                </a:lnTo>
                <a:lnTo>
                  <a:pt x="22226" y="2240884"/>
                </a:lnTo>
                <a:lnTo>
                  <a:pt x="22226" y="2228587"/>
                </a:lnTo>
                <a:lnTo>
                  <a:pt x="17251" y="2223612"/>
                </a:lnTo>
                <a:close/>
              </a:path>
              <a:path w="22225" h="2691129">
                <a:moveTo>
                  <a:pt x="17251" y="2268084"/>
                </a:moveTo>
                <a:lnTo>
                  <a:pt x="4977" y="2268084"/>
                </a:lnTo>
                <a:lnTo>
                  <a:pt x="1" y="2273059"/>
                </a:lnTo>
                <a:lnTo>
                  <a:pt x="1" y="2285356"/>
                </a:lnTo>
                <a:lnTo>
                  <a:pt x="4977" y="2290331"/>
                </a:lnTo>
                <a:lnTo>
                  <a:pt x="17251" y="2290331"/>
                </a:lnTo>
                <a:lnTo>
                  <a:pt x="22226" y="2285356"/>
                </a:lnTo>
                <a:lnTo>
                  <a:pt x="22226" y="2273059"/>
                </a:lnTo>
                <a:lnTo>
                  <a:pt x="17251" y="2268084"/>
                </a:lnTo>
                <a:close/>
              </a:path>
              <a:path w="22225" h="2691129">
                <a:moveTo>
                  <a:pt x="17251" y="2312556"/>
                </a:moveTo>
                <a:lnTo>
                  <a:pt x="4977" y="2312556"/>
                </a:lnTo>
                <a:lnTo>
                  <a:pt x="1" y="2317531"/>
                </a:lnTo>
                <a:lnTo>
                  <a:pt x="1" y="2329828"/>
                </a:lnTo>
                <a:lnTo>
                  <a:pt x="4977" y="2334803"/>
                </a:lnTo>
                <a:lnTo>
                  <a:pt x="17251" y="2334803"/>
                </a:lnTo>
                <a:lnTo>
                  <a:pt x="22226" y="2329828"/>
                </a:lnTo>
                <a:lnTo>
                  <a:pt x="22226" y="2317531"/>
                </a:lnTo>
                <a:lnTo>
                  <a:pt x="17251" y="2312556"/>
                </a:lnTo>
                <a:close/>
              </a:path>
              <a:path w="22225" h="2691129">
                <a:moveTo>
                  <a:pt x="17251" y="2357028"/>
                </a:moveTo>
                <a:lnTo>
                  <a:pt x="4977" y="2357028"/>
                </a:lnTo>
                <a:lnTo>
                  <a:pt x="1" y="2362004"/>
                </a:lnTo>
                <a:lnTo>
                  <a:pt x="1" y="2374300"/>
                </a:lnTo>
                <a:lnTo>
                  <a:pt x="4977" y="2379276"/>
                </a:lnTo>
                <a:lnTo>
                  <a:pt x="17251" y="2379276"/>
                </a:lnTo>
                <a:lnTo>
                  <a:pt x="22226" y="2374300"/>
                </a:lnTo>
                <a:lnTo>
                  <a:pt x="22226" y="2362004"/>
                </a:lnTo>
                <a:lnTo>
                  <a:pt x="17251" y="2357028"/>
                </a:lnTo>
                <a:close/>
              </a:path>
              <a:path w="22225" h="2691129">
                <a:moveTo>
                  <a:pt x="17251" y="2401501"/>
                </a:moveTo>
                <a:lnTo>
                  <a:pt x="4977" y="2401501"/>
                </a:lnTo>
                <a:lnTo>
                  <a:pt x="1" y="2406476"/>
                </a:lnTo>
                <a:lnTo>
                  <a:pt x="1" y="2418773"/>
                </a:lnTo>
                <a:lnTo>
                  <a:pt x="4977" y="2423748"/>
                </a:lnTo>
                <a:lnTo>
                  <a:pt x="17251" y="2423748"/>
                </a:lnTo>
                <a:lnTo>
                  <a:pt x="22226" y="2418773"/>
                </a:lnTo>
                <a:lnTo>
                  <a:pt x="22226" y="2406476"/>
                </a:lnTo>
                <a:lnTo>
                  <a:pt x="17251" y="2401501"/>
                </a:lnTo>
                <a:close/>
              </a:path>
              <a:path w="22225" h="2691129">
                <a:moveTo>
                  <a:pt x="17251" y="2445973"/>
                </a:moveTo>
                <a:lnTo>
                  <a:pt x="4977" y="2445973"/>
                </a:lnTo>
                <a:lnTo>
                  <a:pt x="1" y="2450948"/>
                </a:lnTo>
                <a:lnTo>
                  <a:pt x="1" y="2463245"/>
                </a:lnTo>
                <a:lnTo>
                  <a:pt x="4977" y="2468220"/>
                </a:lnTo>
                <a:lnTo>
                  <a:pt x="17251" y="2468220"/>
                </a:lnTo>
                <a:lnTo>
                  <a:pt x="22226" y="2463245"/>
                </a:lnTo>
                <a:lnTo>
                  <a:pt x="22226" y="2450948"/>
                </a:lnTo>
                <a:lnTo>
                  <a:pt x="17251" y="2445973"/>
                </a:lnTo>
                <a:close/>
              </a:path>
              <a:path w="22225" h="2691129">
                <a:moveTo>
                  <a:pt x="17251" y="2490445"/>
                </a:moveTo>
                <a:lnTo>
                  <a:pt x="4977" y="2490445"/>
                </a:lnTo>
                <a:lnTo>
                  <a:pt x="1" y="2495420"/>
                </a:lnTo>
                <a:lnTo>
                  <a:pt x="1" y="2507717"/>
                </a:lnTo>
                <a:lnTo>
                  <a:pt x="4977" y="2512692"/>
                </a:lnTo>
                <a:lnTo>
                  <a:pt x="17251" y="2512692"/>
                </a:lnTo>
                <a:lnTo>
                  <a:pt x="22226" y="2507717"/>
                </a:lnTo>
                <a:lnTo>
                  <a:pt x="22226" y="2495420"/>
                </a:lnTo>
                <a:lnTo>
                  <a:pt x="17251" y="2490445"/>
                </a:lnTo>
                <a:close/>
              </a:path>
              <a:path w="22225" h="2691129">
                <a:moveTo>
                  <a:pt x="17251" y="2534917"/>
                </a:moveTo>
                <a:lnTo>
                  <a:pt x="4977" y="2534917"/>
                </a:lnTo>
                <a:lnTo>
                  <a:pt x="1" y="2539893"/>
                </a:lnTo>
                <a:lnTo>
                  <a:pt x="1" y="2552189"/>
                </a:lnTo>
                <a:lnTo>
                  <a:pt x="4977" y="2557165"/>
                </a:lnTo>
                <a:lnTo>
                  <a:pt x="17251" y="2557165"/>
                </a:lnTo>
                <a:lnTo>
                  <a:pt x="22226" y="2552189"/>
                </a:lnTo>
                <a:lnTo>
                  <a:pt x="22226" y="2539893"/>
                </a:lnTo>
                <a:lnTo>
                  <a:pt x="17251" y="2534917"/>
                </a:lnTo>
                <a:close/>
              </a:path>
              <a:path w="22225" h="2691129">
                <a:moveTo>
                  <a:pt x="17251" y="2579390"/>
                </a:moveTo>
                <a:lnTo>
                  <a:pt x="4977" y="2579390"/>
                </a:lnTo>
                <a:lnTo>
                  <a:pt x="1" y="2584364"/>
                </a:lnTo>
                <a:lnTo>
                  <a:pt x="1" y="2596662"/>
                </a:lnTo>
                <a:lnTo>
                  <a:pt x="4977" y="2601636"/>
                </a:lnTo>
                <a:lnTo>
                  <a:pt x="17251" y="2601636"/>
                </a:lnTo>
                <a:lnTo>
                  <a:pt x="22226" y="2596662"/>
                </a:lnTo>
                <a:lnTo>
                  <a:pt x="22226" y="2584364"/>
                </a:lnTo>
                <a:lnTo>
                  <a:pt x="17251" y="2579390"/>
                </a:lnTo>
                <a:close/>
              </a:path>
              <a:path w="22225" h="2691129">
                <a:moveTo>
                  <a:pt x="17251" y="2623861"/>
                </a:moveTo>
                <a:lnTo>
                  <a:pt x="4977" y="2623861"/>
                </a:lnTo>
                <a:lnTo>
                  <a:pt x="1" y="2628837"/>
                </a:lnTo>
                <a:lnTo>
                  <a:pt x="1" y="2641133"/>
                </a:lnTo>
                <a:lnTo>
                  <a:pt x="4977" y="2646109"/>
                </a:lnTo>
                <a:lnTo>
                  <a:pt x="17251" y="2646109"/>
                </a:lnTo>
                <a:lnTo>
                  <a:pt x="22226" y="2641133"/>
                </a:lnTo>
                <a:lnTo>
                  <a:pt x="22226" y="2628837"/>
                </a:lnTo>
                <a:lnTo>
                  <a:pt x="17251" y="2623861"/>
                </a:lnTo>
                <a:close/>
              </a:path>
              <a:path w="22225" h="2691129">
                <a:moveTo>
                  <a:pt x="17251" y="2668334"/>
                </a:moveTo>
                <a:lnTo>
                  <a:pt x="4977" y="2668334"/>
                </a:lnTo>
                <a:lnTo>
                  <a:pt x="1" y="2673309"/>
                </a:lnTo>
                <a:lnTo>
                  <a:pt x="1" y="2685606"/>
                </a:lnTo>
                <a:lnTo>
                  <a:pt x="4977" y="2690581"/>
                </a:lnTo>
                <a:lnTo>
                  <a:pt x="17251" y="2690581"/>
                </a:lnTo>
                <a:lnTo>
                  <a:pt x="22226" y="2685606"/>
                </a:lnTo>
                <a:lnTo>
                  <a:pt x="22226" y="2673309"/>
                </a:lnTo>
                <a:lnTo>
                  <a:pt x="17251" y="2668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12663" y="2608602"/>
            <a:ext cx="22225" cy="2691130"/>
          </a:xfrm>
          <a:custGeom>
            <a:avLst/>
            <a:gdLst/>
            <a:ahLst/>
            <a:cxnLst/>
            <a:rect l="l" t="t" r="r" b="b"/>
            <a:pathLst>
              <a:path w="22225" h="2691129">
                <a:moveTo>
                  <a:pt x="17250" y="0"/>
                </a:moveTo>
                <a:lnTo>
                  <a:pt x="4975" y="0"/>
                </a:lnTo>
                <a:lnTo>
                  <a:pt x="0" y="4974"/>
                </a:lnTo>
                <a:lnTo>
                  <a:pt x="0" y="17272"/>
                </a:lnTo>
                <a:lnTo>
                  <a:pt x="4975" y="22246"/>
                </a:lnTo>
                <a:lnTo>
                  <a:pt x="17250" y="22246"/>
                </a:lnTo>
                <a:lnTo>
                  <a:pt x="22225" y="17272"/>
                </a:lnTo>
                <a:lnTo>
                  <a:pt x="22225" y="4974"/>
                </a:lnTo>
                <a:lnTo>
                  <a:pt x="17250" y="0"/>
                </a:lnTo>
                <a:close/>
              </a:path>
              <a:path w="22225" h="2691129">
                <a:moveTo>
                  <a:pt x="17250" y="44471"/>
                </a:moveTo>
                <a:lnTo>
                  <a:pt x="4975" y="44471"/>
                </a:lnTo>
                <a:lnTo>
                  <a:pt x="0" y="49447"/>
                </a:lnTo>
                <a:lnTo>
                  <a:pt x="0" y="61743"/>
                </a:lnTo>
                <a:lnTo>
                  <a:pt x="4975" y="66719"/>
                </a:lnTo>
                <a:lnTo>
                  <a:pt x="17250" y="66719"/>
                </a:lnTo>
                <a:lnTo>
                  <a:pt x="22225" y="61743"/>
                </a:lnTo>
                <a:lnTo>
                  <a:pt x="22225" y="49447"/>
                </a:lnTo>
                <a:lnTo>
                  <a:pt x="17250" y="44471"/>
                </a:lnTo>
                <a:close/>
              </a:path>
              <a:path w="22225" h="2691129">
                <a:moveTo>
                  <a:pt x="17250" y="88944"/>
                </a:moveTo>
                <a:lnTo>
                  <a:pt x="4975" y="88944"/>
                </a:lnTo>
                <a:lnTo>
                  <a:pt x="0" y="93919"/>
                </a:lnTo>
                <a:lnTo>
                  <a:pt x="0" y="106216"/>
                </a:lnTo>
                <a:lnTo>
                  <a:pt x="4975" y="111191"/>
                </a:lnTo>
                <a:lnTo>
                  <a:pt x="17250" y="111191"/>
                </a:lnTo>
                <a:lnTo>
                  <a:pt x="22225" y="106216"/>
                </a:lnTo>
                <a:lnTo>
                  <a:pt x="22225" y="93919"/>
                </a:lnTo>
                <a:lnTo>
                  <a:pt x="17250" y="88944"/>
                </a:lnTo>
                <a:close/>
              </a:path>
              <a:path w="22225" h="2691129">
                <a:moveTo>
                  <a:pt x="17250" y="133416"/>
                </a:moveTo>
                <a:lnTo>
                  <a:pt x="4975" y="133416"/>
                </a:lnTo>
                <a:lnTo>
                  <a:pt x="0" y="138391"/>
                </a:lnTo>
                <a:lnTo>
                  <a:pt x="0" y="150688"/>
                </a:lnTo>
                <a:lnTo>
                  <a:pt x="4975" y="155663"/>
                </a:lnTo>
                <a:lnTo>
                  <a:pt x="17250" y="155663"/>
                </a:lnTo>
                <a:lnTo>
                  <a:pt x="22225" y="150688"/>
                </a:lnTo>
                <a:lnTo>
                  <a:pt x="22225" y="138391"/>
                </a:lnTo>
                <a:lnTo>
                  <a:pt x="17250" y="133416"/>
                </a:lnTo>
                <a:close/>
              </a:path>
              <a:path w="22225" h="2691129">
                <a:moveTo>
                  <a:pt x="17250" y="177888"/>
                </a:moveTo>
                <a:lnTo>
                  <a:pt x="4975" y="177888"/>
                </a:lnTo>
                <a:lnTo>
                  <a:pt x="0" y="182863"/>
                </a:lnTo>
                <a:lnTo>
                  <a:pt x="0" y="195160"/>
                </a:lnTo>
                <a:lnTo>
                  <a:pt x="4975" y="200135"/>
                </a:lnTo>
                <a:lnTo>
                  <a:pt x="17250" y="200135"/>
                </a:lnTo>
                <a:lnTo>
                  <a:pt x="22225" y="195160"/>
                </a:lnTo>
                <a:lnTo>
                  <a:pt x="22225" y="182863"/>
                </a:lnTo>
                <a:lnTo>
                  <a:pt x="17250" y="177888"/>
                </a:lnTo>
                <a:close/>
              </a:path>
              <a:path w="22225" h="2691129">
                <a:moveTo>
                  <a:pt x="17250" y="222360"/>
                </a:moveTo>
                <a:lnTo>
                  <a:pt x="4975" y="222360"/>
                </a:lnTo>
                <a:lnTo>
                  <a:pt x="0" y="227336"/>
                </a:lnTo>
                <a:lnTo>
                  <a:pt x="0" y="239632"/>
                </a:lnTo>
                <a:lnTo>
                  <a:pt x="4975" y="244608"/>
                </a:lnTo>
                <a:lnTo>
                  <a:pt x="17250" y="244608"/>
                </a:lnTo>
                <a:lnTo>
                  <a:pt x="22225" y="239632"/>
                </a:lnTo>
                <a:lnTo>
                  <a:pt x="22225" y="227336"/>
                </a:lnTo>
                <a:lnTo>
                  <a:pt x="17250" y="222360"/>
                </a:lnTo>
                <a:close/>
              </a:path>
              <a:path w="22225" h="2691129">
                <a:moveTo>
                  <a:pt x="17250" y="266833"/>
                </a:moveTo>
                <a:lnTo>
                  <a:pt x="4975" y="266833"/>
                </a:lnTo>
                <a:lnTo>
                  <a:pt x="0" y="271807"/>
                </a:lnTo>
                <a:lnTo>
                  <a:pt x="0" y="284105"/>
                </a:lnTo>
                <a:lnTo>
                  <a:pt x="4975" y="289079"/>
                </a:lnTo>
                <a:lnTo>
                  <a:pt x="17250" y="289079"/>
                </a:lnTo>
                <a:lnTo>
                  <a:pt x="22225" y="284105"/>
                </a:lnTo>
                <a:lnTo>
                  <a:pt x="22225" y="271807"/>
                </a:lnTo>
                <a:lnTo>
                  <a:pt x="17250" y="266833"/>
                </a:lnTo>
                <a:close/>
              </a:path>
              <a:path w="22225" h="2691129">
                <a:moveTo>
                  <a:pt x="17250" y="311304"/>
                </a:moveTo>
                <a:lnTo>
                  <a:pt x="4975" y="311304"/>
                </a:lnTo>
                <a:lnTo>
                  <a:pt x="0" y="316280"/>
                </a:lnTo>
                <a:lnTo>
                  <a:pt x="0" y="328576"/>
                </a:lnTo>
                <a:lnTo>
                  <a:pt x="4975" y="333552"/>
                </a:lnTo>
                <a:lnTo>
                  <a:pt x="17250" y="333552"/>
                </a:lnTo>
                <a:lnTo>
                  <a:pt x="22225" y="328576"/>
                </a:lnTo>
                <a:lnTo>
                  <a:pt x="22225" y="316280"/>
                </a:lnTo>
                <a:lnTo>
                  <a:pt x="17250" y="311304"/>
                </a:lnTo>
                <a:close/>
              </a:path>
              <a:path w="22225" h="2691129">
                <a:moveTo>
                  <a:pt x="17250" y="355777"/>
                </a:moveTo>
                <a:lnTo>
                  <a:pt x="4975" y="355777"/>
                </a:lnTo>
                <a:lnTo>
                  <a:pt x="0" y="360752"/>
                </a:lnTo>
                <a:lnTo>
                  <a:pt x="0" y="373049"/>
                </a:lnTo>
                <a:lnTo>
                  <a:pt x="4975" y="378024"/>
                </a:lnTo>
                <a:lnTo>
                  <a:pt x="17250" y="378024"/>
                </a:lnTo>
                <a:lnTo>
                  <a:pt x="22225" y="373049"/>
                </a:lnTo>
                <a:lnTo>
                  <a:pt x="22225" y="360752"/>
                </a:lnTo>
                <a:lnTo>
                  <a:pt x="17250" y="355777"/>
                </a:lnTo>
                <a:close/>
              </a:path>
              <a:path w="22225" h="2691129">
                <a:moveTo>
                  <a:pt x="17250" y="400249"/>
                </a:moveTo>
                <a:lnTo>
                  <a:pt x="4975" y="400249"/>
                </a:lnTo>
                <a:lnTo>
                  <a:pt x="0" y="405225"/>
                </a:lnTo>
                <a:lnTo>
                  <a:pt x="0" y="417521"/>
                </a:lnTo>
                <a:lnTo>
                  <a:pt x="4975" y="422497"/>
                </a:lnTo>
                <a:lnTo>
                  <a:pt x="17250" y="422497"/>
                </a:lnTo>
                <a:lnTo>
                  <a:pt x="22225" y="417521"/>
                </a:lnTo>
                <a:lnTo>
                  <a:pt x="22225" y="405225"/>
                </a:lnTo>
                <a:lnTo>
                  <a:pt x="17250" y="400249"/>
                </a:lnTo>
                <a:close/>
              </a:path>
              <a:path w="22225" h="2691129">
                <a:moveTo>
                  <a:pt x="17250" y="444722"/>
                </a:moveTo>
                <a:lnTo>
                  <a:pt x="4975" y="444722"/>
                </a:lnTo>
                <a:lnTo>
                  <a:pt x="0" y="449696"/>
                </a:lnTo>
                <a:lnTo>
                  <a:pt x="0" y="461994"/>
                </a:lnTo>
                <a:lnTo>
                  <a:pt x="4975" y="466968"/>
                </a:lnTo>
                <a:lnTo>
                  <a:pt x="17250" y="466968"/>
                </a:lnTo>
                <a:lnTo>
                  <a:pt x="22225" y="461994"/>
                </a:lnTo>
                <a:lnTo>
                  <a:pt x="22225" y="449696"/>
                </a:lnTo>
                <a:lnTo>
                  <a:pt x="17250" y="444722"/>
                </a:lnTo>
                <a:close/>
              </a:path>
              <a:path w="22225" h="2691129">
                <a:moveTo>
                  <a:pt x="17250" y="489193"/>
                </a:moveTo>
                <a:lnTo>
                  <a:pt x="4975" y="489193"/>
                </a:lnTo>
                <a:lnTo>
                  <a:pt x="0" y="494169"/>
                </a:lnTo>
                <a:lnTo>
                  <a:pt x="0" y="506465"/>
                </a:lnTo>
                <a:lnTo>
                  <a:pt x="4975" y="511441"/>
                </a:lnTo>
                <a:lnTo>
                  <a:pt x="17250" y="511441"/>
                </a:lnTo>
                <a:lnTo>
                  <a:pt x="22225" y="506465"/>
                </a:lnTo>
                <a:lnTo>
                  <a:pt x="22225" y="494169"/>
                </a:lnTo>
                <a:lnTo>
                  <a:pt x="17250" y="489193"/>
                </a:lnTo>
                <a:close/>
              </a:path>
              <a:path w="22225" h="2691129">
                <a:moveTo>
                  <a:pt x="17250" y="533666"/>
                </a:moveTo>
                <a:lnTo>
                  <a:pt x="4975" y="533666"/>
                </a:lnTo>
                <a:lnTo>
                  <a:pt x="1" y="538641"/>
                </a:lnTo>
                <a:lnTo>
                  <a:pt x="1" y="550938"/>
                </a:lnTo>
                <a:lnTo>
                  <a:pt x="4975" y="555913"/>
                </a:lnTo>
                <a:lnTo>
                  <a:pt x="17250" y="555913"/>
                </a:lnTo>
                <a:lnTo>
                  <a:pt x="22226" y="550938"/>
                </a:lnTo>
                <a:lnTo>
                  <a:pt x="22226" y="538641"/>
                </a:lnTo>
                <a:lnTo>
                  <a:pt x="17250" y="533666"/>
                </a:lnTo>
                <a:close/>
              </a:path>
              <a:path w="22225" h="2691129">
                <a:moveTo>
                  <a:pt x="17250" y="578138"/>
                </a:moveTo>
                <a:lnTo>
                  <a:pt x="4975" y="578138"/>
                </a:lnTo>
                <a:lnTo>
                  <a:pt x="1" y="583114"/>
                </a:lnTo>
                <a:lnTo>
                  <a:pt x="1" y="595410"/>
                </a:lnTo>
                <a:lnTo>
                  <a:pt x="4975" y="600386"/>
                </a:lnTo>
                <a:lnTo>
                  <a:pt x="17250" y="600386"/>
                </a:lnTo>
                <a:lnTo>
                  <a:pt x="22226" y="595410"/>
                </a:lnTo>
                <a:lnTo>
                  <a:pt x="22226" y="583114"/>
                </a:lnTo>
                <a:lnTo>
                  <a:pt x="17250" y="578138"/>
                </a:lnTo>
                <a:close/>
              </a:path>
              <a:path w="22225" h="2691129">
                <a:moveTo>
                  <a:pt x="17250" y="622611"/>
                </a:moveTo>
                <a:lnTo>
                  <a:pt x="4975" y="622611"/>
                </a:lnTo>
                <a:lnTo>
                  <a:pt x="1" y="627585"/>
                </a:lnTo>
                <a:lnTo>
                  <a:pt x="1" y="639883"/>
                </a:lnTo>
                <a:lnTo>
                  <a:pt x="4975" y="644857"/>
                </a:lnTo>
                <a:lnTo>
                  <a:pt x="17250" y="644857"/>
                </a:lnTo>
                <a:lnTo>
                  <a:pt x="22226" y="639883"/>
                </a:lnTo>
                <a:lnTo>
                  <a:pt x="22226" y="627585"/>
                </a:lnTo>
                <a:lnTo>
                  <a:pt x="17250" y="622611"/>
                </a:lnTo>
                <a:close/>
              </a:path>
              <a:path w="22225" h="2691129">
                <a:moveTo>
                  <a:pt x="17250" y="667082"/>
                </a:moveTo>
                <a:lnTo>
                  <a:pt x="4975" y="667082"/>
                </a:lnTo>
                <a:lnTo>
                  <a:pt x="1" y="672058"/>
                </a:lnTo>
                <a:lnTo>
                  <a:pt x="1" y="684354"/>
                </a:lnTo>
                <a:lnTo>
                  <a:pt x="4975" y="689330"/>
                </a:lnTo>
                <a:lnTo>
                  <a:pt x="17250" y="689330"/>
                </a:lnTo>
                <a:lnTo>
                  <a:pt x="22226" y="684354"/>
                </a:lnTo>
                <a:lnTo>
                  <a:pt x="22226" y="672058"/>
                </a:lnTo>
                <a:lnTo>
                  <a:pt x="17250" y="667082"/>
                </a:lnTo>
                <a:close/>
              </a:path>
              <a:path w="22225" h="2691129">
                <a:moveTo>
                  <a:pt x="17250" y="711555"/>
                </a:moveTo>
                <a:lnTo>
                  <a:pt x="4975" y="711555"/>
                </a:lnTo>
                <a:lnTo>
                  <a:pt x="1" y="716530"/>
                </a:lnTo>
                <a:lnTo>
                  <a:pt x="1" y="728827"/>
                </a:lnTo>
                <a:lnTo>
                  <a:pt x="4975" y="733802"/>
                </a:lnTo>
                <a:lnTo>
                  <a:pt x="17250" y="733802"/>
                </a:lnTo>
                <a:lnTo>
                  <a:pt x="22226" y="728827"/>
                </a:lnTo>
                <a:lnTo>
                  <a:pt x="22226" y="716530"/>
                </a:lnTo>
                <a:lnTo>
                  <a:pt x="17250" y="711555"/>
                </a:lnTo>
                <a:close/>
              </a:path>
              <a:path w="22225" h="2691129">
                <a:moveTo>
                  <a:pt x="17250" y="756027"/>
                </a:moveTo>
                <a:lnTo>
                  <a:pt x="4975" y="756027"/>
                </a:lnTo>
                <a:lnTo>
                  <a:pt x="1" y="761003"/>
                </a:lnTo>
                <a:lnTo>
                  <a:pt x="1" y="773299"/>
                </a:lnTo>
                <a:lnTo>
                  <a:pt x="4975" y="778275"/>
                </a:lnTo>
                <a:lnTo>
                  <a:pt x="17250" y="778275"/>
                </a:lnTo>
                <a:lnTo>
                  <a:pt x="22226" y="773299"/>
                </a:lnTo>
                <a:lnTo>
                  <a:pt x="22226" y="761003"/>
                </a:lnTo>
                <a:lnTo>
                  <a:pt x="17250" y="756027"/>
                </a:lnTo>
                <a:close/>
              </a:path>
              <a:path w="22225" h="2691129">
                <a:moveTo>
                  <a:pt x="17250" y="800500"/>
                </a:moveTo>
                <a:lnTo>
                  <a:pt x="4975" y="800500"/>
                </a:lnTo>
                <a:lnTo>
                  <a:pt x="1" y="805474"/>
                </a:lnTo>
                <a:lnTo>
                  <a:pt x="1" y="817772"/>
                </a:lnTo>
                <a:lnTo>
                  <a:pt x="4975" y="822746"/>
                </a:lnTo>
                <a:lnTo>
                  <a:pt x="17250" y="822746"/>
                </a:lnTo>
                <a:lnTo>
                  <a:pt x="22226" y="817772"/>
                </a:lnTo>
                <a:lnTo>
                  <a:pt x="22226" y="805474"/>
                </a:lnTo>
                <a:lnTo>
                  <a:pt x="17250" y="800500"/>
                </a:lnTo>
                <a:close/>
              </a:path>
              <a:path w="22225" h="2691129">
                <a:moveTo>
                  <a:pt x="17250" y="844971"/>
                </a:moveTo>
                <a:lnTo>
                  <a:pt x="4975" y="844971"/>
                </a:lnTo>
                <a:lnTo>
                  <a:pt x="1" y="849947"/>
                </a:lnTo>
                <a:lnTo>
                  <a:pt x="1" y="862243"/>
                </a:lnTo>
                <a:lnTo>
                  <a:pt x="4975" y="867219"/>
                </a:lnTo>
                <a:lnTo>
                  <a:pt x="17250" y="867219"/>
                </a:lnTo>
                <a:lnTo>
                  <a:pt x="22226" y="862243"/>
                </a:lnTo>
                <a:lnTo>
                  <a:pt x="22226" y="849947"/>
                </a:lnTo>
                <a:lnTo>
                  <a:pt x="17250" y="844971"/>
                </a:lnTo>
                <a:close/>
              </a:path>
              <a:path w="22225" h="2691129">
                <a:moveTo>
                  <a:pt x="17250" y="889444"/>
                </a:moveTo>
                <a:lnTo>
                  <a:pt x="4975" y="889444"/>
                </a:lnTo>
                <a:lnTo>
                  <a:pt x="1" y="894419"/>
                </a:lnTo>
                <a:lnTo>
                  <a:pt x="1" y="906716"/>
                </a:lnTo>
                <a:lnTo>
                  <a:pt x="4975" y="911691"/>
                </a:lnTo>
                <a:lnTo>
                  <a:pt x="17250" y="911691"/>
                </a:lnTo>
                <a:lnTo>
                  <a:pt x="22226" y="906716"/>
                </a:lnTo>
                <a:lnTo>
                  <a:pt x="22226" y="894419"/>
                </a:lnTo>
                <a:lnTo>
                  <a:pt x="17250" y="889444"/>
                </a:lnTo>
                <a:close/>
              </a:path>
              <a:path w="22225" h="2691129">
                <a:moveTo>
                  <a:pt x="17250" y="933916"/>
                </a:moveTo>
                <a:lnTo>
                  <a:pt x="4975" y="933916"/>
                </a:lnTo>
                <a:lnTo>
                  <a:pt x="1" y="938891"/>
                </a:lnTo>
                <a:lnTo>
                  <a:pt x="1" y="951188"/>
                </a:lnTo>
                <a:lnTo>
                  <a:pt x="4975" y="956163"/>
                </a:lnTo>
                <a:lnTo>
                  <a:pt x="17250" y="956163"/>
                </a:lnTo>
                <a:lnTo>
                  <a:pt x="22226" y="951188"/>
                </a:lnTo>
                <a:lnTo>
                  <a:pt x="22226" y="938891"/>
                </a:lnTo>
                <a:lnTo>
                  <a:pt x="17250" y="933916"/>
                </a:lnTo>
                <a:close/>
              </a:path>
              <a:path w="22225" h="2691129">
                <a:moveTo>
                  <a:pt x="17250" y="978388"/>
                </a:moveTo>
                <a:lnTo>
                  <a:pt x="4975" y="978388"/>
                </a:lnTo>
                <a:lnTo>
                  <a:pt x="1" y="983363"/>
                </a:lnTo>
                <a:lnTo>
                  <a:pt x="1" y="995660"/>
                </a:lnTo>
                <a:lnTo>
                  <a:pt x="4975" y="1000635"/>
                </a:lnTo>
                <a:lnTo>
                  <a:pt x="17250" y="1000635"/>
                </a:lnTo>
                <a:lnTo>
                  <a:pt x="22226" y="995660"/>
                </a:lnTo>
                <a:lnTo>
                  <a:pt x="22226" y="983363"/>
                </a:lnTo>
                <a:lnTo>
                  <a:pt x="17250" y="978388"/>
                </a:lnTo>
                <a:close/>
              </a:path>
              <a:path w="22225" h="2691129">
                <a:moveTo>
                  <a:pt x="17250" y="1022860"/>
                </a:moveTo>
                <a:lnTo>
                  <a:pt x="4975" y="1022860"/>
                </a:lnTo>
                <a:lnTo>
                  <a:pt x="1" y="1027836"/>
                </a:lnTo>
                <a:lnTo>
                  <a:pt x="1" y="1040132"/>
                </a:lnTo>
                <a:lnTo>
                  <a:pt x="4975" y="1045108"/>
                </a:lnTo>
                <a:lnTo>
                  <a:pt x="17250" y="1045108"/>
                </a:lnTo>
                <a:lnTo>
                  <a:pt x="22226" y="1040132"/>
                </a:lnTo>
                <a:lnTo>
                  <a:pt x="22226" y="1027836"/>
                </a:lnTo>
                <a:lnTo>
                  <a:pt x="17250" y="1022860"/>
                </a:lnTo>
                <a:close/>
              </a:path>
              <a:path w="22225" h="2691129">
                <a:moveTo>
                  <a:pt x="17250" y="1067333"/>
                </a:moveTo>
                <a:lnTo>
                  <a:pt x="4975" y="1067333"/>
                </a:lnTo>
                <a:lnTo>
                  <a:pt x="1" y="1072309"/>
                </a:lnTo>
                <a:lnTo>
                  <a:pt x="1" y="1084605"/>
                </a:lnTo>
                <a:lnTo>
                  <a:pt x="4975" y="1089581"/>
                </a:lnTo>
                <a:lnTo>
                  <a:pt x="17250" y="1089581"/>
                </a:lnTo>
                <a:lnTo>
                  <a:pt x="22226" y="1084605"/>
                </a:lnTo>
                <a:lnTo>
                  <a:pt x="22226" y="1072309"/>
                </a:lnTo>
                <a:lnTo>
                  <a:pt x="17250" y="1067333"/>
                </a:lnTo>
                <a:close/>
              </a:path>
              <a:path w="22225" h="2691129">
                <a:moveTo>
                  <a:pt x="17250" y="1111806"/>
                </a:moveTo>
                <a:lnTo>
                  <a:pt x="4975" y="1111806"/>
                </a:lnTo>
                <a:lnTo>
                  <a:pt x="1" y="1116780"/>
                </a:lnTo>
                <a:lnTo>
                  <a:pt x="1" y="1129076"/>
                </a:lnTo>
                <a:lnTo>
                  <a:pt x="4975" y="1134052"/>
                </a:lnTo>
                <a:lnTo>
                  <a:pt x="17250" y="1134052"/>
                </a:lnTo>
                <a:lnTo>
                  <a:pt x="22226" y="1129076"/>
                </a:lnTo>
                <a:lnTo>
                  <a:pt x="22226" y="1116780"/>
                </a:lnTo>
                <a:lnTo>
                  <a:pt x="17250" y="1111806"/>
                </a:lnTo>
                <a:close/>
              </a:path>
              <a:path w="22225" h="2691129">
                <a:moveTo>
                  <a:pt x="17250" y="1156277"/>
                </a:moveTo>
                <a:lnTo>
                  <a:pt x="4975" y="1156277"/>
                </a:lnTo>
                <a:lnTo>
                  <a:pt x="1" y="1161253"/>
                </a:lnTo>
                <a:lnTo>
                  <a:pt x="1" y="1173549"/>
                </a:lnTo>
                <a:lnTo>
                  <a:pt x="4975" y="1178525"/>
                </a:lnTo>
                <a:lnTo>
                  <a:pt x="17250" y="1178525"/>
                </a:lnTo>
                <a:lnTo>
                  <a:pt x="22226" y="1173549"/>
                </a:lnTo>
                <a:lnTo>
                  <a:pt x="22226" y="1161253"/>
                </a:lnTo>
                <a:lnTo>
                  <a:pt x="17250" y="1156277"/>
                </a:lnTo>
                <a:close/>
              </a:path>
              <a:path w="22225" h="2691129">
                <a:moveTo>
                  <a:pt x="17250" y="1200750"/>
                </a:moveTo>
                <a:lnTo>
                  <a:pt x="4975" y="1200750"/>
                </a:lnTo>
                <a:lnTo>
                  <a:pt x="1" y="1205725"/>
                </a:lnTo>
                <a:lnTo>
                  <a:pt x="1" y="1218022"/>
                </a:lnTo>
                <a:lnTo>
                  <a:pt x="4975" y="1222997"/>
                </a:lnTo>
                <a:lnTo>
                  <a:pt x="17250" y="1222997"/>
                </a:lnTo>
                <a:lnTo>
                  <a:pt x="22226" y="1218022"/>
                </a:lnTo>
                <a:lnTo>
                  <a:pt x="22226" y="1205725"/>
                </a:lnTo>
                <a:lnTo>
                  <a:pt x="17250" y="1200750"/>
                </a:lnTo>
                <a:close/>
              </a:path>
              <a:path w="22225" h="2691129">
                <a:moveTo>
                  <a:pt x="17250" y="1245222"/>
                </a:moveTo>
                <a:lnTo>
                  <a:pt x="4975" y="1245222"/>
                </a:lnTo>
                <a:lnTo>
                  <a:pt x="1" y="1250198"/>
                </a:lnTo>
                <a:lnTo>
                  <a:pt x="1" y="1262494"/>
                </a:lnTo>
                <a:lnTo>
                  <a:pt x="4975" y="1267470"/>
                </a:lnTo>
                <a:lnTo>
                  <a:pt x="17250" y="1267470"/>
                </a:lnTo>
                <a:lnTo>
                  <a:pt x="22226" y="1262494"/>
                </a:lnTo>
                <a:lnTo>
                  <a:pt x="22226" y="1250198"/>
                </a:lnTo>
                <a:lnTo>
                  <a:pt x="17250" y="1245222"/>
                </a:lnTo>
                <a:close/>
              </a:path>
              <a:path w="22225" h="2691129">
                <a:moveTo>
                  <a:pt x="17250" y="1289695"/>
                </a:moveTo>
                <a:lnTo>
                  <a:pt x="4975" y="1289695"/>
                </a:lnTo>
                <a:lnTo>
                  <a:pt x="1" y="1294669"/>
                </a:lnTo>
                <a:lnTo>
                  <a:pt x="1" y="1306967"/>
                </a:lnTo>
                <a:lnTo>
                  <a:pt x="4975" y="1311941"/>
                </a:lnTo>
                <a:lnTo>
                  <a:pt x="17250" y="1311941"/>
                </a:lnTo>
                <a:lnTo>
                  <a:pt x="22226" y="1306967"/>
                </a:lnTo>
                <a:lnTo>
                  <a:pt x="22226" y="1294669"/>
                </a:lnTo>
                <a:lnTo>
                  <a:pt x="17250" y="1289695"/>
                </a:lnTo>
                <a:close/>
              </a:path>
              <a:path w="22225" h="2691129">
                <a:moveTo>
                  <a:pt x="17250" y="1334166"/>
                </a:moveTo>
                <a:lnTo>
                  <a:pt x="4975" y="1334166"/>
                </a:lnTo>
                <a:lnTo>
                  <a:pt x="1" y="1339142"/>
                </a:lnTo>
                <a:lnTo>
                  <a:pt x="1" y="1351438"/>
                </a:lnTo>
                <a:lnTo>
                  <a:pt x="4975" y="1356414"/>
                </a:lnTo>
                <a:lnTo>
                  <a:pt x="17250" y="1356414"/>
                </a:lnTo>
                <a:lnTo>
                  <a:pt x="22226" y="1351438"/>
                </a:lnTo>
                <a:lnTo>
                  <a:pt x="22226" y="1339142"/>
                </a:lnTo>
                <a:lnTo>
                  <a:pt x="17250" y="1334166"/>
                </a:lnTo>
                <a:close/>
              </a:path>
              <a:path w="22225" h="2691129">
                <a:moveTo>
                  <a:pt x="17250" y="1378639"/>
                </a:moveTo>
                <a:lnTo>
                  <a:pt x="4975" y="1378639"/>
                </a:lnTo>
                <a:lnTo>
                  <a:pt x="1" y="1383614"/>
                </a:lnTo>
                <a:lnTo>
                  <a:pt x="1" y="1395911"/>
                </a:lnTo>
                <a:lnTo>
                  <a:pt x="4975" y="1400886"/>
                </a:lnTo>
                <a:lnTo>
                  <a:pt x="17250" y="1400886"/>
                </a:lnTo>
                <a:lnTo>
                  <a:pt x="22226" y="1395911"/>
                </a:lnTo>
                <a:lnTo>
                  <a:pt x="22226" y="1383614"/>
                </a:lnTo>
                <a:lnTo>
                  <a:pt x="17250" y="1378639"/>
                </a:lnTo>
                <a:close/>
              </a:path>
              <a:path w="22225" h="2691129">
                <a:moveTo>
                  <a:pt x="17250" y="1423111"/>
                </a:moveTo>
                <a:lnTo>
                  <a:pt x="4975" y="1423111"/>
                </a:lnTo>
                <a:lnTo>
                  <a:pt x="1" y="1428087"/>
                </a:lnTo>
                <a:lnTo>
                  <a:pt x="1" y="1440383"/>
                </a:lnTo>
                <a:lnTo>
                  <a:pt x="4975" y="1445359"/>
                </a:lnTo>
                <a:lnTo>
                  <a:pt x="17250" y="1445359"/>
                </a:lnTo>
                <a:lnTo>
                  <a:pt x="22226" y="1440383"/>
                </a:lnTo>
                <a:lnTo>
                  <a:pt x="22226" y="1428087"/>
                </a:lnTo>
                <a:lnTo>
                  <a:pt x="17250" y="1423111"/>
                </a:lnTo>
                <a:close/>
              </a:path>
              <a:path w="22225" h="2691129">
                <a:moveTo>
                  <a:pt x="17250" y="1467584"/>
                </a:moveTo>
                <a:lnTo>
                  <a:pt x="4975" y="1467584"/>
                </a:lnTo>
                <a:lnTo>
                  <a:pt x="1" y="1472558"/>
                </a:lnTo>
                <a:lnTo>
                  <a:pt x="1" y="1484856"/>
                </a:lnTo>
                <a:lnTo>
                  <a:pt x="4975" y="1489830"/>
                </a:lnTo>
                <a:lnTo>
                  <a:pt x="17250" y="1489830"/>
                </a:lnTo>
                <a:lnTo>
                  <a:pt x="22226" y="1484856"/>
                </a:lnTo>
                <a:lnTo>
                  <a:pt x="22226" y="1472558"/>
                </a:lnTo>
                <a:lnTo>
                  <a:pt x="17250" y="1467584"/>
                </a:lnTo>
                <a:close/>
              </a:path>
              <a:path w="22225" h="2691129">
                <a:moveTo>
                  <a:pt x="17250" y="1512055"/>
                </a:moveTo>
                <a:lnTo>
                  <a:pt x="4975" y="1512055"/>
                </a:lnTo>
                <a:lnTo>
                  <a:pt x="1" y="1517031"/>
                </a:lnTo>
                <a:lnTo>
                  <a:pt x="1" y="1529327"/>
                </a:lnTo>
                <a:lnTo>
                  <a:pt x="4975" y="1534303"/>
                </a:lnTo>
                <a:lnTo>
                  <a:pt x="17250" y="1534303"/>
                </a:lnTo>
                <a:lnTo>
                  <a:pt x="22226" y="1529327"/>
                </a:lnTo>
                <a:lnTo>
                  <a:pt x="22226" y="1517031"/>
                </a:lnTo>
                <a:lnTo>
                  <a:pt x="17250" y="1512055"/>
                </a:lnTo>
                <a:close/>
              </a:path>
              <a:path w="22225" h="2691129">
                <a:moveTo>
                  <a:pt x="17250" y="1556528"/>
                </a:moveTo>
                <a:lnTo>
                  <a:pt x="4975" y="1556528"/>
                </a:lnTo>
                <a:lnTo>
                  <a:pt x="1" y="1561503"/>
                </a:lnTo>
                <a:lnTo>
                  <a:pt x="1" y="1573800"/>
                </a:lnTo>
                <a:lnTo>
                  <a:pt x="4975" y="1578775"/>
                </a:lnTo>
                <a:lnTo>
                  <a:pt x="17250" y="1578775"/>
                </a:lnTo>
                <a:lnTo>
                  <a:pt x="22226" y="1573800"/>
                </a:lnTo>
                <a:lnTo>
                  <a:pt x="22226" y="1561503"/>
                </a:lnTo>
                <a:lnTo>
                  <a:pt x="17250" y="1556528"/>
                </a:lnTo>
                <a:close/>
              </a:path>
              <a:path w="22225" h="2691129">
                <a:moveTo>
                  <a:pt x="17250" y="1601000"/>
                </a:moveTo>
                <a:lnTo>
                  <a:pt x="4975" y="1601000"/>
                </a:lnTo>
                <a:lnTo>
                  <a:pt x="1" y="1605975"/>
                </a:lnTo>
                <a:lnTo>
                  <a:pt x="1" y="1618272"/>
                </a:lnTo>
                <a:lnTo>
                  <a:pt x="4975" y="1623247"/>
                </a:lnTo>
                <a:lnTo>
                  <a:pt x="17250" y="1623247"/>
                </a:lnTo>
                <a:lnTo>
                  <a:pt x="22226" y="1618272"/>
                </a:lnTo>
                <a:lnTo>
                  <a:pt x="22226" y="1605975"/>
                </a:lnTo>
                <a:lnTo>
                  <a:pt x="17250" y="1601000"/>
                </a:lnTo>
                <a:close/>
              </a:path>
              <a:path w="22225" h="2691129">
                <a:moveTo>
                  <a:pt x="17250" y="1645472"/>
                </a:moveTo>
                <a:lnTo>
                  <a:pt x="4975" y="1645472"/>
                </a:lnTo>
                <a:lnTo>
                  <a:pt x="1" y="1650447"/>
                </a:lnTo>
                <a:lnTo>
                  <a:pt x="1" y="1662744"/>
                </a:lnTo>
                <a:lnTo>
                  <a:pt x="4975" y="1667719"/>
                </a:lnTo>
                <a:lnTo>
                  <a:pt x="17250" y="1667719"/>
                </a:lnTo>
                <a:lnTo>
                  <a:pt x="22226" y="1662744"/>
                </a:lnTo>
                <a:lnTo>
                  <a:pt x="22226" y="1650447"/>
                </a:lnTo>
                <a:lnTo>
                  <a:pt x="17250" y="1645472"/>
                </a:lnTo>
                <a:close/>
              </a:path>
              <a:path w="22225" h="2691129">
                <a:moveTo>
                  <a:pt x="17250" y="1689944"/>
                </a:moveTo>
                <a:lnTo>
                  <a:pt x="4975" y="1689944"/>
                </a:lnTo>
                <a:lnTo>
                  <a:pt x="1" y="1694920"/>
                </a:lnTo>
                <a:lnTo>
                  <a:pt x="1" y="1707216"/>
                </a:lnTo>
                <a:lnTo>
                  <a:pt x="4975" y="1712192"/>
                </a:lnTo>
                <a:lnTo>
                  <a:pt x="17250" y="1712192"/>
                </a:lnTo>
                <a:lnTo>
                  <a:pt x="22226" y="1707216"/>
                </a:lnTo>
                <a:lnTo>
                  <a:pt x="22226" y="1694920"/>
                </a:lnTo>
                <a:lnTo>
                  <a:pt x="17250" y="1689944"/>
                </a:lnTo>
                <a:close/>
              </a:path>
              <a:path w="22225" h="2691129">
                <a:moveTo>
                  <a:pt x="17250" y="1734417"/>
                </a:moveTo>
                <a:lnTo>
                  <a:pt x="4975" y="1734417"/>
                </a:lnTo>
                <a:lnTo>
                  <a:pt x="1" y="1739392"/>
                </a:lnTo>
                <a:lnTo>
                  <a:pt x="1" y="1751689"/>
                </a:lnTo>
                <a:lnTo>
                  <a:pt x="4975" y="1756664"/>
                </a:lnTo>
                <a:lnTo>
                  <a:pt x="17250" y="1756664"/>
                </a:lnTo>
                <a:lnTo>
                  <a:pt x="22226" y="1751689"/>
                </a:lnTo>
                <a:lnTo>
                  <a:pt x="22226" y="1739392"/>
                </a:lnTo>
                <a:lnTo>
                  <a:pt x="17250" y="1734417"/>
                </a:lnTo>
                <a:close/>
              </a:path>
              <a:path w="22225" h="2691129">
                <a:moveTo>
                  <a:pt x="17250" y="1778889"/>
                </a:moveTo>
                <a:lnTo>
                  <a:pt x="4975" y="1778889"/>
                </a:lnTo>
                <a:lnTo>
                  <a:pt x="1" y="1783864"/>
                </a:lnTo>
                <a:lnTo>
                  <a:pt x="1" y="1796161"/>
                </a:lnTo>
                <a:lnTo>
                  <a:pt x="4975" y="1801136"/>
                </a:lnTo>
                <a:lnTo>
                  <a:pt x="17250" y="1801136"/>
                </a:lnTo>
                <a:lnTo>
                  <a:pt x="22226" y="1796161"/>
                </a:lnTo>
                <a:lnTo>
                  <a:pt x="22226" y="1783864"/>
                </a:lnTo>
                <a:lnTo>
                  <a:pt x="17250" y="1778889"/>
                </a:lnTo>
                <a:close/>
              </a:path>
              <a:path w="22225" h="2691129">
                <a:moveTo>
                  <a:pt x="17250" y="1823361"/>
                </a:moveTo>
                <a:lnTo>
                  <a:pt x="4975" y="1823361"/>
                </a:lnTo>
                <a:lnTo>
                  <a:pt x="1" y="1828336"/>
                </a:lnTo>
                <a:lnTo>
                  <a:pt x="1" y="1840633"/>
                </a:lnTo>
                <a:lnTo>
                  <a:pt x="4975" y="1845608"/>
                </a:lnTo>
                <a:lnTo>
                  <a:pt x="17250" y="1845608"/>
                </a:lnTo>
                <a:lnTo>
                  <a:pt x="22226" y="1840633"/>
                </a:lnTo>
                <a:lnTo>
                  <a:pt x="22226" y="1828336"/>
                </a:lnTo>
                <a:lnTo>
                  <a:pt x="17250" y="1823361"/>
                </a:lnTo>
                <a:close/>
              </a:path>
              <a:path w="22225" h="2691129">
                <a:moveTo>
                  <a:pt x="17250" y="1867833"/>
                </a:moveTo>
                <a:lnTo>
                  <a:pt x="4975" y="1867833"/>
                </a:lnTo>
                <a:lnTo>
                  <a:pt x="1" y="1872809"/>
                </a:lnTo>
                <a:lnTo>
                  <a:pt x="1" y="1885105"/>
                </a:lnTo>
                <a:lnTo>
                  <a:pt x="4975" y="1890081"/>
                </a:lnTo>
                <a:lnTo>
                  <a:pt x="17250" y="1890081"/>
                </a:lnTo>
                <a:lnTo>
                  <a:pt x="22226" y="1885105"/>
                </a:lnTo>
                <a:lnTo>
                  <a:pt x="22226" y="1872809"/>
                </a:lnTo>
                <a:lnTo>
                  <a:pt x="17250" y="1867833"/>
                </a:lnTo>
                <a:close/>
              </a:path>
              <a:path w="22225" h="2691129">
                <a:moveTo>
                  <a:pt x="17250" y="1912306"/>
                </a:moveTo>
                <a:lnTo>
                  <a:pt x="4975" y="1912306"/>
                </a:lnTo>
                <a:lnTo>
                  <a:pt x="1" y="1917280"/>
                </a:lnTo>
                <a:lnTo>
                  <a:pt x="1" y="1929578"/>
                </a:lnTo>
                <a:lnTo>
                  <a:pt x="4975" y="1934552"/>
                </a:lnTo>
                <a:lnTo>
                  <a:pt x="17250" y="1934552"/>
                </a:lnTo>
                <a:lnTo>
                  <a:pt x="22226" y="1929578"/>
                </a:lnTo>
                <a:lnTo>
                  <a:pt x="22226" y="1917280"/>
                </a:lnTo>
                <a:lnTo>
                  <a:pt x="17250" y="1912306"/>
                </a:lnTo>
                <a:close/>
              </a:path>
              <a:path w="22225" h="2691129">
                <a:moveTo>
                  <a:pt x="17250" y="1956777"/>
                </a:moveTo>
                <a:lnTo>
                  <a:pt x="4975" y="1956777"/>
                </a:lnTo>
                <a:lnTo>
                  <a:pt x="1" y="1961753"/>
                </a:lnTo>
                <a:lnTo>
                  <a:pt x="1" y="1974049"/>
                </a:lnTo>
                <a:lnTo>
                  <a:pt x="4975" y="1979025"/>
                </a:lnTo>
                <a:lnTo>
                  <a:pt x="17250" y="1979025"/>
                </a:lnTo>
                <a:lnTo>
                  <a:pt x="22226" y="1974049"/>
                </a:lnTo>
                <a:lnTo>
                  <a:pt x="22226" y="1961753"/>
                </a:lnTo>
                <a:lnTo>
                  <a:pt x="17250" y="1956777"/>
                </a:lnTo>
                <a:close/>
              </a:path>
              <a:path w="22225" h="2691129">
                <a:moveTo>
                  <a:pt x="17250" y="2001250"/>
                </a:moveTo>
                <a:lnTo>
                  <a:pt x="4975" y="2001250"/>
                </a:lnTo>
                <a:lnTo>
                  <a:pt x="1" y="2006225"/>
                </a:lnTo>
                <a:lnTo>
                  <a:pt x="1" y="2018522"/>
                </a:lnTo>
                <a:lnTo>
                  <a:pt x="4975" y="2023497"/>
                </a:lnTo>
                <a:lnTo>
                  <a:pt x="17250" y="2023497"/>
                </a:lnTo>
                <a:lnTo>
                  <a:pt x="22226" y="2018522"/>
                </a:lnTo>
                <a:lnTo>
                  <a:pt x="22226" y="2006225"/>
                </a:lnTo>
                <a:lnTo>
                  <a:pt x="17250" y="2001250"/>
                </a:lnTo>
                <a:close/>
              </a:path>
              <a:path w="22225" h="2691129">
                <a:moveTo>
                  <a:pt x="17250" y="2045722"/>
                </a:moveTo>
                <a:lnTo>
                  <a:pt x="4975" y="2045722"/>
                </a:lnTo>
                <a:lnTo>
                  <a:pt x="1" y="2050698"/>
                </a:lnTo>
                <a:lnTo>
                  <a:pt x="1" y="2062994"/>
                </a:lnTo>
                <a:lnTo>
                  <a:pt x="4975" y="2067970"/>
                </a:lnTo>
                <a:lnTo>
                  <a:pt x="17250" y="2067970"/>
                </a:lnTo>
                <a:lnTo>
                  <a:pt x="22226" y="2062994"/>
                </a:lnTo>
                <a:lnTo>
                  <a:pt x="22226" y="2050698"/>
                </a:lnTo>
                <a:lnTo>
                  <a:pt x="17250" y="2045722"/>
                </a:lnTo>
                <a:close/>
              </a:path>
              <a:path w="22225" h="2691129">
                <a:moveTo>
                  <a:pt x="17250" y="2090195"/>
                </a:moveTo>
                <a:lnTo>
                  <a:pt x="4975" y="2090195"/>
                </a:lnTo>
                <a:lnTo>
                  <a:pt x="1" y="2095169"/>
                </a:lnTo>
                <a:lnTo>
                  <a:pt x="1" y="2107467"/>
                </a:lnTo>
                <a:lnTo>
                  <a:pt x="4975" y="2112441"/>
                </a:lnTo>
                <a:lnTo>
                  <a:pt x="17250" y="2112441"/>
                </a:lnTo>
                <a:lnTo>
                  <a:pt x="22226" y="2107467"/>
                </a:lnTo>
                <a:lnTo>
                  <a:pt x="22226" y="2095169"/>
                </a:lnTo>
                <a:lnTo>
                  <a:pt x="17250" y="2090195"/>
                </a:lnTo>
                <a:close/>
              </a:path>
              <a:path w="22225" h="2691129">
                <a:moveTo>
                  <a:pt x="17250" y="2134666"/>
                </a:moveTo>
                <a:lnTo>
                  <a:pt x="4975" y="2134666"/>
                </a:lnTo>
                <a:lnTo>
                  <a:pt x="1" y="2139642"/>
                </a:lnTo>
                <a:lnTo>
                  <a:pt x="1" y="2151938"/>
                </a:lnTo>
                <a:lnTo>
                  <a:pt x="4975" y="2156914"/>
                </a:lnTo>
                <a:lnTo>
                  <a:pt x="17250" y="2156914"/>
                </a:lnTo>
                <a:lnTo>
                  <a:pt x="22226" y="2151938"/>
                </a:lnTo>
                <a:lnTo>
                  <a:pt x="22226" y="2139642"/>
                </a:lnTo>
                <a:lnTo>
                  <a:pt x="17250" y="2134666"/>
                </a:lnTo>
                <a:close/>
              </a:path>
              <a:path w="22225" h="2691129">
                <a:moveTo>
                  <a:pt x="17250" y="2179139"/>
                </a:moveTo>
                <a:lnTo>
                  <a:pt x="4975" y="2179139"/>
                </a:lnTo>
                <a:lnTo>
                  <a:pt x="1" y="2184114"/>
                </a:lnTo>
                <a:lnTo>
                  <a:pt x="1" y="2196411"/>
                </a:lnTo>
                <a:lnTo>
                  <a:pt x="4975" y="2201386"/>
                </a:lnTo>
                <a:lnTo>
                  <a:pt x="17250" y="2201386"/>
                </a:lnTo>
                <a:lnTo>
                  <a:pt x="22226" y="2196411"/>
                </a:lnTo>
                <a:lnTo>
                  <a:pt x="22226" y="2184114"/>
                </a:lnTo>
                <a:lnTo>
                  <a:pt x="17250" y="2179139"/>
                </a:lnTo>
                <a:close/>
              </a:path>
              <a:path w="22225" h="2691129">
                <a:moveTo>
                  <a:pt x="17250" y="2223611"/>
                </a:moveTo>
                <a:lnTo>
                  <a:pt x="4977" y="2223611"/>
                </a:lnTo>
                <a:lnTo>
                  <a:pt x="1" y="2228587"/>
                </a:lnTo>
                <a:lnTo>
                  <a:pt x="1" y="2240883"/>
                </a:lnTo>
                <a:lnTo>
                  <a:pt x="4977" y="2245859"/>
                </a:lnTo>
                <a:lnTo>
                  <a:pt x="17250" y="2245859"/>
                </a:lnTo>
                <a:lnTo>
                  <a:pt x="22226" y="2240883"/>
                </a:lnTo>
                <a:lnTo>
                  <a:pt x="22226" y="2228587"/>
                </a:lnTo>
                <a:lnTo>
                  <a:pt x="17250" y="2223611"/>
                </a:lnTo>
                <a:close/>
              </a:path>
              <a:path w="22225" h="2691129">
                <a:moveTo>
                  <a:pt x="17250" y="2268084"/>
                </a:moveTo>
                <a:lnTo>
                  <a:pt x="4977" y="2268084"/>
                </a:lnTo>
                <a:lnTo>
                  <a:pt x="1" y="2273059"/>
                </a:lnTo>
                <a:lnTo>
                  <a:pt x="1" y="2285356"/>
                </a:lnTo>
                <a:lnTo>
                  <a:pt x="4977" y="2290331"/>
                </a:lnTo>
                <a:lnTo>
                  <a:pt x="17251" y="2290331"/>
                </a:lnTo>
                <a:lnTo>
                  <a:pt x="22226" y="2285356"/>
                </a:lnTo>
                <a:lnTo>
                  <a:pt x="22226" y="2273059"/>
                </a:lnTo>
                <a:lnTo>
                  <a:pt x="17250" y="2268084"/>
                </a:lnTo>
                <a:close/>
              </a:path>
              <a:path w="22225" h="2691129">
                <a:moveTo>
                  <a:pt x="17251" y="2312556"/>
                </a:moveTo>
                <a:lnTo>
                  <a:pt x="4977" y="2312556"/>
                </a:lnTo>
                <a:lnTo>
                  <a:pt x="1" y="2317531"/>
                </a:lnTo>
                <a:lnTo>
                  <a:pt x="1" y="2329828"/>
                </a:lnTo>
                <a:lnTo>
                  <a:pt x="4977" y="2334803"/>
                </a:lnTo>
                <a:lnTo>
                  <a:pt x="17251" y="2334803"/>
                </a:lnTo>
                <a:lnTo>
                  <a:pt x="22226" y="2329828"/>
                </a:lnTo>
                <a:lnTo>
                  <a:pt x="22226" y="2317531"/>
                </a:lnTo>
                <a:lnTo>
                  <a:pt x="17251" y="2312556"/>
                </a:lnTo>
                <a:close/>
              </a:path>
              <a:path w="22225" h="2691129">
                <a:moveTo>
                  <a:pt x="17251" y="2357028"/>
                </a:moveTo>
                <a:lnTo>
                  <a:pt x="4977" y="2357028"/>
                </a:lnTo>
                <a:lnTo>
                  <a:pt x="1" y="2362004"/>
                </a:lnTo>
                <a:lnTo>
                  <a:pt x="1" y="2374300"/>
                </a:lnTo>
                <a:lnTo>
                  <a:pt x="4977" y="2379276"/>
                </a:lnTo>
                <a:lnTo>
                  <a:pt x="17251" y="2379276"/>
                </a:lnTo>
                <a:lnTo>
                  <a:pt x="22226" y="2374300"/>
                </a:lnTo>
                <a:lnTo>
                  <a:pt x="22226" y="2362004"/>
                </a:lnTo>
                <a:lnTo>
                  <a:pt x="17251" y="2357028"/>
                </a:lnTo>
                <a:close/>
              </a:path>
              <a:path w="22225" h="2691129">
                <a:moveTo>
                  <a:pt x="17251" y="2401501"/>
                </a:moveTo>
                <a:lnTo>
                  <a:pt x="4977" y="2401501"/>
                </a:lnTo>
                <a:lnTo>
                  <a:pt x="1" y="2406476"/>
                </a:lnTo>
                <a:lnTo>
                  <a:pt x="1" y="2418773"/>
                </a:lnTo>
                <a:lnTo>
                  <a:pt x="4977" y="2423748"/>
                </a:lnTo>
                <a:lnTo>
                  <a:pt x="17251" y="2423748"/>
                </a:lnTo>
                <a:lnTo>
                  <a:pt x="22226" y="2418773"/>
                </a:lnTo>
                <a:lnTo>
                  <a:pt x="22226" y="2406476"/>
                </a:lnTo>
                <a:lnTo>
                  <a:pt x="17251" y="2401501"/>
                </a:lnTo>
                <a:close/>
              </a:path>
              <a:path w="22225" h="2691129">
                <a:moveTo>
                  <a:pt x="17251" y="2445973"/>
                </a:moveTo>
                <a:lnTo>
                  <a:pt x="4977" y="2445973"/>
                </a:lnTo>
                <a:lnTo>
                  <a:pt x="1" y="2450948"/>
                </a:lnTo>
                <a:lnTo>
                  <a:pt x="1" y="2463245"/>
                </a:lnTo>
                <a:lnTo>
                  <a:pt x="4977" y="2468220"/>
                </a:lnTo>
                <a:lnTo>
                  <a:pt x="17251" y="2468220"/>
                </a:lnTo>
                <a:lnTo>
                  <a:pt x="22226" y="2463245"/>
                </a:lnTo>
                <a:lnTo>
                  <a:pt x="22226" y="2450948"/>
                </a:lnTo>
                <a:lnTo>
                  <a:pt x="17251" y="2445973"/>
                </a:lnTo>
                <a:close/>
              </a:path>
              <a:path w="22225" h="2691129">
                <a:moveTo>
                  <a:pt x="17251" y="2490445"/>
                </a:moveTo>
                <a:lnTo>
                  <a:pt x="4977" y="2490445"/>
                </a:lnTo>
                <a:lnTo>
                  <a:pt x="1" y="2495420"/>
                </a:lnTo>
                <a:lnTo>
                  <a:pt x="1" y="2507717"/>
                </a:lnTo>
                <a:lnTo>
                  <a:pt x="4977" y="2512692"/>
                </a:lnTo>
                <a:lnTo>
                  <a:pt x="17251" y="2512692"/>
                </a:lnTo>
                <a:lnTo>
                  <a:pt x="22226" y="2507717"/>
                </a:lnTo>
                <a:lnTo>
                  <a:pt x="22226" y="2495420"/>
                </a:lnTo>
                <a:lnTo>
                  <a:pt x="17251" y="2490445"/>
                </a:lnTo>
                <a:close/>
              </a:path>
              <a:path w="22225" h="2691129">
                <a:moveTo>
                  <a:pt x="17251" y="2534917"/>
                </a:moveTo>
                <a:lnTo>
                  <a:pt x="4977" y="2534917"/>
                </a:lnTo>
                <a:lnTo>
                  <a:pt x="1" y="2539893"/>
                </a:lnTo>
                <a:lnTo>
                  <a:pt x="1" y="2552189"/>
                </a:lnTo>
                <a:lnTo>
                  <a:pt x="4977" y="2557165"/>
                </a:lnTo>
                <a:lnTo>
                  <a:pt x="17251" y="2557165"/>
                </a:lnTo>
                <a:lnTo>
                  <a:pt x="22226" y="2552189"/>
                </a:lnTo>
                <a:lnTo>
                  <a:pt x="22226" y="2539893"/>
                </a:lnTo>
                <a:lnTo>
                  <a:pt x="17251" y="2534917"/>
                </a:lnTo>
                <a:close/>
              </a:path>
              <a:path w="22225" h="2691129">
                <a:moveTo>
                  <a:pt x="17251" y="2579390"/>
                </a:moveTo>
                <a:lnTo>
                  <a:pt x="4977" y="2579390"/>
                </a:lnTo>
                <a:lnTo>
                  <a:pt x="1" y="2584364"/>
                </a:lnTo>
                <a:lnTo>
                  <a:pt x="1" y="2596662"/>
                </a:lnTo>
                <a:lnTo>
                  <a:pt x="4977" y="2601636"/>
                </a:lnTo>
                <a:lnTo>
                  <a:pt x="17251" y="2601636"/>
                </a:lnTo>
                <a:lnTo>
                  <a:pt x="22226" y="2596662"/>
                </a:lnTo>
                <a:lnTo>
                  <a:pt x="22226" y="2584364"/>
                </a:lnTo>
                <a:lnTo>
                  <a:pt x="17251" y="2579390"/>
                </a:lnTo>
                <a:close/>
              </a:path>
              <a:path w="22225" h="2691129">
                <a:moveTo>
                  <a:pt x="17251" y="2623861"/>
                </a:moveTo>
                <a:lnTo>
                  <a:pt x="4977" y="2623861"/>
                </a:lnTo>
                <a:lnTo>
                  <a:pt x="1" y="2628837"/>
                </a:lnTo>
                <a:lnTo>
                  <a:pt x="1" y="2641133"/>
                </a:lnTo>
                <a:lnTo>
                  <a:pt x="4977" y="2646109"/>
                </a:lnTo>
                <a:lnTo>
                  <a:pt x="17251" y="2646109"/>
                </a:lnTo>
                <a:lnTo>
                  <a:pt x="22226" y="2641133"/>
                </a:lnTo>
                <a:lnTo>
                  <a:pt x="22226" y="2628837"/>
                </a:lnTo>
                <a:lnTo>
                  <a:pt x="17251" y="2623861"/>
                </a:lnTo>
                <a:close/>
              </a:path>
              <a:path w="22225" h="2691129">
                <a:moveTo>
                  <a:pt x="17251" y="2668334"/>
                </a:moveTo>
                <a:lnTo>
                  <a:pt x="4977" y="2668334"/>
                </a:lnTo>
                <a:lnTo>
                  <a:pt x="1" y="2673309"/>
                </a:lnTo>
                <a:lnTo>
                  <a:pt x="1" y="2685606"/>
                </a:lnTo>
                <a:lnTo>
                  <a:pt x="4977" y="2690581"/>
                </a:lnTo>
                <a:lnTo>
                  <a:pt x="17251" y="2690581"/>
                </a:lnTo>
                <a:lnTo>
                  <a:pt x="22226" y="2685606"/>
                </a:lnTo>
                <a:lnTo>
                  <a:pt x="22226" y="2673309"/>
                </a:lnTo>
                <a:lnTo>
                  <a:pt x="17251" y="2668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86200" y="1868423"/>
            <a:ext cx="649224" cy="646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488423" y="1868423"/>
            <a:ext cx="652272" cy="652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33488" y="1868423"/>
            <a:ext cx="640079" cy="6400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470467" y="6392671"/>
            <a:ext cx="62185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0">
                <a:latin typeface="Calibri"/>
                <a:cs typeface="Calibri"/>
              </a:rPr>
              <a:t>Always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consult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an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attorney </a:t>
            </a:r>
            <a:r>
              <a:rPr dirty="0" sz="900" spc="55">
                <a:latin typeface="Calibri"/>
                <a:cs typeface="Calibri"/>
              </a:rPr>
              <a:t>who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can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help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you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by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drafting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appropriate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legal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documents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to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suit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your </a:t>
            </a:r>
            <a:r>
              <a:rPr dirty="0" sz="900" spc="30">
                <a:latin typeface="Calibri"/>
                <a:cs typeface="Calibri"/>
              </a:rPr>
              <a:t>particular </a:t>
            </a:r>
            <a:r>
              <a:rPr dirty="0" sz="900" spc="55">
                <a:latin typeface="Calibri"/>
                <a:cs typeface="Calibri"/>
              </a:rPr>
              <a:t>needs.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50118" y="85852"/>
            <a:ext cx="8566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GUARANTEES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149" y="262184"/>
            <a:ext cx="5744845" cy="88773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z="2800" spc="30">
                <a:solidFill>
                  <a:srgbClr val="368727"/>
                </a:solidFill>
                <a:latin typeface="Book Antiqua"/>
                <a:cs typeface="Book Antiqua"/>
              </a:rPr>
              <a:t>Optimizing </a:t>
            </a:r>
            <a:r>
              <a:rPr dirty="0" sz="2800" spc="95">
                <a:solidFill>
                  <a:srgbClr val="368727"/>
                </a:solidFill>
                <a:latin typeface="Book Antiqua"/>
                <a:cs typeface="Book Antiqua"/>
              </a:rPr>
              <a:t>your </a:t>
            </a:r>
            <a:r>
              <a:rPr dirty="0" sz="2800" spc="65">
                <a:solidFill>
                  <a:srgbClr val="368727"/>
                </a:solidFill>
                <a:latin typeface="Book Antiqua"/>
                <a:cs typeface="Book Antiqua"/>
              </a:rPr>
              <a:t>claiming</a:t>
            </a:r>
            <a:r>
              <a:rPr dirty="0" sz="2800" spc="-165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85">
                <a:solidFill>
                  <a:srgbClr val="368727"/>
                </a:solidFill>
                <a:latin typeface="Book Antiqua"/>
                <a:cs typeface="Book Antiqua"/>
              </a:rPr>
              <a:t>strategy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Using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our </a:t>
            </a:r>
            <a:r>
              <a:rPr dirty="0" sz="1800" spc="105">
                <a:solidFill>
                  <a:srgbClr val="044014"/>
                </a:solidFill>
                <a:latin typeface="Calibri"/>
                <a:cs typeface="Calibri"/>
              </a:rPr>
              <a:t>Social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Security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Benefit</a:t>
            </a:r>
            <a:r>
              <a:rPr dirty="0" sz="1800" spc="-19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Calculator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22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0467" y="6392671"/>
            <a:ext cx="2248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latin typeface="Calibri"/>
                <a:cs typeface="Calibri"/>
              </a:rPr>
              <a:t>Screenshot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25">
                <a:latin typeface="Calibri"/>
                <a:cs typeface="Calibri"/>
              </a:rPr>
              <a:t>for illustrative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-6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50118" y="85852"/>
            <a:ext cx="8566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GUARANTEES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0414" y="1903430"/>
            <a:ext cx="5532120" cy="4189729"/>
          </a:xfrm>
          <a:custGeom>
            <a:avLst/>
            <a:gdLst/>
            <a:ahLst/>
            <a:cxnLst/>
            <a:rect l="l" t="t" r="r" b="b"/>
            <a:pathLst>
              <a:path w="5532120" h="4189729">
                <a:moveTo>
                  <a:pt x="0" y="0"/>
                </a:moveTo>
                <a:lnTo>
                  <a:pt x="5531585" y="0"/>
                </a:lnTo>
                <a:lnTo>
                  <a:pt x="5531585" y="4189161"/>
                </a:lnTo>
                <a:lnTo>
                  <a:pt x="0" y="4189161"/>
                </a:lnTo>
                <a:lnTo>
                  <a:pt x="0" y="0"/>
                </a:lnTo>
                <a:close/>
              </a:path>
            </a:pathLst>
          </a:custGeom>
          <a:solidFill>
            <a:srgbClr val="F7F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55526" y="4456560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6" y="0"/>
                </a:lnTo>
                <a:lnTo>
                  <a:pt x="0" y="7106"/>
                </a:lnTo>
                <a:lnTo>
                  <a:pt x="0" y="24643"/>
                </a:lnTo>
                <a:lnTo>
                  <a:pt x="7106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6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6" y="0"/>
                </a:lnTo>
                <a:lnTo>
                  <a:pt x="222250" y="7106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48" y="7106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6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6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6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6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0"/>
                </a:moveTo>
                <a:lnTo>
                  <a:pt x="896106" y="0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6" y="31750"/>
                </a:lnTo>
                <a:lnTo>
                  <a:pt x="1008893" y="31750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0"/>
                </a:lnTo>
                <a:close/>
              </a:path>
              <a:path w="2348229" h="31750">
                <a:moveTo>
                  <a:pt x="1231143" y="0"/>
                </a:moveTo>
                <a:lnTo>
                  <a:pt x="1118356" y="0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6" y="31750"/>
                </a:lnTo>
                <a:lnTo>
                  <a:pt x="1231143" y="31750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0"/>
                </a:lnTo>
                <a:close/>
              </a:path>
              <a:path w="2348229" h="31750">
                <a:moveTo>
                  <a:pt x="1453393" y="0"/>
                </a:moveTo>
                <a:lnTo>
                  <a:pt x="1340606" y="0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6" y="31750"/>
                </a:lnTo>
                <a:lnTo>
                  <a:pt x="1453393" y="31750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0"/>
                </a:lnTo>
                <a:close/>
              </a:path>
              <a:path w="2348229" h="31750">
                <a:moveTo>
                  <a:pt x="1571625" y="0"/>
                </a:moveTo>
                <a:lnTo>
                  <a:pt x="1562855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6" y="31750"/>
                </a:lnTo>
                <a:lnTo>
                  <a:pt x="1675644" y="31750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lnTo>
                  <a:pt x="1571625" y="0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6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6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6" y="1"/>
                </a:lnTo>
                <a:lnTo>
                  <a:pt x="2000250" y="7108"/>
                </a:lnTo>
                <a:lnTo>
                  <a:pt x="2000250" y="24643"/>
                </a:lnTo>
                <a:lnTo>
                  <a:pt x="2007356" y="31751"/>
                </a:lnTo>
                <a:lnTo>
                  <a:pt x="2120143" y="31751"/>
                </a:lnTo>
                <a:lnTo>
                  <a:pt x="2127250" y="24643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6" y="1"/>
                </a:lnTo>
                <a:lnTo>
                  <a:pt x="2222500" y="7108"/>
                </a:lnTo>
                <a:lnTo>
                  <a:pt x="2222500" y="24643"/>
                </a:lnTo>
                <a:lnTo>
                  <a:pt x="2229606" y="31751"/>
                </a:lnTo>
                <a:lnTo>
                  <a:pt x="2340829" y="31751"/>
                </a:lnTo>
                <a:lnTo>
                  <a:pt x="2347936" y="24643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76586" y="2492755"/>
            <a:ext cx="3935095" cy="29413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3970" marR="5080">
              <a:lnSpc>
                <a:spcPts val="1900"/>
              </a:lnSpc>
              <a:spcBef>
                <a:spcPts val="380"/>
              </a:spcBef>
            </a:pP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Determine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 Social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Security</a:t>
            </a:r>
            <a:r>
              <a:rPr dirty="0" sz="18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claiming 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strategy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works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best </a:t>
            </a: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your 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retirement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libri"/>
              <a:cs typeface="Calibri"/>
            </a:endParaRPr>
          </a:p>
          <a:p>
            <a:pPr marL="12700" marR="570230">
              <a:lnSpc>
                <a:spcPts val="1610"/>
              </a:lnSpc>
              <a:spcBef>
                <a:spcPts val="5"/>
              </a:spcBef>
            </a:pPr>
            <a:r>
              <a:rPr dirty="0" sz="1400" spc="114">
                <a:solidFill>
                  <a:srgbClr val="404040"/>
                </a:solidFill>
                <a:latin typeface="Calibri"/>
                <a:cs typeface="Calibri"/>
              </a:rPr>
              <a:t>Compare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estimated monthly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400" spc="-1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lifetime 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benefits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across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different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claiming</a:t>
            </a:r>
            <a:r>
              <a:rPr dirty="0" sz="14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10">
                <a:solidFill>
                  <a:srgbClr val="404040"/>
                </a:solidFill>
                <a:latin typeface="Calibri"/>
                <a:cs typeface="Calibri"/>
              </a:rPr>
              <a:t>ages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12700" marR="688340">
              <a:lnSpc>
                <a:spcPct val="101400"/>
              </a:lnSpc>
            </a:pP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Review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individual,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spousal,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400" spc="-1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survivor 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benefits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various</a:t>
            </a:r>
            <a:r>
              <a:rPr dirty="0" sz="1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scenarios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12700" marR="743585">
              <a:lnSpc>
                <a:spcPct val="101400"/>
              </a:lnSpc>
              <a:spcBef>
                <a:spcPts val="5"/>
              </a:spcBef>
            </a:pPr>
            <a:r>
              <a:rPr dirty="0" sz="1400" spc="120">
                <a:solidFill>
                  <a:srgbClr val="404040"/>
                </a:solidFill>
                <a:latin typeface="Calibri"/>
                <a:cs typeface="Calibri"/>
              </a:rPr>
              <a:t>See</a:t>
            </a:r>
            <a:r>
              <a:rPr dirty="0"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waiting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claim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0">
                <a:solidFill>
                  <a:srgbClr val="404040"/>
                </a:solidFill>
                <a:latin typeface="Calibri"/>
                <a:cs typeface="Calibri"/>
              </a:rPr>
              <a:t>may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help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you  maximize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monthly</a:t>
            </a:r>
            <a:r>
              <a:rPr dirty="0" sz="14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benefit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6969" y="3487991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6"/>
                </a:lnTo>
                <a:lnTo>
                  <a:pt x="34281" y="124360"/>
                </a:lnTo>
                <a:lnTo>
                  <a:pt x="15708" y="163477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4"/>
                </a:lnTo>
                <a:lnTo>
                  <a:pt x="34281" y="377821"/>
                </a:lnTo>
                <a:lnTo>
                  <a:pt x="59053" y="412865"/>
                </a:lnTo>
                <a:lnTo>
                  <a:pt x="89316" y="443128"/>
                </a:lnTo>
                <a:lnTo>
                  <a:pt x="124360" y="467900"/>
                </a:lnTo>
                <a:lnTo>
                  <a:pt x="163477" y="486473"/>
                </a:lnTo>
                <a:lnTo>
                  <a:pt x="205956" y="498136"/>
                </a:lnTo>
                <a:lnTo>
                  <a:pt x="251090" y="502182"/>
                </a:lnTo>
                <a:lnTo>
                  <a:pt x="296224" y="498136"/>
                </a:lnTo>
                <a:lnTo>
                  <a:pt x="338704" y="486473"/>
                </a:lnTo>
                <a:lnTo>
                  <a:pt x="377820" y="467900"/>
                </a:lnTo>
                <a:lnTo>
                  <a:pt x="412864" y="443128"/>
                </a:lnTo>
                <a:lnTo>
                  <a:pt x="443127" y="412865"/>
                </a:lnTo>
                <a:lnTo>
                  <a:pt x="467899" y="377821"/>
                </a:lnTo>
                <a:lnTo>
                  <a:pt x="486472" y="338704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7"/>
                </a:lnTo>
                <a:lnTo>
                  <a:pt x="467899" y="124360"/>
                </a:lnTo>
                <a:lnTo>
                  <a:pt x="443127" y="89316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69220" y="4221345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5"/>
                </a:lnTo>
                <a:lnTo>
                  <a:pt x="34281" y="124360"/>
                </a:lnTo>
                <a:lnTo>
                  <a:pt x="15708" y="163476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3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6" y="443127"/>
                </a:lnTo>
                <a:lnTo>
                  <a:pt x="124360" y="467899"/>
                </a:lnTo>
                <a:lnTo>
                  <a:pt x="163477" y="486471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1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3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6"/>
                </a:lnTo>
                <a:lnTo>
                  <a:pt x="467899" y="124360"/>
                </a:lnTo>
                <a:lnTo>
                  <a:pt x="443127" y="89315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FF7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16969" y="4959784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6"/>
                </a:lnTo>
                <a:lnTo>
                  <a:pt x="34281" y="124361"/>
                </a:lnTo>
                <a:lnTo>
                  <a:pt x="15708" y="163477"/>
                </a:lnTo>
                <a:lnTo>
                  <a:pt x="4045" y="205957"/>
                </a:lnTo>
                <a:lnTo>
                  <a:pt x="0" y="251091"/>
                </a:lnTo>
                <a:lnTo>
                  <a:pt x="4045" y="296225"/>
                </a:lnTo>
                <a:lnTo>
                  <a:pt x="15708" y="338704"/>
                </a:lnTo>
                <a:lnTo>
                  <a:pt x="34281" y="377821"/>
                </a:lnTo>
                <a:lnTo>
                  <a:pt x="59053" y="412865"/>
                </a:lnTo>
                <a:lnTo>
                  <a:pt x="89316" y="443128"/>
                </a:lnTo>
                <a:lnTo>
                  <a:pt x="124360" y="467900"/>
                </a:lnTo>
                <a:lnTo>
                  <a:pt x="163477" y="486473"/>
                </a:lnTo>
                <a:lnTo>
                  <a:pt x="205956" y="498136"/>
                </a:lnTo>
                <a:lnTo>
                  <a:pt x="251090" y="502182"/>
                </a:lnTo>
                <a:lnTo>
                  <a:pt x="296224" y="498136"/>
                </a:lnTo>
                <a:lnTo>
                  <a:pt x="338704" y="486473"/>
                </a:lnTo>
                <a:lnTo>
                  <a:pt x="377820" y="467900"/>
                </a:lnTo>
                <a:lnTo>
                  <a:pt x="412864" y="443128"/>
                </a:lnTo>
                <a:lnTo>
                  <a:pt x="443127" y="412865"/>
                </a:lnTo>
                <a:lnTo>
                  <a:pt x="467899" y="377821"/>
                </a:lnTo>
                <a:lnTo>
                  <a:pt x="486472" y="338704"/>
                </a:lnTo>
                <a:lnTo>
                  <a:pt x="498135" y="296225"/>
                </a:lnTo>
                <a:lnTo>
                  <a:pt x="502180" y="251091"/>
                </a:lnTo>
                <a:lnTo>
                  <a:pt x="498135" y="205957"/>
                </a:lnTo>
                <a:lnTo>
                  <a:pt x="486472" y="163477"/>
                </a:lnTo>
                <a:lnTo>
                  <a:pt x="467899" y="124361"/>
                </a:lnTo>
                <a:lnTo>
                  <a:pt x="443127" y="89316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05127" y="1746503"/>
            <a:ext cx="2234184" cy="416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04545" y="1363179"/>
            <a:ext cx="2538394" cy="4682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55558" y="3421662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1"/>
                </a:lnTo>
                <a:lnTo>
                  <a:pt x="107170" y="76431"/>
                </a:lnTo>
                <a:lnTo>
                  <a:pt x="76432" y="107169"/>
                </a:lnTo>
                <a:lnTo>
                  <a:pt x="50202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2" y="481280"/>
                </a:lnTo>
                <a:lnTo>
                  <a:pt x="76432" y="516044"/>
                </a:lnTo>
                <a:lnTo>
                  <a:pt x="107170" y="546782"/>
                </a:lnTo>
                <a:lnTo>
                  <a:pt x="141934" y="573012"/>
                </a:lnTo>
                <a:lnTo>
                  <a:pt x="180241" y="594252"/>
                </a:lnTo>
                <a:lnTo>
                  <a:pt x="221611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3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55558" y="3421662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89191" y="3544823"/>
            <a:ext cx="377952" cy="377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55558" y="4151796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1"/>
                </a:lnTo>
                <a:lnTo>
                  <a:pt x="107170" y="76431"/>
                </a:lnTo>
                <a:lnTo>
                  <a:pt x="76432" y="107169"/>
                </a:lnTo>
                <a:lnTo>
                  <a:pt x="50202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2" y="481279"/>
                </a:lnTo>
                <a:lnTo>
                  <a:pt x="76432" y="516043"/>
                </a:lnTo>
                <a:lnTo>
                  <a:pt x="107170" y="546781"/>
                </a:lnTo>
                <a:lnTo>
                  <a:pt x="141934" y="573011"/>
                </a:lnTo>
                <a:lnTo>
                  <a:pt x="180241" y="594251"/>
                </a:lnTo>
                <a:lnTo>
                  <a:pt x="221611" y="610020"/>
                </a:lnTo>
                <a:lnTo>
                  <a:pt x="265560" y="619834"/>
                </a:lnTo>
                <a:lnTo>
                  <a:pt x="311607" y="623213"/>
                </a:lnTo>
                <a:lnTo>
                  <a:pt x="357654" y="619834"/>
                </a:lnTo>
                <a:lnTo>
                  <a:pt x="401603" y="610020"/>
                </a:lnTo>
                <a:lnTo>
                  <a:pt x="442973" y="594251"/>
                </a:lnTo>
                <a:lnTo>
                  <a:pt x="481280" y="573011"/>
                </a:lnTo>
                <a:lnTo>
                  <a:pt x="516044" y="546781"/>
                </a:lnTo>
                <a:lnTo>
                  <a:pt x="546782" y="516043"/>
                </a:lnTo>
                <a:lnTo>
                  <a:pt x="573012" y="481279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55558" y="4151796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89191" y="4294632"/>
            <a:ext cx="341376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55558" y="4881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1"/>
                </a:lnTo>
                <a:lnTo>
                  <a:pt x="107170" y="76431"/>
                </a:lnTo>
                <a:lnTo>
                  <a:pt x="76432" y="107169"/>
                </a:lnTo>
                <a:lnTo>
                  <a:pt x="50202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2" y="481280"/>
                </a:lnTo>
                <a:lnTo>
                  <a:pt x="76432" y="516044"/>
                </a:lnTo>
                <a:lnTo>
                  <a:pt x="107170" y="546782"/>
                </a:lnTo>
                <a:lnTo>
                  <a:pt x="141934" y="573012"/>
                </a:lnTo>
                <a:lnTo>
                  <a:pt x="180241" y="594252"/>
                </a:lnTo>
                <a:lnTo>
                  <a:pt x="221611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3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55558" y="4881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58711" y="4974335"/>
            <a:ext cx="423671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55526" y="3719141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6" y="0"/>
                </a:lnTo>
                <a:lnTo>
                  <a:pt x="0" y="7108"/>
                </a:lnTo>
                <a:lnTo>
                  <a:pt x="0" y="24643"/>
                </a:lnTo>
                <a:lnTo>
                  <a:pt x="7106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6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6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6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6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6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1"/>
                </a:moveTo>
                <a:lnTo>
                  <a:pt x="896106" y="1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6" y="31751"/>
                </a:lnTo>
                <a:lnTo>
                  <a:pt x="1008893" y="31751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1"/>
                </a:lnTo>
                <a:close/>
              </a:path>
              <a:path w="2348229" h="31750">
                <a:moveTo>
                  <a:pt x="1231143" y="1"/>
                </a:moveTo>
                <a:lnTo>
                  <a:pt x="1118356" y="1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6" y="31751"/>
                </a:lnTo>
                <a:lnTo>
                  <a:pt x="1231143" y="31751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1"/>
                </a:lnTo>
                <a:close/>
              </a:path>
              <a:path w="2348229" h="31750">
                <a:moveTo>
                  <a:pt x="1453393" y="1"/>
                </a:moveTo>
                <a:lnTo>
                  <a:pt x="1340606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6" y="31751"/>
                </a:lnTo>
                <a:lnTo>
                  <a:pt x="1453393" y="31751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1"/>
                </a:lnTo>
                <a:close/>
              </a:path>
              <a:path w="2348229" h="31750">
                <a:moveTo>
                  <a:pt x="1675643" y="1"/>
                </a:moveTo>
                <a:lnTo>
                  <a:pt x="1562856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6" y="31751"/>
                </a:lnTo>
                <a:lnTo>
                  <a:pt x="1675643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6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6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6" y="1"/>
                </a:lnTo>
                <a:lnTo>
                  <a:pt x="2000250" y="7108"/>
                </a:lnTo>
                <a:lnTo>
                  <a:pt x="2000251" y="24644"/>
                </a:lnTo>
                <a:lnTo>
                  <a:pt x="2007356" y="31751"/>
                </a:lnTo>
                <a:lnTo>
                  <a:pt x="2120143" y="31751"/>
                </a:lnTo>
                <a:lnTo>
                  <a:pt x="2127250" y="24644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6" y="1"/>
                </a:lnTo>
                <a:lnTo>
                  <a:pt x="2222500" y="7108"/>
                </a:lnTo>
                <a:lnTo>
                  <a:pt x="2222500" y="24644"/>
                </a:lnTo>
                <a:lnTo>
                  <a:pt x="2229606" y="31751"/>
                </a:lnTo>
                <a:lnTo>
                  <a:pt x="2340829" y="31751"/>
                </a:lnTo>
                <a:lnTo>
                  <a:pt x="2347936" y="24644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55526" y="5213644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6" y="0"/>
                </a:lnTo>
                <a:lnTo>
                  <a:pt x="0" y="7108"/>
                </a:lnTo>
                <a:lnTo>
                  <a:pt x="0" y="24643"/>
                </a:lnTo>
                <a:lnTo>
                  <a:pt x="7106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6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6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6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6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6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1"/>
                </a:moveTo>
                <a:lnTo>
                  <a:pt x="896106" y="1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6" y="31751"/>
                </a:lnTo>
                <a:lnTo>
                  <a:pt x="1008893" y="31751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1"/>
                </a:lnTo>
                <a:close/>
              </a:path>
              <a:path w="2348229" h="31750">
                <a:moveTo>
                  <a:pt x="1231143" y="1"/>
                </a:moveTo>
                <a:lnTo>
                  <a:pt x="1118356" y="1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6" y="31751"/>
                </a:lnTo>
                <a:lnTo>
                  <a:pt x="1231143" y="31751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1"/>
                </a:lnTo>
                <a:close/>
              </a:path>
              <a:path w="2348229" h="31750">
                <a:moveTo>
                  <a:pt x="1453393" y="1"/>
                </a:moveTo>
                <a:lnTo>
                  <a:pt x="1340606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6" y="31751"/>
                </a:lnTo>
                <a:lnTo>
                  <a:pt x="1453393" y="31751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1"/>
                </a:lnTo>
                <a:close/>
              </a:path>
              <a:path w="2348229" h="31750">
                <a:moveTo>
                  <a:pt x="1675643" y="1"/>
                </a:moveTo>
                <a:lnTo>
                  <a:pt x="1562856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6" y="31751"/>
                </a:lnTo>
                <a:lnTo>
                  <a:pt x="1675643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6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6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6" y="1"/>
                </a:lnTo>
                <a:lnTo>
                  <a:pt x="2000250" y="7108"/>
                </a:lnTo>
                <a:lnTo>
                  <a:pt x="2000251" y="24644"/>
                </a:lnTo>
                <a:lnTo>
                  <a:pt x="2007356" y="31751"/>
                </a:lnTo>
                <a:lnTo>
                  <a:pt x="2120143" y="31751"/>
                </a:lnTo>
                <a:lnTo>
                  <a:pt x="2127250" y="24644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6" y="1"/>
                </a:lnTo>
                <a:lnTo>
                  <a:pt x="2222500" y="7108"/>
                </a:lnTo>
                <a:lnTo>
                  <a:pt x="2222500" y="24644"/>
                </a:lnTo>
                <a:lnTo>
                  <a:pt x="2229606" y="31751"/>
                </a:lnTo>
                <a:lnTo>
                  <a:pt x="2340829" y="31751"/>
                </a:lnTo>
                <a:lnTo>
                  <a:pt x="2347936" y="24644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215153" y="177981"/>
            <a:ext cx="1901189" cy="314325"/>
          </a:xfrm>
          <a:prstGeom prst="rect"/>
          <a:ln w="9525">
            <a:solidFill>
              <a:srgbClr val="D9117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2105"/>
              </a:lnSpc>
            </a:pPr>
            <a:r>
              <a:rPr dirty="0" sz="1800" spc="114">
                <a:solidFill>
                  <a:srgbClr val="D9117E"/>
                </a:solidFill>
                <a:latin typeface="Calibri"/>
                <a:cs typeface="Calibri"/>
              </a:rPr>
              <a:t>Optional</a:t>
            </a:r>
            <a:r>
              <a:rPr dirty="0" sz="1800" spc="25">
                <a:solidFill>
                  <a:srgbClr val="D9117E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D9117E"/>
                </a:solidFill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963" y="360171"/>
            <a:ext cx="15297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P</a:t>
            </a:r>
            <a:r>
              <a:rPr dirty="0" spc="160"/>
              <a:t>e</a:t>
            </a:r>
            <a:r>
              <a:rPr dirty="0" spc="200"/>
              <a:t>n</a:t>
            </a:r>
            <a:r>
              <a:rPr dirty="0" spc="45"/>
              <a:t>s</a:t>
            </a:r>
            <a:r>
              <a:rPr dirty="0" spc="-30"/>
              <a:t>i</a:t>
            </a:r>
            <a:r>
              <a:rPr dirty="0" spc="165"/>
              <a:t>o</a:t>
            </a:r>
            <a:r>
              <a:rPr dirty="0" spc="114"/>
              <a:t>n</a:t>
            </a:r>
            <a:r>
              <a:rPr dirty="0" spc="5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23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4952" y="2434362"/>
            <a:ext cx="0" cy="3108960"/>
          </a:xfrm>
          <a:custGeom>
            <a:avLst/>
            <a:gdLst/>
            <a:ahLst/>
            <a:cxnLst/>
            <a:rect l="l" t="t" r="r" b="b"/>
            <a:pathLst>
              <a:path w="0" h="3108960">
                <a:moveTo>
                  <a:pt x="0" y="0"/>
                </a:moveTo>
                <a:lnTo>
                  <a:pt x="1" y="3108707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92588" y="2434362"/>
            <a:ext cx="0" cy="3108960"/>
          </a:xfrm>
          <a:custGeom>
            <a:avLst/>
            <a:gdLst/>
            <a:ahLst/>
            <a:cxnLst/>
            <a:rect l="l" t="t" r="r" b="b"/>
            <a:pathLst>
              <a:path w="0" h="3108960">
                <a:moveTo>
                  <a:pt x="0" y="0"/>
                </a:moveTo>
                <a:lnTo>
                  <a:pt x="1" y="3108707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35789" y="3526028"/>
            <a:ext cx="2304415" cy="13817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 marR="5080">
              <a:lnSpc>
                <a:spcPct val="90300"/>
              </a:lnSpc>
              <a:spcBef>
                <a:spcPts val="380"/>
              </a:spcBef>
            </a:pPr>
            <a:r>
              <a:rPr dirty="0" sz="2400" spc="18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400" spc="145">
                <a:solidFill>
                  <a:srgbClr val="404040"/>
                </a:solidFill>
                <a:latin typeface="Calibri"/>
                <a:cs typeface="Calibri"/>
              </a:rPr>
              <a:t>options</a:t>
            </a:r>
            <a:r>
              <a:rPr dirty="0" sz="24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60">
                <a:solidFill>
                  <a:srgbClr val="404040"/>
                </a:solidFill>
                <a:latin typeface="Calibri"/>
                <a:cs typeface="Calibri"/>
              </a:rPr>
              <a:t>you  </a:t>
            </a:r>
            <a:r>
              <a:rPr dirty="0" sz="2400" spc="180">
                <a:solidFill>
                  <a:srgbClr val="404040"/>
                </a:solidFill>
                <a:latin typeface="Calibri"/>
                <a:cs typeface="Calibri"/>
              </a:rPr>
              <a:t>choose </a:t>
            </a:r>
            <a:r>
              <a:rPr dirty="0" sz="2400" spc="7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dirty="0" sz="2400" spc="120">
                <a:solidFill>
                  <a:srgbClr val="404040"/>
                </a:solidFill>
                <a:latin typeface="Calibri"/>
                <a:cs typeface="Calibri"/>
              </a:rPr>
              <a:t>your  </a:t>
            </a:r>
            <a:r>
              <a:rPr dirty="0" sz="2400" spc="150">
                <a:solidFill>
                  <a:srgbClr val="404040"/>
                </a:solidFill>
                <a:latin typeface="Calibri"/>
                <a:cs typeface="Calibri"/>
              </a:rPr>
              <a:t>payouts </a:t>
            </a:r>
            <a:r>
              <a:rPr dirty="0" sz="2400" spc="180">
                <a:solidFill>
                  <a:srgbClr val="404040"/>
                </a:solidFill>
                <a:latin typeface="Calibri"/>
                <a:cs typeface="Calibri"/>
              </a:rPr>
              <a:t>make </a:t>
            </a:r>
            <a:r>
              <a:rPr dirty="0" sz="2400" spc="165">
                <a:solidFill>
                  <a:srgbClr val="404040"/>
                </a:solidFill>
                <a:latin typeface="Calibri"/>
                <a:cs typeface="Calibri"/>
              </a:rPr>
              <a:t>a  </a:t>
            </a:r>
            <a:r>
              <a:rPr dirty="0" sz="2400" spc="130">
                <a:solidFill>
                  <a:srgbClr val="404040"/>
                </a:solidFill>
                <a:latin typeface="Calibri"/>
                <a:cs typeface="Calibri"/>
              </a:rPr>
              <a:t>difference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3483" y="3526028"/>
            <a:ext cx="2900045" cy="13817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80"/>
              </a:spcBef>
            </a:pPr>
            <a:r>
              <a:rPr dirty="0" sz="2400" spc="20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dirty="0" sz="2400" spc="160">
                <a:solidFill>
                  <a:srgbClr val="404040"/>
                </a:solidFill>
                <a:latin typeface="Calibri"/>
                <a:cs typeface="Calibri"/>
              </a:rPr>
              <a:t>you </a:t>
            </a:r>
            <a:r>
              <a:rPr dirty="0" sz="2400" spc="65">
                <a:solidFill>
                  <a:srgbClr val="404040"/>
                </a:solidFill>
                <a:latin typeface="Calibri"/>
                <a:cs typeface="Calibri"/>
              </a:rPr>
              <a:t>start  </a:t>
            </a:r>
            <a:r>
              <a:rPr dirty="0" sz="2400" spc="145">
                <a:solidFill>
                  <a:srgbClr val="404040"/>
                </a:solidFill>
                <a:latin typeface="Calibri"/>
                <a:cs typeface="Calibri"/>
              </a:rPr>
              <a:t>receiving </a:t>
            </a:r>
            <a:r>
              <a:rPr dirty="0" sz="2400" spc="165">
                <a:solidFill>
                  <a:srgbClr val="404040"/>
                </a:solidFill>
                <a:latin typeface="Calibri"/>
                <a:cs typeface="Calibri"/>
              </a:rPr>
              <a:t>pension  </a:t>
            </a:r>
            <a:r>
              <a:rPr dirty="0" sz="2400" spc="150">
                <a:solidFill>
                  <a:srgbClr val="404040"/>
                </a:solidFill>
                <a:latin typeface="Calibri"/>
                <a:cs typeface="Calibri"/>
              </a:rPr>
              <a:t>payouts </a:t>
            </a:r>
            <a:r>
              <a:rPr dirty="0" sz="2400" spc="140">
                <a:solidFill>
                  <a:srgbClr val="404040"/>
                </a:solidFill>
                <a:latin typeface="Calibri"/>
                <a:cs typeface="Calibri"/>
              </a:rPr>
              <a:t>influences  </a:t>
            </a:r>
            <a:r>
              <a:rPr dirty="0" sz="2400" spc="120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dirty="0" sz="2400" spc="150">
                <a:solidFill>
                  <a:srgbClr val="404040"/>
                </a:solidFill>
                <a:latin typeface="Calibri"/>
                <a:cs typeface="Calibri"/>
              </a:rPr>
              <a:t>payout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60">
                <a:solidFill>
                  <a:srgbClr val="404040"/>
                </a:solidFill>
                <a:latin typeface="Calibri"/>
                <a:cs typeface="Calibri"/>
              </a:rPr>
              <a:t>amount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2174" y="3526028"/>
            <a:ext cx="2472055" cy="10528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375"/>
              </a:spcBef>
            </a:pPr>
            <a:r>
              <a:rPr dirty="0" sz="2400" spc="254">
                <a:solidFill>
                  <a:srgbClr val="404040"/>
                </a:solidFill>
                <a:latin typeface="Calibri"/>
                <a:cs typeface="Calibri"/>
              </a:rPr>
              <a:t>Once </a:t>
            </a:r>
            <a:r>
              <a:rPr dirty="0" sz="2400" spc="160">
                <a:solidFill>
                  <a:srgbClr val="404040"/>
                </a:solidFill>
                <a:latin typeface="Calibri"/>
                <a:cs typeface="Calibri"/>
              </a:rPr>
              <a:t>you </a:t>
            </a:r>
            <a:r>
              <a:rPr dirty="0" sz="2400" spc="65">
                <a:solidFill>
                  <a:srgbClr val="404040"/>
                </a:solidFill>
                <a:latin typeface="Calibri"/>
                <a:cs typeface="Calibri"/>
              </a:rPr>
              <a:t>start  </a:t>
            </a:r>
            <a:r>
              <a:rPr dirty="0" sz="2400" spc="150">
                <a:solidFill>
                  <a:srgbClr val="404040"/>
                </a:solidFill>
                <a:latin typeface="Calibri"/>
                <a:cs typeface="Calibri"/>
              </a:rPr>
              <a:t>payments,</a:t>
            </a:r>
            <a:r>
              <a:rPr dirty="0" sz="2400" spc="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20">
                <a:solidFill>
                  <a:srgbClr val="404040"/>
                </a:solidFill>
                <a:latin typeface="Calibri"/>
                <a:cs typeface="Calibri"/>
              </a:rPr>
              <a:t>you’re  </a:t>
            </a:r>
            <a:r>
              <a:rPr dirty="0" sz="2400" spc="165">
                <a:solidFill>
                  <a:srgbClr val="404040"/>
                </a:solidFill>
                <a:latin typeface="Calibri"/>
                <a:cs typeface="Calibri"/>
              </a:rPr>
              <a:t>locked</a:t>
            </a:r>
            <a:r>
              <a:rPr dirty="0" sz="2400" spc="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6823" y="2487167"/>
            <a:ext cx="783336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01896" y="2517648"/>
            <a:ext cx="713231" cy="713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24671" y="2502407"/>
            <a:ext cx="746759" cy="746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0118" y="85852"/>
            <a:ext cx="8566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GUARANTEES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8119745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120"/>
              <a:t>Guaranteed </a:t>
            </a:r>
            <a:r>
              <a:rPr dirty="0" spc="130"/>
              <a:t>income</a:t>
            </a:r>
            <a:r>
              <a:rPr dirty="0" spc="-125"/>
              <a:t> </a:t>
            </a:r>
            <a:r>
              <a:rPr dirty="0" spc="80"/>
              <a:t>annuities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Consider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044014"/>
                </a:solidFill>
                <a:latin typeface="Calibri"/>
                <a:cs typeface="Calibri"/>
              </a:rPr>
              <a:t>these</a:t>
            </a:r>
            <a:r>
              <a:rPr dirty="0" sz="1800" spc="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two</a:t>
            </a:r>
            <a:r>
              <a:rPr dirty="0" sz="1800" spc="4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40">
                <a:solidFill>
                  <a:srgbClr val="044014"/>
                </a:solidFill>
                <a:latin typeface="Calibri"/>
                <a:cs typeface="Calibri"/>
              </a:rPr>
              <a:t>common</a:t>
            </a:r>
            <a:r>
              <a:rPr dirty="0" sz="1800" spc="5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annuity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044014"/>
                </a:solidFill>
                <a:latin typeface="Calibri"/>
                <a:cs typeface="Calibri"/>
              </a:rPr>
              <a:t>types</a:t>
            </a:r>
            <a:r>
              <a:rPr dirty="0" sz="1800" spc="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to</a:t>
            </a:r>
            <a:r>
              <a:rPr dirty="0" sz="1800" spc="4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044014"/>
                </a:solidFill>
                <a:latin typeface="Calibri"/>
                <a:cs typeface="Calibri"/>
              </a:rPr>
              <a:t>help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pay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for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essential</a:t>
            </a:r>
            <a:r>
              <a:rPr dirty="0" sz="1800" spc="4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30">
                <a:solidFill>
                  <a:srgbClr val="044014"/>
                </a:solidFill>
                <a:latin typeface="Calibri"/>
                <a:cs typeface="Calibri"/>
              </a:rPr>
              <a:t>expenses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2367" y="5853176"/>
            <a:ext cx="7165340" cy="48005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100" marR="30480">
              <a:lnSpc>
                <a:spcPct val="102200"/>
              </a:lnSpc>
              <a:spcBef>
                <a:spcPts val="75"/>
              </a:spcBef>
            </a:pPr>
            <a:r>
              <a:rPr dirty="0" baseline="27777" sz="900" spc="67">
                <a:latin typeface="Microsoft JhengHei UI"/>
                <a:cs typeface="Microsoft JhengHei UI"/>
              </a:rPr>
              <a:t>1</a:t>
            </a:r>
            <a:r>
              <a:rPr dirty="0" sz="900" spc="45">
                <a:latin typeface="Calibri"/>
                <a:cs typeface="Calibri"/>
              </a:rPr>
              <a:t>Deferred </a:t>
            </a:r>
            <a:r>
              <a:rPr dirty="0" sz="900" spc="55">
                <a:latin typeface="Calibri"/>
                <a:cs typeface="Calibri"/>
              </a:rPr>
              <a:t>income </a:t>
            </a:r>
            <a:r>
              <a:rPr dirty="0" sz="900" spc="35">
                <a:latin typeface="Calibri"/>
                <a:cs typeface="Calibri"/>
              </a:rPr>
              <a:t>annuity contracts are </a:t>
            </a:r>
            <a:r>
              <a:rPr dirty="0" sz="900" spc="40">
                <a:latin typeface="Calibri"/>
                <a:cs typeface="Calibri"/>
              </a:rPr>
              <a:t>irrevocable, </a:t>
            </a:r>
            <a:r>
              <a:rPr dirty="0" sz="900" spc="50">
                <a:latin typeface="Calibri"/>
                <a:cs typeface="Calibri"/>
              </a:rPr>
              <a:t>have </a:t>
            </a:r>
            <a:r>
              <a:rPr dirty="0" sz="900" spc="55">
                <a:latin typeface="Calibri"/>
                <a:cs typeface="Calibri"/>
              </a:rPr>
              <a:t>no </a:t>
            </a:r>
            <a:r>
              <a:rPr dirty="0" sz="900" spc="50">
                <a:latin typeface="Calibri"/>
                <a:cs typeface="Calibri"/>
              </a:rPr>
              <a:t>cash </a:t>
            </a:r>
            <a:r>
              <a:rPr dirty="0" sz="900" spc="35">
                <a:latin typeface="Calibri"/>
                <a:cs typeface="Calibri"/>
              </a:rPr>
              <a:t>surrender </a:t>
            </a:r>
            <a:r>
              <a:rPr dirty="0" sz="900" spc="40">
                <a:latin typeface="Calibri"/>
                <a:cs typeface="Calibri"/>
              </a:rPr>
              <a:t>value, </a:t>
            </a:r>
            <a:r>
              <a:rPr dirty="0" sz="900" spc="60">
                <a:latin typeface="Calibri"/>
                <a:cs typeface="Calibri"/>
              </a:rPr>
              <a:t>and </a:t>
            </a:r>
            <a:r>
              <a:rPr dirty="0" sz="900" spc="55">
                <a:latin typeface="Calibri"/>
                <a:cs typeface="Calibri"/>
              </a:rPr>
              <a:t>no </a:t>
            </a:r>
            <a:r>
              <a:rPr dirty="0" sz="900" spc="35">
                <a:latin typeface="Calibri"/>
                <a:cs typeface="Calibri"/>
              </a:rPr>
              <a:t>withdrawals are </a:t>
            </a:r>
            <a:r>
              <a:rPr dirty="0" sz="900" spc="40">
                <a:latin typeface="Calibri"/>
                <a:cs typeface="Calibri"/>
              </a:rPr>
              <a:t>permitted </a:t>
            </a:r>
            <a:r>
              <a:rPr dirty="0" sz="900" spc="30">
                <a:latin typeface="Calibri"/>
                <a:cs typeface="Calibri"/>
              </a:rPr>
              <a:t>prior to </a:t>
            </a:r>
            <a:r>
              <a:rPr dirty="0" sz="900" spc="35">
                <a:latin typeface="Calibri"/>
                <a:cs typeface="Calibri"/>
              </a:rPr>
              <a:t>the </a:t>
            </a:r>
            <a:r>
              <a:rPr dirty="0" sz="900" spc="55">
                <a:latin typeface="Calibri"/>
                <a:cs typeface="Calibri"/>
              </a:rPr>
              <a:t>income  </a:t>
            </a:r>
            <a:r>
              <a:rPr dirty="0" sz="900" spc="15">
                <a:latin typeface="Calibri"/>
                <a:cs typeface="Calibri"/>
              </a:rPr>
              <a:t>start </a:t>
            </a:r>
            <a:r>
              <a:rPr dirty="0" sz="900" spc="40">
                <a:latin typeface="Calibri"/>
                <a:cs typeface="Calibri"/>
              </a:rPr>
              <a:t>date.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10"/>
              </a:spcBef>
            </a:pPr>
            <a:r>
              <a:rPr dirty="0" baseline="27777" sz="900" spc="30">
                <a:latin typeface="Microsoft JhengHei UI"/>
                <a:cs typeface="Microsoft JhengHei UI"/>
              </a:rPr>
              <a:t>2</a:t>
            </a:r>
            <a:r>
              <a:rPr dirty="0" sz="900" spc="20">
                <a:latin typeface="Calibri"/>
                <a:cs typeface="Calibri"/>
              </a:rPr>
              <a:t>In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order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to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provide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an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income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stream,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there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no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or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limited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access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to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assets.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0118" y="85852"/>
            <a:ext cx="8566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GUARANTEES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453" y="1956308"/>
            <a:ext cx="4606290" cy="2018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95">
                <a:solidFill>
                  <a:srgbClr val="368727"/>
                </a:solidFill>
                <a:latin typeface="Book Antiqua"/>
                <a:cs typeface="Book Antiqua"/>
              </a:rPr>
              <a:t>Deferred </a:t>
            </a:r>
            <a:r>
              <a:rPr dirty="0" sz="2400" spc="70">
                <a:solidFill>
                  <a:srgbClr val="368727"/>
                </a:solidFill>
                <a:latin typeface="Book Antiqua"/>
                <a:cs typeface="Book Antiqua"/>
              </a:rPr>
              <a:t>fixed </a:t>
            </a:r>
            <a:r>
              <a:rPr dirty="0" sz="2400" spc="110">
                <a:solidFill>
                  <a:srgbClr val="368727"/>
                </a:solidFill>
                <a:latin typeface="Book Antiqua"/>
                <a:cs typeface="Book Antiqua"/>
              </a:rPr>
              <a:t>income</a:t>
            </a:r>
            <a:r>
              <a:rPr dirty="0" sz="2400" spc="-195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400" spc="70">
                <a:solidFill>
                  <a:srgbClr val="368727"/>
                </a:solidFill>
                <a:latin typeface="Book Antiqua"/>
                <a:cs typeface="Book Antiqua"/>
              </a:rPr>
              <a:t>annuity</a:t>
            </a:r>
            <a:r>
              <a:rPr dirty="0" baseline="32407" sz="1800" spc="104">
                <a:solidFill>
                  <a:srgbClr val="368727"/>
                </a:solidFill>
                <a:latin typeface="Book Antiqua"/>
                <a:cs typeface="Book Antiqua"/>
              </a:rPr>
              <a:t>1</a:t>
            </a:r>
            <a:endParaRPr baseline="32407" sz="1800">
              <a:latin typeface="Book Antiqua"/>
              <a:cs typeface="Book Antiqua"/>
            </a:endParaRPr>
          </a:p>
          <a:p>
            <a:pPr marL="38100" marR="66040">
              <a:lnSpc>
                <a:spcPct val="100000"/>
              </a:lnSpc>
              <a:spcBef>
                <a:spcPts val="1620"/>
              </a:spcBef>
            </a:pPr>
            <a:r>
              <a:rPr dirty="0" sz="2000" spc="145">
                <a:solidFill>
                  <a:srgbClr val="404040"/>
                </a:solidFill>
                <a:latin typeface="Calibri"/>
                <a:cs typeface="Calibri"/>
              </a:rPr>
              <a:t>Receive income </a:t>
            </a:r>
            <a:r>
              <a:rPr dirty="0" sz="2000" spc="140">
                <a:solidFill>
                  <a:srgbClr val="404040"/>
                </a:solidFill>
                <a:latin typeface="Calibri"/>
                <a:cs typeface="Calibri"/>
              </a:rPr>
              <a:t>payments </a:t>
            </a:r>
            <a:r>
              <a:rPr dirty="0" sz="2000" spc="9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dirty="0" sz="2000" spc="155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dirty="0" sz="20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10">
                <a:solidFill>
                  <a:srgbClr val="404040"/>
                </a:solidFill>
                <a:latin typeface="Calibri"/>
                <a:cs typeface="Calibri"/>
              </a:rPr>
              <a:t>year  </a:t>
            </a:r>
            <a:r>
              <a:rPr dirty="0" sz="2000" spc="85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dirty="0" sz="2000" spc="140">
                <a:solidFill>
                  <a:srgbClr val="404040"/>
                </a:solidFill>
                <a:latin typeface="Calibri"/>
                <a:cs typeface="Calibri"/>
              </a:rPr>
              <a:t>more </a:t>
            </a:r>
            <a:r>
              <a:rPr dirty="0" sz="2000" spc="105">
                <a:solidFill>
                  <a:srgbClr val="404040"/>
                </a:solidFill>
                <a:latin typeface="Calibri"/>
                <a:cs typeface="Calibri"/>
              </a:rPr>
              <a:t>from </a:t>
            </a:r>
            <a:r>
              <a:rPr dirty="0" sz="2000" spc="10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000" spc="75">
                <a:solidFill>
                  <a:srgbClr val="404040"/>
                </a:solidFill>
                <a:latin typeface="Calibri"/>
                <a:cs typeface="Calibri"/>
              </a:rPr>
              <a:t>initial</a:t>
            </a:r>
            <a:r>
              <a:rPr dirty="0" sz="20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10">
                <a:solidFill>
                  <a:srgbClr val="404040"/>
                </a:solidFill>
                <a:latin typeface="Calibri"/>
                <a:cs typeface="Calibri"/>
              </a:rPr>
              <a:t>investment</a:t>
            </a:r>
            <a:endParaRPr sz="2000">
              <a:latin typeface="Calibri"/>
              <a:cs typeface="Calibri"/>
            </a:endParaRPr>
          </a:p>
          <a:p>
            <a:pPr marL="38100" marR="183515">
              <a:lnSpc>
                <a:spcPct val="100000"/>
              </a:lnSpc>
              <a:spcBef>
                <a:spcPts val="1585"/>
              </a:spcBef>
            </a:pPr>
            <a:r>
              <a:rPr dirty="0" sz="2000" spc="15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000" spc="130">
                <a:solidFill>
                  <a:srgbClr val="404040"/>
                </a:solidFill>
                <a:latin typeface="Calibri"/>
                <a:cs typeface="Calibri"/>
              </a:rPr>
              <a:t>longer </a:t>
            </a:r>
            <a:r>
              <a:rPr dirty="0" sz="2000" spc="100">
                <a:solidFill>
                  <a:srgbClr val="404040"/>
                </a:solidFill>
                <a:latin typeface="Calibri"/>
                <a:cs typeface="Calibri"/>
              </a:rPr>
              <a:t>the deferral </a:t>
            </a:r>
            <a:r>
              <a:rPr dirty="0" sz="2000" spc="125">
                <a:solidFill>
                  <a:srgbClr val="404040"/>
                </a:solidFill>
                <a:latin typeface="Calibri"/>
                <a:cs typeface="Calibri"/>
              </a:rPr>
              <a:t>period, </a:t>
            </a:r>
            <a:r>
              <a:rPr dirty="0" sz="2000" spc="100">
                <a:solidFill>
                  <a:srgbClr val="404040"/>
                </a:solidFill>
                <a:latin typeface="Calibri"/>
                <a:cs typeface="Calibri"/>
              </a:rPr>
              <a:t>the  </a:t>
            </a:r>
            <a:r>
              <a:rPr dirty="0" sz="2000" spc="125">
                <a:solidFill>
                  <a:srgbClr val="404040"/>
                </a:solidFill>
                <a:latin typeface="Calibri"/>
                <a:cs typeface="Calibri"/>
              </a:rPr>
              <a:t>higher </a:t>
            </a:r>
            <a:r>
              <a:rPr dirty="0" sz="2000" spc="10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000" spc="150">
                <a:solidFill>
                  <a:srgbClr val="404040"/>
                </a:solidFill>
                <a:latin typeface="Calibri"/>
                <a:cs typeface="Calibri"/>
              </a:rPr>
              <a:t>income </a:t>
            </a:r>
            <a:r>
              <a:rPr dirty="0" sz="2000" spc="140">
                <a:solidFill>
                  <a:srgbClr val="404040"/>
                </a:solidFill>
                <a:latin typeface="Calibri"/>
                <a:cs typeface="Calibri"/>
              </a:rPr>
              <a:t>payment</a:t>
            </a:r>
            <a:r>
              <a:rPr dirty="0" sz="2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35">
                <a:solidFill>
                  <a:srgbClr val="404040"/>
                </a:solidFill>
                <a:latin typeface="Calibri"/>
                <a:cs typeface="Calibri"/>
              </a:rPr>
              <a:t>amounts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8936" y="1956308"/>
            <a:ext cx="4863465" cy="293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85">
                <a:solidFill>
                  <a:srgbClr val="057AB5"/>
                </a:solidFill>
                <a:latin typeface="Book Antiqua"/>
                <a:cs typeface="Book Antiqua"/>
              </a:rPr>
              <a:t>Immediate </a:t>
            </a:r>
            <a:r>
              <a:rPr dirty="0" sz="2400" spc="70">
                <a:solidFill>
                  <a:srgbClr val="057AB5"/>
                </a:solidFill>
                <a:latin typeface="Book Antiqua"/>
                <a:cs typeface="Book Antiqua"/>
              </a:rPr>
              <a:t>fixed </a:t>
            </a:r>
            <a:r>
              <a:rPr dirty="0" sz="2400" spc="110">
                <a:solidFill>
                  <a:srgbClr val="057AB5"/>
                </a:solidFill>
                <a:latin typeface="Book Antiqua"/>
                <a:cs typeface="Book Antiqua"/>
              </a:rPr>
              <a:t>income</a:t>
            </a:r>
            <a:r>
              <a:rPr dirty="0" sz="2400" spc="-190">
                <a:solidFill>
                  <a:srgbClr val="057AB5"/>
                </a:solidFill>
                <a:latin typeface="Book Antiqua"/>
                <a:cs typeface="Book Antiqua"/>
              </a:rPr>
              <a:t> </a:t>
            </a:r>
            <a:r>
              <a:rPr dirty="0" sz="2400" spc="70">
                <a:solidFill>
                  <a:srgbClr val="057AB5"/>
                </a:solidFill>
                <a:latin typeface="Book Antiqua"/>
                <a:cs typeface="Book Antiqua"/>
              </a:rPr>
              <a:t>annuity</a:t>
            </a:r>
            <a:r>
              <a:rPr dirty="0" baseline="32407" sz="1800" spc="104">
                <a:solidFill>
                  <a:srgbClr val="057AB5"/>
                </a:solidFill>
                <a:latin typeface="Book Antiqua"/>
                <a:cs typeface="Book Antiqua"/>
              </a:rPr>
              <a:t>2</a:t>
            </a:r>
            <a:endParaRPr baseline="32407" sz="1800">
              <a:latin typeface="Book Antiqua"/>
              <a:cs typeface="Book Antiqua"/>
            </a:endParaRPr>
          </a:p>
          <a:p>
            <a:pPr marL="38100" marR="920115">
              <a:lnSpc>
                <a:spcPct val="100000"/>
              </a:lnSpc>
              <a:spcBef>
                <a:spcPts val="1620"/>
              </a:spcBef>
            </a:pPr>
            <a:r>
              <a:rPr dirty="0" sz="2000" spc="145">
                <a:solidFill>
                  <a:srgbClr val="404040"/>
                </a:solidFill>
                <a:latin typeface="Calibri"/>
                <a:cs typeface="Calibri"/>
              </a:rPr>
              <a:t>Receive income </a:t>
            </a:r>
            <a:r>
              <a:rPr dirty="0" sz="2000" spc="140">
                <a:solidFill>
                  <a:srgbClr val="404040"/>
                </a:solidFill>
                <a:latin typeface="Calibri"/>
                <a:cs typeface="Calibri"/>
              </a:rPr>
              <a:t>payments</a:t>
            </a:r>
            <a:r>
              <a:rPr dirty="0" sz="2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404040"/>
                </a:solidFill>
                <a:latin typeface="Calibri"/>
                <a:cs typeface="Calibri"/>
              </a:rPr>
              <a:t>within  </a:t>
            </a:r>
            <a:r>
              <a:rPr dirty="0" sz="2000" spc="155">
                <a:solidFill>
                  <a:srgbClr val="404040"/>
                </a:solidFill>
                <a:latin typeface="Calibri"/>
                <a:cs typeface="Calibri"/>
              </a:rPr>
              <a:t>12 </a:t>
            </a:r>
            <a:r>
              <a:rPr dirty="0" sz="2000" spc="130">
                <a:solidFill>
                  <a:srgbClr val="404040"/>
                </a:solidFill>
                <a:latin typeface="Calibri"/>
                <a:cs typeface="Calibri"/>
              </a:rPr>
              <a:t>months </a:t>
            </a:r>
            <a:r>
              <a:rPr dirty="0" sz="2000" spc="95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10">
                <a:solidFill>
                  <a:srgbClr val="404040"/>
                </a:solidFill>
                <a:latin typeface="Calibri"/>
                <a:cs typeface="Calibri"/>
              </a:rPr>
              <a:t>investment</a:t>
            </a:r>
            <a:endParaRPr sz="2000">
              <a:latin typeface="Calibri"/>
              <a:cs typeface="Calibri"/>
            </a:endParaRPr>
          </a:p>
          <a:p>
            <a:pPr marL="38100" marR="142240">
              <a:lnSpc>
                <a:spcPct val="100000"/>
              </a:lnSpc>
              <a:spcBef>
                <a:spcPts val="1585"/>
              </a:spcBef>
            </a:pPr>
            <a:r>
              <a:rPr dirty="0" sz="2000" spc="140">
                <a:solidFill>
                  <a:srgbClr val="404040"/>
                </a:solidFill>
                <a:latin typeface="Calibri"/>
                <a:cs typeface="Calibri"/>
              </a:rPr>
              <a:t>Payments </a:t>
            </a:r>
            <a:r>
              <a:rPr dirty="0" sz="2000" spc="11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dirty="0" sz="2000" spc="125">
                <a:solidFill>
                  <a:srgbClr val="404040"/>
                </a:solidFill>
                <a:latin typeface="Calibri"/>
                <a:cs typeface="Calibri"/>
              </a:rPr>
              <a:t>higher </a:t>
            </a:r>
            <a:r>
              <a:rPr dirty="0" sz="2000" spc="145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dirty="0" sz="2000" spc="140">
                <a:solidFill>
                  <a:srgbClr val="404040"/>
                </a:solidFill>
                <a:latin typeface="Calibri"/>
                <a:cs typeface="Calibri"/>
              </a:rPr>
              <a:t>purchasing  </a:t>
            </a:r>
            <a:r>
              <a:rPr dirty="0" sz="2000" spc="135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dirty="0" sz="2000" spc="80">
                <a:solidFill>
                  <a:srgbClr val="404040"/>
                </a:solidFill>
                <a:latin typeface="Calibri"/>
                <a:cs typeface="Calibri"/>
              </a:rPr>
              <a:t>future </a:t>
            </a:r>
            <a:r>
              <a:rPr dirty="0" sz="2000" spc="150">
                <a:solidFill>
                  <a:srgbClr val="404040"/>
                </a:solidFill>
                <a:latin typeface="Calibri"/>
                <a:cs typeface="Calibri"/>
              </a:rPr>
              <a:t>income </a:t>
            </a:r>
            <a:r>
              <a:rPr dirty="0" sz="2000" spc="110">
                <a:solidFill>
                  <a:srgbClr val="404040"/>
                </a:solidFill>
                <a:latin typeface="Calibri"/>
                <a:cs typeface="Calibri"/>
              </a:rPr>
              <a:t>stream </a:t>
            </a:r>
            <a:r>
              <a:rPr dirty="0" sz="2000" spc="95">
                <a:solidFill>
                  <a:srgbClr val="404040"/>
                </a:solidFill>
                <a:latin typeface="Calibri"/>
                <a:cs typeface="Calibri"/>
              </a:rPr>
              <a:t>vs. </a:t>
            </a:r>
            <a:r>
              <a:rPr dirty="0" sz="2000" spc="125">
                <a:solidFill>
                  <a:srgbClr val="404040"/>
                </a:solidFill>
                <a:latin typeface="Calibri"/>
                <a:cs typeface="Calibri"/>
              </a:rPr>
              <a:t>receiving  </a:t>
            </a:r>
            <a:r>
              <a:rPr dirty="0" sz="2000" spc="150">
                <a:solidFill>
                  <a:srgbClr val="404040"/>
                </a:solidFill>
                <a:latin typeface="Calibri"/>
                <a:cs typeface="Calibri"/>
              </a:rPr>
              <a:t>income </a:t>
            </a:r>
            <a:r>
              <a:rPr dirty="0" sz="2000" spc="90">
                <a:solidFill>
                  <a:srgbClr val="404040"/>
                </a:solidFill>
                <a:latin typeface="Calibri"/>
                <a:cs typeface="Calibri"/>
              </a:rPr>
              <a:t>within </a:t>
            </a:r>
            <a:r>
              <a:rPr dirty="0" sz="2000" spc="155">
                <a:solidFill>
                  <a:srgbClr val="404040"/>
                </a:solidFill>
                <a:latin typeface="Calibri"/>
                <a:cs typeface="Calibri"/>
              </a:rPr>
              <a:t>12 </a:t>
            </a:r>
            <a:r>
              <a:rPr dirty="0" sz="2000" spc="130">
                <a:solidFill>
                  <a:srgbClr val="404040"/>
                </a:solidFill>
                <a:latin typeface="Calibri"/>
                <a:cs typeface="Calibri"/>
              </a:rPr>
              <a:t>months </a:t>
            </a:r>
            <a:r>
              <a:rPr dirty="0" sz="2000" spc="95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0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10">
                <a:solidFill>
                  <a:srgbClr val="404040"/>
                </a:solidFill>
                <a:latin typeface="Calibri"/>
                <a:cs typeface="Calibri"/>
              </a:rPr>
              <a:t>investment  </a:t>
            </a:r>
            <a:r>
              <a:rPr dirty="0" sz="2000" spc="125">
                <a:solidFill>
                  <a:srgbClr val="404040"/>
                </a:solidFill>
                <a:latin typeface="Calibri"/>
                <a:cs typeface="Calibri"/>
              </a:rPr>
              <a:t>through </a:t>
            </a:r>
            <a:r>
              <a:rPr dirty="0" sz="2000" spc="135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dirty="0" sz="2000" spc="130">
                <a:solidFill>
                  <a:srgbClr val="404040"/>
                </a:solidFill>
                <a:latin typeface="Calibri"/>
                <a:cs typeface="Calibri"/>
              </a:rPr>
              <a:t>single-premium </a:t>
            </a:r>
            <a:r>
              <a:rPr dirty="0" sz="2000" spc="150">
                <a:solidFill>
                  <a:srgbClr val="404040"/>
                </a:solidFill>
                <a:latin typeface="Calibri"/>
                <a:cs typeface="Calibri"/>
              </a:rPr>
              <a:t>income  </a:t>
            </a:r>
            <a:r>
              <a:rPr dirty="0" sz="2000" spc="105">
                <a:solidFill>
                  <a:srgbClr val="404040"/>
                </a:solidFill>
                <a:latin typeface="Calibri"/>
                <a:cs typeface="Calibri"/>
              </a:rPr>
              <a:t>annuity</a:t>
            </a:r>
            <a:r>
              <a:rPr dirty="0" sz="2000" spc="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130">
                <a:solidFill>
                  <a:srgbClr val="404040"/>
                </a:solidFill>
                <a:latin typeface="Calibri"/>
                <a:cs typeface="Calibri"/>
              </a:rPr>
              <a:t>(SPIA)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93392" y="2036785"/>
            <a:ext cx="0" cy="2767965"/>
          </a:xfrm>
          <a:custGeom>
            <a:avLst/>
            <a:gdLst/>
            <a:ahLst/>
            <a:cxnLst/>
            <a:rect l="l" t="t" r="r" b="b"/>
            <a:pathLst>
              <a:path w="0" h="2767965">
                <a:moveTo>
                  <a:pt x="0" y="0"/>
                </a:moveTo>
                <a:lnTo>
                  <a:pt x="1" y="2767361"/>
                </a:lnTo>
              </a:path>
            </a:pathLst>
          </a:custGeom>
          <a:ln w="285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70467" y="6383020"/>
            <a:ext cx="5415915" cy="1866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000" spc="50">
                <a:latin typeface="Calibri"/>
                <a:cs typeface="Calibri"/>
              </a:rPr>
              <a:t>Annuity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guarantees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are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subject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to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the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claims-paying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ability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of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the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issuing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insurance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company.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25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149" y="262184"/>
            <a:ext cx="7726045" cy="88773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z="2800" spc="75">
                <a:solidFill>
                  <a:srgbClr val="368727"/>
                </a:solidFill>
                <a:latin typeface="Book Antiqua"/>
                <a:cs typeface="Book Antiqua"/>
              </a:rPr>
              <a:t>Estimate</a:t>
            </a:r>
            <a:r>
              <a:rPr dirty="0" sz="280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125">
                <a:solidFill>
                  <a:srgbClr val="368727"/>
                </a:solidFill>
                <a:latin typeface="Book Antiqua"/>
                <a:cs typeface="Book Antiqua"/>
              </a:rPr>
              <a:t>the</a:t>
            </a:r>
            <a:r>
              <a:rPr dirty="0" sz="280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95">
                <a:solidFill>
                  <a:srgbClr val="368727"/>
                </a:solidFill>
                <a:latin typeface="Book Antiqua"/>
                <a:cs typeface="Book Antiqua"/>
              </a:rPr>
              <a:t>impact</a:t>
            </a:r>
            <a:r>
              <a:rPr dirty="0" sz="2800" spc="-5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60">
                <a:solidFill>
                  <a:srgbClr val="368727"/>
                </a:solidFill>
                <a:latin typeface="Book Antiqua"/>
                <a:cs typeface="Book Antiqua"/>
              </a:rPr>
              <a:t>of</a:t>
            </a:r>
            <a:r>
              <a:rPr dirty="0" sz="2800" spc="-1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190">
                <a:solidFill>
                  <a:srgbClr val="368727"/>
                </a:solidFill>
                <a:latin typeface="Book Antiqua"/>
                <a:cs typeface="Book Antiqua"/>
              </a:rPr>
              <a:t>a</a:t>
            </a:r>
            <a:r>
              <a:rPr dirty="0" sz="280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80">
                <a:solidFill>
                  <a:srgbClr val="368727"/>
                </a:solidFill>
                <a:latin typeface="Book Antiqua"/>
                <a:cs typeface="Book Antiqua"/>
              </a:rPr>
              <a:t>fixed</a:t>
            </a:r>
            <a:r>
              <a:rPr dirty="0" sz="280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130">
                <a:solidFill>
                  <a:srgbClr val="368727"/>
                </a:solidFill>
                <a:latin typeface="Book Antiqua"/>
                <a:cs typeface="Book Antiqua"/>
              </a:rPr>
              <a:t>income</a:t>
            </a:r>
            <a:r>
              <a:rPr dirty="0" sz="280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80">
                <a:solidFill>
                  <a:srgbClr val="368727"/>
                </a:solidFill>
                <a:latin typeface="Book Antiqua"/>
                <a:cs typeface="Book Antiqua"/>
              </a:rPr>
              <a:t>annuity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Using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our </a:t>
            </a:r>
            <a:r>
              <a:rPr dirty="0" sz="1800" spc="114">
                <a:solidFill>
                  <a:srgbClr val="044014"/>
                </a:solidFill>
                <a:latin typeface="Calibri"/>
                <a:cs typeface="Calibri"/>
              </a:rPr>
              <a:t>Guaranteed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Income</a:t>
            </a:r>
            <a:r>
              <a:rPr dirty="0" sz="1800" spc="-16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Estimator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0467" y="6240271"/>
            <a:ext cx="2248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latin typeface="Calibri"/>
                <a:cs typeface="Calibri"/>
              </a:rPr>
              <a:t>Screenshot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25">
                <a:latin typeface="Calibri"/>
                <a:cs typeface="Calibri"/>
              </a:rPr>
              <a:t>for illustrative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-6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0118" y="85852"/>
            <a:ext cx="8566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GUARANTEES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0414" y="1903430"/>
            <a:ext cx="5532120" cy="4189729"/>
          </a:xfrm>
          <a:custGeom>
            <a:avLst/>
            <a:gdLst/>
            <a:ahLst/>
            <a:cxnLst/>
            <a:rect l="l" t="t" r="r" b="b"/>
            <a:pathLst>
              <a:path w="5532120" h="4189729">
                <a:moveTo>
                  <a:pt x="0" y="0"/>
                </a:moveTo>
                <a:lnTo>
                  <a:pt x="5531585" y="0"/>
                </a:lnTo>
                <a:lnTo>
                  <a:pt x="5531585" y="4189161"/>
                </a:lnTo>
                <a:lnTo>
                  <a:pt x="0" y="4189161"/>
                </a:lnTo>
                <a:lnTo>
                  <a:pt x="0" y="0"/>
                </a:lnTo>
                <a:close/>
              </a:path>
            </a:pathLst>
          </a:custGeom>
          <a:solidFill>
            <a:srgbClr val="F7F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55526" y="4456560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6" y="0"/>
                </a:lnTo>
                <a:lnTo>
                  <a:pt x="0" y="7106"/>
                </a:lnTo>
                <a:lnTo>
                  <a:pt x="0" y="24643"/>
                </a:lnTo>
                <a:lnTo>
                  <a:pt x="7106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6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6" y="0"/>
                </a:lnTo>
                <a:lnTo>
                  <a:pt x="222250" y="7106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48" y="7106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6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6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6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6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0"/>
                </a:moveTo>
                <a:lnTo>
                  <a:pt x="896106" y="0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6" y="31750"/>
                </a:lnTo>
                <a:lnTo>
                  <a:pt x="1008893" y="31750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0"/>
                </a:lnTo>
                <a:close/>
              </a:path>
              <a:path w="2348229" h="31750">
                <a:moveTo>
                  <a:pt x="1231143" y="0"/>
                </a:moveTo>
                <a:lnTo>
                  <a:pt x="1118356" y="0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6" y="31750"/>
                </a:lnTo>
                <a:lnTo>
                  <a:pt x="1231143" y="31750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0"/>
                </a:lnTo>
                <a:close/>
              </a:path>
              <a:path w="2348229" h="31750">
                <a:moveTo>
                  <a:pt x="1453393" y="0"/>
                </a:moveTo>
                <a:lnTo>
                  <a:pt x="1340606" y="0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6" y="31750"/>
                </a:lnTo>
                <a:lnTo>
                  <a:pt x="1453393" y="31750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0"/>
                </a:lnTo>
                <a:close/>
              </a:path>
              <a:path w="2348229" h="31750">
                <a:moveTo>
                  <a:pt x="1571625" y="0"/>
                </a:moveTo>
                <a:lnTo>
                  <a:pt x="1562855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6" y="31750"/>
                </a:lnTo>
                <a:lnTo>
                  <a:pt x="1675644" y="31750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lnTo>
                  <a:pt x="1571625" y="0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6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6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6" y="1"/>
                </a:lnTo>
                <a:lnTo>
                  <a:pt x="2000250" y="7108"/>
                </a:lnTo>
                <a:lnTo>
                  <a:pt x="2000250" y="24643"/>
                </a:lnTo>
                <a:lnTo>
                  <a:pt x="2007356" y="31751"/>
                </a:lnTo>
                <a:lnTo>
                  <a:pt x="2120143" y="31751"/>
                </a:lnTo>
                <a:lnTo>
                  <a:pt x="2127250" y="24643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6" y="1"/>
                </a:lnTo>
                <a:lnTo>
                  <a:pt x="2222500" y="7108"/>
                </a:lnTo>
                <a:lnTo>
                  <a:pt x="2222500" y="24643"/>
                </a:lnTo>
                <a:lnTo>
                  <a:pt x="2229606" y="31751"/>
                </a:lnTo>
                <a:lnTo>
                  <a:pt x="2340829" y="31751"/>
                </a:lnTo>
                <a:lnTo>
                  <a:pt x="2347936" y="24643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16969" y="3487991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6"/>
                </a:lnTo>
                <a:lnTo>
                  <a:pt x="34281" y="124360"/>
                </a:lnTo>
                <a:lnTo>
                  <a:pt x="15708" y="163477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4"/>
                </a:lnTo>
                <a:lnTo>
                  <a:pt x="34281" y="377821"/>
                </a:lnTo>
                <a:lnTo>
                  <a:pt x="59053" y="412865"/>
                </a:lnTo>
                <a:lnTo>
                  <a:pt x="89316" y="443128"/>
                </a:lnTo>
                <a:lnTo>
                  <a:pt x="124360" y="467900"/>
                </a:lnTo>
                <a:lnTo>
                  <a:pt x="163477" y="486473"/>
                </a:lnTo>
                <a:lnTo>
                  <a:pt x="205956" y="498136"/>
                </a:lnTo>
                <a:lnTo>
                  <a:pt x="251090" y="502182"/>
                </a:lnTo>
                <a:lnTo>
                  <a:pt x="296224" y="498136"/>
                </a:lnTo>
                <a:lnTo>
                  <a:pt x="338704" y="486473"/>
                </a:lnTo>
                <a:lnTo>
                  <a:pt x="377820" y="467900"/>
                </a:lnTo>
                <a:lnTo>
                  <a:pt x="412864" y="443128"/>
                </a:lnTo>
                <a:lnTo>
                  <a:pt x="443127" y="412865"/>
                </a:lnTo>
                <a:lnTo>
                  <a:pt x="467899" y="377821"/>
                </a:lnTo>
                <a:lnTo>
                  <a:pt x="486472" y="338704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7"/>
                </a:lnTo>
                <a:lnTo>
                  <a:pt x="467899" y="124360"/>
                </a:lnTo>
                <a:lnTo>
                  <a:pt x="443127" y="89316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69220" y="4221345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5"/>
                </a:lnTo>
                <a:lnTo>
                  <a:pt x="34281" y="124360"/>
                </a:lnTo>
                <a:lnTo>
                  <a:pt x="15708" y="163476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3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6" y="443127"/>
                </a:lnTo>
                <a:lnTo>
                  <a:pt x="124360" y="467899"/>
                </a:lnTo>
                <a:lnTo>
                  <a:pt x="163477" y="486471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1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3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6"/>
                </a:lnTo>
                <a:lnTo>
                  <a:pt x="467899" y="124360"/>
                </a:lnTo>
                <a:lnTo>
                  <a:pt x="443127" y="89315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FF7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6969" y="4959784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6"/>
                </a:lnTo>
                <a:lnTo>
                  <a:pt x="34281" y="124361"/>
                </a:lnTo>
                <a:lnTo>
                  <a:pt x="15708" y="163477"/>
                </a:lnTo>
                <a:lnTo>
                  <a:pt x="4045" y="205957"/>
                </a:lnTo>
                <a:lnTo>
                  <a:pt x="0" y="251091"/>
                </a:lnTo>
                <a:lnTo>
                  <a:pt x="4045" y="296225"/>
                </a:lnTo>
                <a:lnTo>
                  <a:pt x="15708" y="338704"/>
                </a:lnTo>
                <a:lnTo>
                  <a:pt x="34281" y="377821"/>
                </a:lnTo>
                <a:lnTo>
                  <a:pt x="59053" y="412865"/>
                </a:lnTo>
                <a:lnTo>
                  <a:pt x="89316" y="443128"/>
                </a:lnTo>
                <a:lnTo>
                  <a:pt x="124360" y="467900"/>
                </a:lnTo>
                <a:lnTo>
                  <a:pt x="163477" y="486473"/>
                </a:lnTo>
                <a:lnTo>
                  <a:pt x="205956" y="498136"/>
                </a:lnTo>
                <a:lnTo>
                  <a:pt x="251090" y="502182"/>
                </a:lnTo>
                <a:lnTo>
                  <a:pt x="296224" y="498136"/>
                </a:lnTo>
                <a:lnTo>
                  <a:pt x="338704" y="486473"/>
                </a:lnTo>
                <a:lnTo>
                  <a:pt x="377820" y="467900"/>
                </a:lnTo>
                <a:lnTo>
                  <a:pt x="412864" y="443128"/>
                </a:lnTo>
                <a:lnTo>
                  <a:pt x="443127" y="412865"/>
                </a:lnTo>
                <a:lnTo>
                  <a:pt x="467899" y="377821"/>
                </a:lnTo>
                <a:lnTo>
                  <a:pt x="486472" y="338704"/>
                </a:lnTo>
                <a:lnTo>
                  <a:pt x="498135" y="296225"/>
                </a:lnTo>
                <a:lnTo>
                  <a:pt x="502180" y="251091"/>
                </a:lnTo>
                <a:lnTo>
                  <a:pt x="498135" y="205957"/>
                </a:lnTo>
                <a:lnTo>
                  <a:pt x="486472" y="163477"/>
                </a:lnTo>
                <a:lnTo>
                  <a:pt x="467899" y="124361"/>
                </a:lnTo>
                <a:lnTo>
                  <a:pt x="443127" y="89316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36921" y="1470628"/>
            <a:ext cx="2290700" cy="443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95404" y="1363179"/>
            <a:ext cx="2538394" cy="4682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55558" y="3421662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1"/>
                </a:lnTo>
                <a:lnTo>
                  <a:pt x="107170" y="76431"/>
                </a:lnTo>
                <a:lnTo>
                  <a:pt x="76432" y="107169"/>
                </a:lnTo>
                <a:lnTo>
                  <a:pt x="50202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2" y="481280"/>
                </a:lnTo>
                <a:lnTo>
                  <a:pt x="76432" y="516044"/>
                </a:lnTo>
                <a:lnTo>
                  <a:pt x="107170" y="546782"/>
                </a:lnTo>
                <a:lnTo>
                  <a:pt x="141934" y="573012"/>
                </a:lnTo>
                <a:lnTo>
                  <a:pt x="180241" y="594252"/>
                </a:lnTo>
                <a:lnTo>
                  <a:pt x="221611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3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55558" y="3421662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89191" y="3544823"/>
            <a:ext cx="377952" cy="377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55558" y="4151796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1"/>
                </a:lnTo>
                <a:lnTo>
                  <a:pt x="107170" y="76431"/>
                </a:lnTo>
                <a:lnTo>
                  <a:pt x="76432" y="107169"/>
                </a:lnTo>
                <a:lnTo>
                  <a:pt x="50202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2" y="481279"/>
                </a:lnTo>
                <a:lnTo>
                  <a:pt x="76432" y="516043"/>
                </a:lnTo>
                <a:lnTo>
                  <a:pt x="107170" y="546781"/>
                </a:lnTo>
                <a:lnTo>
                  <a:pt x="141934" y="573011"/>
                </a:lnTo>
                <a:lnTo>
                  <a:pt x="180241" y="594251"/>
                </a:lnTo>
                <a:lnTo>
                  <a:pt x="221611" y="610020"/>
                </a:lnTo>
                <a:lnTo>
                  <a:pt x="265560" y="619834"/>
                </a:lnTo>
                <a:lnTo>
                  <a:pt x="311607" y="623213"/>
                </a:lnTo>
                <a:lnTo>
                  <a:pt x="357654" y="619834"/>
                </a:lnTo>
                <a:lnTo>
                  <a:pt x="401603" y="610020"/>
                </a:lnTo>
                <a:lnTo>
                  <a:pt x="442973" y="594251"/>
                </a:lnTo>
                <a:lnTo>
                  <a:pt x="481280" y="573011"/>
                </a:lnTo>
                <a:lnTo>
                  <a:pt x="516044" y="546781"/>
                </a:lnTo>
                <a:lnTo>
                  <a:pt x="546782" y="516043"/>
                </a:lnTo>
                <a:lnTo>
                  <a:pt x="573012" y="481279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55558" y="4151796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89191" y="4294632"/>
            <a:ext cx="341376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55558" y="4881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1"/>
                </a:lnTo>
                <a:lnTo>
                  <a:pt x="107170" y="76431"/>
                </a:lnTo>
                <a:lnTo>
                  <a:pt x="76432" y="107169"/>
                </a:lnTo>
                <a:lnTo>
                  <a:pt x="50202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2" y="481280"/>
                </a:lnTo>
                <a:lnTo>
                  <a:pt x="76432" y="516044"/>
                </a:lnTo>
                <a:lnTo>
                  <a:pt x="107170" y="546782"/>
                </a:lnTo>
                <a:lnTo>
                  <a:pt x="141934" y="573012"/>
                </a:lnTo>
                <a:lnTo>
                  <a:pt x="180241" y="594252"/>
                </a:lnTo>
                <a:lnTo>
                  <a:pt x="221611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3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55558" y="4881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58711" y="4974335"/>
            <a:ext cx="423671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55526" y="3719141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6" y="0"/>
                </a:lnTo>
                <a:lnTo>
                  <a:pt x="0" y="7108"/>
                </a:lnTo>
                <a:lnTo>
                  <a:pt x="0" y="24643"/>
                </a:lnTo>
                <a:lnTo>
                  <a:pt x="7106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6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6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6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6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6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1"/>
                </a:moveTo>
                <a:lnTo>
                  <a:pt x="896106" y="1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6" y="31751"/>
                </a:lnTo>
                <a:lnTo>
                  <a:pt x="1008893" y="31751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1"/>
                </a:lnTo>
                <a:close/>
              </a:path>
              <a:path w="2348229" h="31750">
                <a:moveTo>
                  <a:pt x="1231143" y="1"/>
                </a:moveTo>
                <a:lnTo>
                  <a:pt x="1118356" y="1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6" y="31751"/>
                </a:lnTo>
                <a:lnTo>
                  <a:pt x="1231143" y="31751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1"/>
                </a:lnTo>
                <a:close/>
              </a:path>
              <a:path w="2348229" h="31750">
                <a:moveTo>
                  <a:pt x="1453393" y="1"/>
                </a:moveTo>
                <a:lnTo>
                  <a:pt x="1340606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6" y="31751"/>
                </a:lnTo>
                <a:lnTo>
                  <a:pt x="1453393" y="31751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1"/>
                </a:lnTo>
                <a:close/>
              </a:path>
              <a:path w="2348229" h="31750">
                <a:moveTo>
                  <a:pt x="1675643" y="1"/>
                </a:moveTo>
                <a:lnTo>
                  <a:pt x="1562856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6" y="31751"/>
                </a:lnTo>
                <a:lnTo>
                  <a:pt x="1675643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6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6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6" y="1"/>
                </a:lnTo>
                <a:lnTo>
                  <a:pt x="2000250" y="7108"/>
                </a:lnTo>
                <a:lnTo>
                  <a:pt x="2000251" y="24644"/>
                </a:lnTo>
                <a:lnTo>
                  <a:pt x="2007356" y="31751"/>
                </a:lnTo>
                <a:lnTo>
                  <a:pt x="2120143" y="31751"/>
                </a:lnTo>
                <a:lnTo>
                  <a:pt x="2127250" y="24644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6" y="1"/>
                </a:lnTo>
                <a:lnTo>
                  <a:pt x="2222500" y="7108"/>
                </a:lnTo>
                <a:lnTo>
                  <a:pt x="2222500" y="24644"/>
                </a:lnTo>
                <a:lnTo>
                  <a:pt x="2229606" y="31751"/>
                </a:lnTo>
                <a:lnTo>
                  <a:pt x="2340829" y="31751"/>
                </a:lnTo>
                <a:lnTo>
                  <a:pt x="2347936" y="24644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55526" y="5213644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6" y="0"/>
                </a:lnTo>
                <a:lnTo>
                  <a:pt x="0" y="7108"/>
                </a:lnTo>
                <a:lnTo>
                  <a:pt x="0" y="24643"/>
                </a:lnTo>
                <a:lnTo>
                  <a:pt x="7106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6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6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6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6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6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1"/>
                </a:moveTo>
                <a:lnTo>
                  <a:pt x="896106" y="1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6" y="31751"/>
                </a:lnTo>
                <a:lnTo>
                  <a:pt x="1008893" y="31751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1"/>
                </a:lnTo>
                <a:close/>
              </a:path>
              <a:path w="2348229" h="31750">
                <a:moveTo>
                  <a:pt x="1231143" y="1"/>
                </a:moveTo>
                <a:lnTo>
                  <a:pt x="1118356" y="1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6" y="31751"/>
                </a:lnTo>
                <a:lnTo>
                  <a:pt x="1231143" y="31751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1"/>
                </a:lnTo>
                <a:close/>
              </a:path>
              <a:path w="2348229" h="31750">
                <a:moveTo>
                  <a:pt x="1453393" y="1"/>
                </a:moveTo>
                <a:lnTo>
                  <a:pt x="1340606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6" y="31751"/>
                </a:lnTo>
                <a:lnTo>
                  <a:pt x="1453393" y="31751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1"/>
                </a:lnTo>
                <a:close/>
              </a:path>
              <a:path w="2348229" h="31750">
                <a:moveTo>
                  <a:pt x="1675643" y="1"/>
                </a:moveTo>
                <a:lnTo>
                  <a:pt x="1562856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6" y="31751"/>
                </a:lnTo>
                <a:lnTo>
                  <a:pt x="1675643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6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6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6" y="1"/>
                </a:lnTo>
                <a:lnTo>
                  <a:pt x="2000250" y="7108"/>
                </a:lnTo>
                <a:lnTo>
                  <a:pt x="2000251" y="24644"/>
                </a:lnTo>
                <a:lnTo>
                  <a:pt x="2007356" y="31751"/>
                </a:lnTo>
                <a:lnTo>
                  <a:pt x="2120143" y="31751"/>
                </a:lnTo>
                <a:lnTo>
                  <a:pt x="2127250" y="24644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6" y="1"/>
                </a:lnTo>
                <a:lnTo>
                  <a:pt x="2222500" y="7108"/>
                </a:lnTo>
                <a:lnTo>
                  <a:pt x="2222500" y="24644"/>
                </a:lnTo>
                <a:lnTo>
                  <a:pt x="2229606" y="31751"/>
                </a:lnTo>
                <a:lnTo>
                  <a:pt x="2340829" y="31751"/>
                </a:lnTo>
                <a:lnTo>
                  <a:pt x="2347936" y="24644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215153" y="177981"/>
            <a:ext cx="1901189" cy="314325"/>
          </a:xfrm>
          <a:prstGeom prst="rect"/>
          <a:ln w="9525">
            <a:solidFill>
              <a:srgbClr val="D9117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2105"/>
              </a:lnSpc>
            </a:pPr>
            <a:r>
              <a:rPr dirty="0" sz="1800" spc="114">
                <a:solidFill>
                  <a:srgbClr val="D9117E"/>
                </a:solidFill>
                <a:latin typeface="Calibri"/>
                <a:cs typeface="Calibri"/>
              </a:rPr>
              <a:t>Optional</a:t>
            </a:r>
            <a:r>
              <a:rPr dirty="0" sz="1800" spc="25">
                <a:solidFill>
                  <a:srgbClr val="D9117E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D9117E"/>
                </a:solidFill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70467" y="6383020"/>
            <a:ext cx="5415915" cy="1866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000" spc="50">
                <a:latin typeface="Calibri"/>
                <a:cs typeface="Calibri"/>
              </a:rPr>
              <a:t>Annuity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guarantees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are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subject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to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the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claims-paying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ability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of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the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issuing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insurance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company.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pc="90">
                <a:solidFill>
                  <a:srgbClr val="044014"/>
                </a:solidFill>
              </a:rPr>
              <a:t>25</a:t>
            </a:fld>
          </a:p>
        </p:txBody>
      </p:sp>
      <p:sp>
        <p:nvSpPr>
          <p:cNvPr id="25" name="object 25"/>
          <p:cNvSpPr txBox="1"/>
          <p:nvPr/>
        </p:nvSpPr>
        <p:spPr>
          <a:xfrm>
            <a:off x="7176586" y="2693923"/>
            <a:ext cx="3729990" cy="252412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3970" marR="5080">
              <a:lnSpc>
                <a:spcPts val="1900"/>
              </a:lnSpc>
              <a:spcBef>
                <a:spcPts val="380"/>
              </a:spcBef>
            </a:pP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Understand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income </a:t>
            </a: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z="18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annuity  </a:t>
            </a:r>
            <a:r>
              <a:rPr dirty="0" sz="1800" spc="130">
                <a:solidFill>
                  <a:srgbClr val="404040"/>
                </a:solidFill>
                <a:latin typeface="Calibri"/>
                <a:cs typeface="Calibri"/>
              </a:rPr>
              <a:t>could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provide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2700" marR="1359535">
              <a:lnSpc>
                <a:spcPts val="1610"/>
              </a:lnSpc>
            </a:pP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Estimate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payments </a:t>
            </a:r>
            <a:r>
              <a:rPr dirty="0" sz="1400" spc="105">
                <a:solidFill>
                  <a:srgbClr val="404040"/>
                </a:solidFill>
                <a:latin typeface="Calibri"/>
                <a:cs typeface="Calibri"/>
              </a:rPr>
              <a:t>based</a:t>
            </a:r>
            <a:r>
              <a:rPr dirty="0" sz="1400" spc="-1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on 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amount</a:t>
            </a:r>
            <a:r>
              <a:rPr dirty="0" sz="14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invested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12700" marR="586105">
              <a:lnSpc>
                <a:spcPct val="101400"/>
              </a:lnSpc>
            </a:pP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Estimate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investment </a:t>
            </a:r>
            <a:r>
              <a:rPr dirty="0" sz="1400" spc="105">
                <a:solidFill>
                  <a:srgbClr val="404040"/>
                </a:solidFill>
                <a:latin typeface="Calibri"/>
                <a:cs typeface="Calibri"/>
              </a:rPr>
              <a:t>needed based</a:t>
            </a:r>
            <a:r>
              <a:rPr dirty="0" sz="1400" spc="-1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on 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payments</a:t>
            </a:r>
            <a:r>
              <a:rPr dirty="0" sz="14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desired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Review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potential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payout</a:t>
            </a:r>
            <a:r>
              <a:rPr dirty="0" sz="14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options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26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5340" y="2042667"/>
            <a:ext cx="5105400" cy="8820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pc="-10">
                <a:solidFill>
                  <a:srgbClr val="000000"/>
                </a:solidFill>
                <a:latin typeface="Lucida Sans"/>
                <a:cs typeface="Lucida Sans"/>
              </a:rPr>
              <a:t>Use </a:t>
            </a:r>
            <a:r>
              <a:rPr dirty="0" spc="-80">
                <a:solidFill>
                  <a:srgbClr val="000000"/>
                </a:solidFill>
                <a:latin typeface="Lucida Sans"/>
                <a:cs typeface="Lucida Sans"/>
              </a:rPr>
              <a:t>investment </a:t>
            </a:r>
            <a:r>
              <a:rPr dirty="0" spc="-60">
                <a:solidFill>
                  <a:srgbClr val="000000"/>
                </a:solidFill>
                <a:latin typeface="Lucida Sans"/>
                <a:cs typeface="Lucida Sans"/>
              </a:rPr>
              <a:t>income </a:t>
            </a:r>
            <a:r>
              <a:rPr dirty="0" spc="-75">
                <a:solidFill>
                  <a:srgbClr val="000000"/>
                </a:solidFill>
                <a:latin typeface="Lucida Sans"/>
                <a:cs typeface="Lucida Sans"/>
              </a:rPr>
              <a:t>to</a:t>
            </a:r>
            <a:r>
              <a:rPr dirty="0" spc="-67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dirty="0" spc="-90">
                <a:solidFill>
                  <a:srgbClr val="000000"/>
                </a:solidFill>
                <a:latin typeface="Lucida Sans"/>
                <a:cs typeface="Lucida Sans"/>
              </a:rPr>
              <a:t>fund  </a:t>
            </a:r>
            <a:r>
              <a:rPr dirty="0" spc="-85">
                <a:solidFill>
                  <a:srgbClr val="000000"/>
                </a:solidFill>
                <a:latin typeface="Lucida Sans"/>
                <a:cs typeface="Lucida Sans"/>
              </a:rPr>
              <a:t>discretionary</a:t>
            </a:r>
            <a:r>
              <a:rPr dirty="0" spc="-195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dirty="0" spc="-70">
                <a:solidFill>
                  <a:srgbClr val="000000"/>
                </a:solidFill>
                <a:latin typeface="Lucida Sans"/>
                <a:cs typeface="Lucida Sans"/>
              </a:rPr>
              <a:t>spending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2732405" marR="5080">
              <a:lnSpc>
                <a:spcPct val="101400"/>
              </a:lnSpc>
              <a:spcBef>
                <a:spcPts val="50"/>
              </a:spcBef>
            </a:pPr>
            <a:r>
              <a:rPr dirty="0" spc="-75"/>
              <a:t>Reassess </a:t>
            </a:r>
            <a:r>
              <a:rPr dirty="0" spc="-90"/>
              <a:t>your </a:t>
            </a:r>
            <a:r>
              <a:rPr dirty="0" spc="-45"/>
              <a:t>appetite </a:t>
            </a:r>
            <a:r>
              <a:rPr dirty="0" spc="-120"/>
              <a:t>for </a:t>
            </a:r>
            <a:r>
              <a:rPr dirty="0" spc="-175"/>
              <a:t>risk</a:t>
            </a:r>
            <a:r>
              <a:rPr dirty="0" spc="-640"/>
              <a:t> </a:t>
            </a:r>
            <a:r>
              <a:rPr dirty="0" spc="-45"/>
              <a:t>and  </a:t>
            </a:r>
            <a:r>
              <a:rPr dirty="0" spc="-100"/>
              <a:t>adjust </a:t>
            </a:r>
            <a:r>
              <a:rPr dirty="0" spc="-90"/>
              <a:t>asset</a:t>
            </a:r>
            <a:r>
              <a:rPr dirty="0" spc="-275"/>
              <a:t> </a:t>
            </a:r>
            <a:r>
              <a:rPr dirty="0" spc="-80"/>
              <a:t>allocations</a:t>
            </a:r>
          </a:p>
          <a:p>
            <a:pPr marL="2732405" marR="479425">
              <a:lnSpc>
                <a:spcPts val="3310"/>
              </a:lnSpc>
              <a:spcBef>
                <a:spcPts val="1975"/>
              </a:spcBef>
            </a:pPr>
            <a:r>
              <a:rPr dirty="0" spc="35"/>
              <a:t>Meet </a:t>
            </a:r>
            <a:r>
              <a:rPr dirty="0" spc="-90"/>
              <a:t>your </a:t>
            </a:r>
            <a:r>
              <a:rPr dirty="0" spc="-80"/>
              <a:t>long-term </a:t>
            </a:r>
            <a:r>
              <a:rPr dirty="0" spc="-40"/>
              <a:t>needs</a:t>
            </a:r>
            <a:r>
              <a:rPr dirty="0" spc="-665"/>
              <a:t> </a:t>
            </a:r>
            <a:r>
              <a:rPr dirty="0" spc="-45"/>
              <a:t>and  </a:t>
            </a:r>
            <a:r>
              <a:rPr dirty="0" spc="-40"/>
              <a:t>keep </a:t>
            </a:r>
            <a:r>
              <a:rPr dirty="0" spc="-60"/>
              <a:t>up </a:t>
            </a:r>
            <a:r>
              <a:rPr dirty="0" spc="-75"/>
              <a:t>with</a:t>
            </a:r>
            <a:r>
              <a:rPr dirty="0" spc="-480"/>
              <a:t> </a:t>
            </a:r>
            <a:r>
              <a:rPr dirty="0" spc="-95"/>
              <a:t>inflation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4978" y="2911347"/>
            <a:ext cx="2197735" cy="119316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585"/>
              </a:spcBef>
            </a:pPr>
            <a:r>
              <a:rPr dirty="0" sz="4000" spc="130">
                <a:solidFill>
                  <a:srgbClr val="8A42D9"/>
                </a:solidFill>
                <a:latin typeface="Book Antiqua"/>
                <a:cs typeface="Book Antiqua"/>
              </a:rPr>
              <a:t>Growth  </a:t>
            </a:r>
            <a:r>
              <a:rPr dirty="0" sz="4000" spc="204">
                <a:solidFill>
                  <a:srgbClr val="8A42D9"/>
                </a:solidFill>
                <a:latin typeface="Book Antiqua"/>
                <a:cs typeface="Book Antiqua"/>
              </a:rPr>
              <a:t>P</a:t>
            </a:r>
            <a:r>
              <a:rPr dirty="0" sz="4000" spc="200">
                <a:solidFill>
                  <a:srgbClr val="8A42D9"/>
                </a:solidFill>
                <a:latin typeface="Book Antiqua"/>
                <a:cs typeface="Book Antiqua"/>
              </a:rPr>
              <a:t>o</a:t>
            </a:r>
            <a:r>
              <a:rPr dirty="0" sz="4000" spc="50">
                <a:solidFill>
                  <a:srgbClr val="8A42D9"/>
                </a:solidFill>
                <a:latin typeface="Book Antiqua"/>
                <a:cs typeface="Book Antiqua"/>
              </a:rPr>
              <a:t>t</a:t>
            </a:r>
            <a:r>
              <a:rPr dirty="0" sz="4000" spc="220">
                <a:solidFill>
                  <a:srgbClr val="8A42D9"/>
                </a:solidFill>
                <a:latin typeface="Book Antiqua"/>
                <a:cs typeface="Book Antiqua"/>
              </a:rPr>
              <a:t>en</a:t>
            </a:r>
            <a:r>
              <a:rPr dirty="0" sz="4000" spc="140">
                <a:solidFill>
                  <a:srgbClr val="8A42D9"/>
                </a:solidFill>
                <a:latin typeface="Book Antiqua"/>
                <a:cs typeface="Book Antiqua"/>
              </a:rPr>
              <a:t>t</a:t>
            </a:r>
            <a:r>
              <a:rPr dirty="0" sz="4000" spc="-10">
                <a:solidFill>
                  <a:srgbClr val="8A42D9"/>
                </a:solidFill>
                <a:latin typeface="Book Antiqua"/>
                <a:cs typeface="Book Antiqua"/>
              </a:rPr>
              <a:t>i</a:t>
            </a:r>
            <a:r>
              <a:rPr dirty="0" sz="4000" spc="290">
                <a:solidFill>
                  <a:srgbClr val="8A42D9"/>
                </a:solidFill>
                <a:latin typeface="Book Antiqua"/>
                <a:cs typeface="Book Antiqua"/>
              </a:rPr>
              <a:t>a</a:t>
            </a:r>
            <a:r>
              <a:rPr dirty="0" sz="4000" spc="-35">
                <a:solidFill>
                  <a:srgbClr val="8A42D9"/>
                </a:solidFill>
                <a:latin typeface="Book Antiqua"/>
                <a:cs typeface="Book Antiqua"/>
              </a:rPr>
              <a:t>l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1772718"/>
            <a:ext cx="989965" cy="454025"/>
          </a:xfrm>
          <a:custGeom>
            <a:avLst/>
            <a:gdLst/>
            <a:ahLst/>
            <a:cxnLst/>
            <a:rect l="l" t="t" r="r" b="b"/>
            <a:pathLst>
              <a:path w="989965" h="454025">
                <a:moveTo>
                  <a:pt x="494887" y="0"/>
                </a:moveTo>
                <a:lnTo>
                  <a:pt x="0" y="226823"/>
                </a:lnTo>
                <a:lnTo>
                  <a:pt x="494887" y="453646"/>
                </a:lnTo>
                <a:lnTo>
                  <a:pt x="989775" y="226823"/>
                </a:lnTo>
                <a:lnTo>
                  <a:pt x="494887" y="0"/>
                </a:lnTo>
                <a:close/>
              </a:path>
            </a:pathLst>
          </a:custGeom>
          <a:solidFill>
            <a:srgbClr val="5B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0" y="1998682"/>
            <a:ext cx="495300" cy="799465"/>
          </a:xfrm>
          <a:custGeom>
            <a:avLst/>
            <a:gdLst/>
            <a:ahLst/>
            <a:cxnLst/>
            <a:rect l="l" t="t" r="r" b="b"/>
            <a:pathLst>
              <a:path w="495300" h="799464">
                <a:moveTo>
                  <a:pt x="0" y="0"/>
                </a:moveTo>
                <a:lnTo>
                  <a:pt x="0" y="572922"/>
                </a:lnTo>
                <a:lnTo>
                  <a:pt x="494887" y="799037"/>
                </a:lnTo>
                <a:lnTo>
                  <a:pt x="494887" y="226114"/>
                </a:lnTo>
                <a:lnTo>
                  <a:pt x="0" y="0"/>
                </a:lnTo>
                <a:close/>
              </a:path>
            </a:pathLst>
          </a:custGeom>
          <a:solidFill>
            <a:srgbClr val="8A42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04488" y="1998682"/>
            <a:ext cx="495300" cy="799465"/>
          </a:xfrm>
          <a:custGeom>
            <a:avLst/>
            <a:gdLst/>
            <a:ahLst/>
            <a:cxnLst/>
            <a:rect l="l" t="t" r="r" b="b"/>
            <a:pathLst>
              <a:path w="495300" h="799464">
                <a:moveTo>
                  <a:pt x="494887" y="0"/>
                </a:moveTo>
                <a:lnTo>
                  <a:pt x="0" y="226114"/>
                </a:lnTo>
                <a:lnTo>
                  <a:pt x="0" y="799037"/>
                </a:lnTo>
                <a:lnTo>
                  <a:pt x="494887" y="572922"/>
                </a:lnTo>
                <a:lnTo>
                  <a:pt x="494887" y="0"/>
                </a:lnTo>
                <a:close/>
              </a:path>
            </a:pathLst>
          </a:custGeom>
          <a:solidFill>
            <a:srgbClr val="5B2C5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5439410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130"/>
              <a:t>Manage </a:t>
            </a:r>
            <a:r>
              <a:rPr dirty="0" spc="95"/>
              <a:t>your</a:t>
            </a:r>
            <a:r>
              <a:rPr dirty="0" spc="-145"/>
              <a:t> </a:t>
            </a:r>
            <a:r>
              <a:rPr dirty="0" spc="65"/>
              <a:t>portfolio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Build </a:t>
            </a:r>
            <a:r>
              <a:rPr dirty="0" sz="1800" spc="114">
                <a:solidFill>
                  <a:srgbClr val="044014"/>
                </a:solidFill>
                <a:latin typeface="Calibri"/>
                <a:cs typeface="Calibri"/>
              </a:rPr>
              <a:t>an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investment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strategy </a:t>
            </a:r>
            <a:r>
              <a:rPr dirty="0" sz="1800" spc="135">
                <a:solidFill>
                  <a:srgbClr val="044014"/>
                </a:solidFill>
                <a:latin typeface="Calibri"/>
                <a:cs typeface="Calibri"/>
              </a:rPr>
              <a:t>and </a:t>
            </a:r>
            <a:r>
              <a:rPr dirty="0" sz="1800" spc="95">
                <a:solidFill>
                  <a:srgbClr val="044014"/>
                </a:solidFill>
                <a:latin typeface="Calibri"/>
                <a:cs typeface="Calibri"/>
              </a:rPr>
              <a:t>remain</a:t>
            </a:r>
            <a:r>
              <a:rPr dirty="0" sz="1800" spc="-26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disciplined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27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0467" y="5868416"/>
            <a:ext cx="7181215" cy="6959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180"/>
              </a:spcBef>
            </a:pPr>
            <a:r>
              <a:rPr dirty="0" sz="900" spc="55">
                <a:latin typeface="Calibri"/>
                <a:cs typeface="Calibri"/>
              </a:rPr>
              <a:t>The purpose </a:t>
            </a:r>
            <a:r>
              <a:rPr dirty="0" sz="900" spc="35">
                <a:latin typeface="Calibri"/>
                <a:cs typeface="Calibri"/>
              </a:rPr>
              <a:t>of the target </a:t>
            </a:r>
            <a:r>
              <a:rPr dirty="0" sz="900" spc="40">
                <a:latin typeface="Calibri"/>
                <a:cs typeface="Calibri"/>
              </a:rPr>
              <a:t>asset </a:t>
            </a:r>
            <a:r>
              <a:rPr dirty="0" sz="900" spc="55">
                <a:latin typeface="Calibri"/>
                <a:cs typeface="Calibri"/>
              </a:rPr>
              <a:t>mixes </a:t>
            </a:r>
            <a:r>
              <a:rPr dirty="0" sz="900" spc="30">
                <a:latin typeface="Calibri"/>
                <a:cs typeface="Calibri"/>
              </a:rPr>
              <a:t>is to </a:t>
            </a:r>
            <a:r>
              <a:rPr dirty="0" sz="900" spc="55">
                <a:latin typeface="Calibri"/>
                <a:cs typeface="Calibri"/>
              </a:rPr>
              <a:t>show how </a:t>
            </a:r>
            <a:r>
              <a:rPr dirty="0" sz="900" spc="35">
                <a:latin typeface="Calibri"/>
                <a:cs typeface="Calibri"/>
              </a:rPr>
              <a:t>target </a:t>
            </a:r>
            <a:r>
              <a:rPr dirty="0" sz="900" spc="40">
                <a:latin typeface="Calibri"/>
                <a:cs typeface="Calibri"/>
              </a:rPr>
              <a:t>asset </a:t>
            </a:r>
            <a:r>
              <a:rPr dirty="0" sz="900" spc="55">
                <a:latin typeface="Calibri"/>
                <a:cs typeface="Calibri"/>
              </a:rPr>
              <a:t>mixes may </a:t>
            </a:r>
            <a:r>
              <a:rPr dirty="0" sz="900" spc="75">
                <a:latin typeface="Calibri"/>
                <a:cs typeface="Calibri"/>
              </a:rPr>
              <a:t>be </a:t>
            </a:r>
            <a:r>
              <a:rPr dirty="0" sz="900" spc="40">
                <a:latin typeface="Calibri"/>
                <a:cs typeface="Calibri"/>
              </a:rPr>
              <a:t>created </a:t>
            </a:r>
            <a:r>
              <a:rPr dirty="0" sz="900" spc="30">
                <a:latin typeface="Calibri"/>
                <a:cs typeface="Calibri"/>
              </a:rPr>
              <a:t>with different </a:t>
            </a:r>
            <a:r>
              <a:rPr dirty="0" sz="900" spc="25">
                <a:latin typeface="Calibri"/>
                <a:cs typeface="Calibri"/>
              </a:rPr>
              <a:t>risk </a:t>
            </a:r>
            <a:r>
              <a:rPr dirty="0" sz="900" spc="60">
                <a:latin typeface="Calibri"/>
                <a:cs typeface="Calibri"/>
              </a:rPr>
              <a:t>and </a:t>
            </a:r>
            <a:r>
              <a:rPr dirty="0" sz="900" spc="25">
                <a:latin typeface="Calibri"/>
                <a:cs typeface="Calibri"/>
              </a:rPr>
              <a:t>return </a:t>
            </a:r>
            <a:r>
              <a:rPr dirty="0" sz="900" spc="30">
                <a:latin typeface="Calibri"/>
                <a:cs typeface="Calibri"/>
              </a:rPr>
              <a:t>characteristics to  </a:t>
            </a:r>
            <a:r>
              <a:rPr dirty="0" sz="900" spc="50">
                <a:latin typeface="Calibri"/>
                <a:cs typeface="Calibri"/>
              </a:rPr>
              <a:t>help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meet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an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investor’s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goal.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70">
                <a:latin typeface="Calibri"/>
                <a:cs typeface="Calibri"/>
              </a:rPr>
              <a:t>You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should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choose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your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own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investments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5">
                <a:latin typeface="Calibri"/>
                <a:cs typeface="Calibri"/>
              </a:rPr>
              <a:t>based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on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your</a:t>
            </a:r>
            <a:r>
              <a:rPr dirty="0" sz="900" spc="30">
                <a:latin typeface="Calibri"/>
                <a:cs typeface="Calibri"/>
              </a:rPr>
              <a:t> particular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objectives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0">
                <a:latin typeface="Calibri"/>
                <a:cs typeface="Calibri"/>
              </a:rPr>
              <a:t> situation.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Remember,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you  may </a:t>
            </a:r>
            <a:r>
              <a:rPr dirty="0" sz="900" spc="60">
                <a:latin typeface="Calibri"/>
                <a:cs typeface="Calibri"/>
              </a:rPr>
              <a:t>change </a:t>
            </a:r>
            <a:r>
              <a:rPr dirty="0" sz="900" spc="55">
                <a:latin typeface="Calibri"/>
                <a:cs typeface="Calibri"/>
              </a:rPr>
              <a:t>how </a:t>
            </a:r>
            <a:r>
              <a:rPr dirty="0" sz="900" spc="35">
                <a:latin typeface="Calibri"/>
                <a:cs typeface="Calibri"/>
              </a:rPr>
              <a:t>your </a:t>
            </a:r>
            <a:r>
              <a:rPr dirty="0" sz="900" spc="45">
                <a:latin typeface="Calibri"/>
                <a:cs typeface="Calibri"/>
              </a:rPr>
              <a:t>account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40">
                <a:latin typeface="Calibri"/>
                <a:cs typeface="Calibri"/>
              </a:rPr>
              <a:t>invested. </a:t>
            </a:r>
            <a:r>
              <a:rPr dirty="0" sz="900" spc="65">
                <a:latin typeface="Calibri"/>
                <a:cs typeface="Calibri"/>
              </a:rPr>
              <a:t>Be </a:t>
            </a:r>
            <a:r>
              <a:rPr dirty="0" sz="900" spc="40">
                <a:latin typeface="Calibri"/>
                <a:cs typeface="Calibri"/>
              </a:rPr>
              <a:t>sure </a:t>
            </a:r>
            <a:r>
              <a:rPr dirty="0" sz="900" spc="30">
                <a:latin typeface="Calibri"/>
                <a:cs typeface="Calibri"/>
              </a:rPr>
              <a:t>to </a:t>
            </a:r>
            <a:r>
              <a:rPr dirty="0" sz="900" spc="40">
                <a:latin typeface="Calibri"/>
                <a:cs typeface="Calibri"/>
              </a:rPr>
              <a:t>review </a:t>
            </a:r>
            <a:r>
              <a:rPr dirty="0" sz="900" spc="35">
                <a:latin typeface="Calibri"/>
                <a:cs typeface="Calibri"/>
              </a:rPr>
              <a:t>your </a:t>
            </a:r>
            <a:r>
              <a:rPr dirty="0" sz="900" spc="50">
                <a:latin typeface="Calibri"/>
                <a:cs typeface="Calibri"/>
              </a:rPr>
              <a:t>decisions </a:t>
            </a:r>
            <a:r>
              <a:rPr dirty="0" sz="900" spc="40">
                <a:latin typeface="Calibri"/>
                <a:cs typeface="Calibri"/>
              </a:rPr>
              <a:t>periodically </a:t>
            </a:r>
            <a:r>
              <a:rPr dirty="0" sz="900" spc="30">
                <a:latin typeface="Calibri"/>
                <a:cs typeface="Calibri"/>
              </a:rPr>
              <a:t>to </a:t>
            </a:r>
            <a:r>
              <a:rPr dirty="0" sz="900" spc="55">
                <a:latin typeface="Calibri"/>
                <a:cs typeface="Calibri"/>
              </a:rPr>
              <a:t>make </a:t>
            </a:r>
            <a:r>
              <a:rPr dirty="0" sz="900" spc="40">
                <a:latin typeface="Calibri"/>
                <a:cs typeface="Calibri"/>
              </a:rPr>
              <a:t>sure </a:t>
            </a:r>
            <a:r>
              <a:rPr dirty="0" sz="900" spc="35">
                <a:latin typeface="Calibri"/>
                <a:cs typeface="Calibri"/>
              </a:rPr>
              <a:t>they are </a:t>
            </a:r>
            <a:r>
              <a:rPr dirty="0" sz="900" spc="15">
                <a:latin typeface="Calibri"/>
                <a:cs typeface="Calibri"/>
              </a:rPr>
              <a:t>still </a:t>
            </a:r>
            <a:r>
              <a:rPr dirty="0" sz="900" spc="35">
                <a:latin typeface="Calibri"/>
                <a:cs typeface="Calibri"/>
              </a:rPr>
              <a:t>consistent </a:t>
            </a:r>
            <a:r>
              <a:rPr dirty="0" sz="900" spc="30">
                <a:latin typeface="Calibri"/>
                <a:cs typeface="Calibri"/>
              </a:rPr>
              <a:t>with </a:t>
            </a:r>
            <a:r>
              <a:rPr dirty="0" sz="900" spc="35">
                <a:latin typeface="Calibri"/>
                <a:cs typeface="Calibri"/>
              </a:rPr>
              <a:t>your  </a:t>
            </a:r>
            <a:r>
              <a:rPr dirty="0" sz="900" spc="50">
                <a:latin typeface="Calibri"/>
                <a:cs typeface="Calibri"/>
              </a:rPr>
              <a:t>goals.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The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asset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allocation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65">
                <a:latin typeface="Calibri"/>
                <a:cs typeface="Calibri"/>
              </a:rPr>
              <a:t>does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not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ensure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profit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or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guarantee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against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loss.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40">
                <a:latin typeface="Calibri"/>
                <a:cs typeface="Calibri"/>
              </a:rPr>
              <a:t>Past </a:t>
            </a:r>
            <a:r>
              <a:rPr dirty="0" sz="900" spc="45">
                <a:latin typeface="Calibri"/>
                <a:cs typeface="Calibri"/>
              </a:rPr>
              <a:t>performance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55">
                <a:latin typeface="Calibri"/>
                <a:cs typeface="Calibri"/>
              </a:rPr>
              <a:t>no </a:t>
            </a:r>
            <a:r>
              <a:rPr dirty="0" sz="900" spc="45">
                <a:latin typeface="Calibri"/>
                <a:cs typeface="Calibri"/>
              </a:rPr>
              <a:t>guarantee </a:t>
            </a:r>
            <a:r>
              <a:rPr dirty="0" sz="900" spc="35">
                <a:latin typeface="Calibri"/>
                <a:cs typeface="Calibri"/>
              </a:rPr>
              <a:t>of </a:t>
            </a:r>
            <a:r>
              <a:rPr dirty="0" sz="900" spc="25">
                <a:latin typeface="Calibri"/>
                <a:cs typeface="Calibri"/>
              </a:rPr>
              <a:t>future</a:t>
            </a:r>
            <a:r>
              <a:rPr dirty="0" sz="900" spc="13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results.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3130" y="85852"/>
            <a:ext cx="13074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0502" y="2087285"/>
            <a:ext cx="429259" cy="561975"/>
          </a:xfrm>
          <a:custGeom>
            <a:avLst/>
            <a:gdLst/>
            <a:ahLst/>
            <a:cxnLst/>
            <a:rect l="l" t="t" r="r" b="b"/>
            <a:pathLst>
              <a:path w="429260" h="561975">
                <a:moveTo>
                  <a:pt x="429193" y="0"/>
                </a:moveTo>
                <a:lnTo>
                  <a:pt x="362069" y="5282"/>
                </a:lnTo>
                <a:lnTo>
                  <a:pt x="296598" y="21000"/>
                </a:lnTo>
                <a:lnTo>
                  <a:pt x="252910" y="37843"/>
                </a:lnTo>
                <a:lnTo>
                  <a:pt x="212112" y="58858"/>
                </a:lnTo>
                <a:lnTo>
                  <a:pt x="174370" y="83715"/>
                </a:lnTo>
                <a:lnTo>
                  <a:pt x="139854" y="112086"/>
                </a:lnTo>
                <a:lnTo>
                  <a:pt x="108731" y="143640"/>
                </a:lnTo>
                <a:lnTo>
                  <a:pt x="81170" y="178047"/>
                </a:lnTo>
                <a:lnTo>
                  <a:pt x="57337" y="214977"/>
                </a:lnTo>
                <a:lnTo>
                  <a:pt x="37403" y="254101"/>
                </a:lnTo>
                <a:lnTo>
                  <a:pt x="21533" y="295089"/>
                </a:lnTo>
                <a:lnTo>
                  <a:pt x="9898" y="337611"/>
                </a:lnTo>
                <a:lnTo>
                  <a:pt x="2664" y="381337"/>
                </a:lnTo>
                <a:lnTo>
                  <a:pt x="0" y="425937"/>
                </a:lnTo>
                <a:lnTo>
                  <a:pt x="2073" y="471081"/>
                </a:lnTo>
                <a:lnTo>
                  <a:pt x="9052" y="516440"/>
                </a:lnTo>
                <a:lnTo>
                  <a:pt x="21105" y="561684"/>
                </a:lnTo>
                <a:lnTo>
                  <a:pt x="245554" y="488756"/>
                </a:lnTo>
                <a:lnTo>
                  <a:pt x="241436" y="474153"/>
                </a:lnTo>
                <a:lnTo>
                  <a:pt x="238481" y="459294"/>
                </a:lnTo>
                <a:lnTo>
                  <a:pt x="236700" y="444249"/>
                </a:lnTo>
                <a:lnTo>
                  <a:pt x="236104" y="429088"/>
                </a:lnTo>
                <a:lnTo>
                  <a:pt x="241203" y="384814"/>
                </a:lnTo>
                <a:lnTo>
                  <a:pt x="255730" y="344172"/>
                </a:lnTo>
                <a:lnTo>
                  <a:pt x="278523" y="308320"/>
                </a:lnTo>
                <a:lnTo>
                  <a:pt x="308426" y="278417"/>
                </a:lnTo>
                <a:lnTo>
                  <a:pt x="344277" y="255623"/>
                </a:lnTo>
                <a:lnTo>
                  <a:pt x="384920" y="241097"/>
                </a:lnTo>
                <a:lnTo>
                  <a:pt x="429193" y="235997"/>
                </a:lnTo>
                <a:lnTo>
                  <a:pt x="429193" y="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9696" y="2087285"/>
            <a:ext cx="330835" cy="306070"/>
          </a:xfrm>
          <a:custGeom>
            <a:avLst/>
            <a:gdLst/>
            <a:ahLst/>
            <a:cxnLst/>
            <a:rect l="l" t="t" r="r" b="b"/>
            <a:pathLst>
              <a:path w="330835" h="306069">
                <a:moveTo>
                  <a:pt x="0" y="0"/>
                </a:moveTo>
                <a:lnTo>
                  <a:pt x="0" y="235997"/>
                </a:lnTo>
                <a:lnTo>
                  <a:pt x="42366" y="240701"/>
                </a:lnTo>
                <a:lnTo>
                  <a:pt x="82213" y="254374"/>
                </a:lnTo>
                <a:lnTo>
                  <a:pt x="118149" y="276362"/>
                </a:lnTo>
                <a:lnTo>
                  <a:pt x="148777" y="306007"/>
                </a:lnTo>
                <a:lnTo>
                  <a:pt x="330619" y="155576"/>
                </a:lnTo>
                <a:lnTo>
                  <a:pt x="298253" y="120600"/>
                </a:lnTo>
                <a:lnTo>
                  <a:pt x="262553" y="89697"/>
                </a:lnTo>
                <a:lnTo>
                  <a:pt x="223905" y="63049"/>
                </a:lnTo>
                <a:lnTo>
                  <a:pt x="182697" y="40837"/>
                </a:lnTo>
                <a:lnTo>
                  <a:pt x="139315" y="23244"/>
                </a:lnTo>
                <a:lnTo>
                  <a:pt x="94147" y="10452"/>
                </a:lnTo>
                <a:lnTo>
                  <a:pt x="47579" y="2643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58474" y="2242863"/>
            <a:ext cx="259715" cy="213995"/>
          </a:xfrm>
          <a:custGeom>
            <a:avLst/>
            <a:gdLst/>
            <a:ahLst/>
            <a:cxnLst/>
            <a:rect l="l" t="t" r="r" b="b"/>
            <a:pathLst>
              <a:path w="259714" h="213994">
                <a:moveTo>
                  <a:pt x="181841" y="0"/>
                </a:moveTo>
                <a:lnTo>
                  <a:pt x="0" y="150430"/>
                </a:lnTo>
                <a:lnTo>
                  <a:pt x="10934" y="164994"/>
                </a:lnTo>
                <a:lnTo>
                  <a:pt x="20428" y="180488"/>
                </a:lnTo>
                <a:lnTo>
                  <a:pt x="28423" y="196806"/>
                </a:lnTo>
                <a:lnTo>
                  <a:pt x="34861" y="213842"/>
                </a:lnTo>
                <a:lnTo>
                  <a:pt x="259311" y="140915"/>
                </a:lnTo>
                <a:lnTo>
                  <a:pt x="245003" y="103058"/>
                </a:lnTo>
                <a:lnTo>
                  <a:pt x="227236" y="66796"/>
                </a:lnTo>
                <a:lnTo>
                  <a:pt x="206138" y="32364"/>
                </a:lnTo>
                <a:lnTo>
                  <a:pt x="181841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01608" y="2383777"/>
            <a:ext cx="837565" cy="561975"/>
          </a:xfrm>
          <a:custGeom>
            <a:avLst/>
            <a:gdLst/>
            <a:ahLst/>
            <a:cxnLst/>
            <a:rect l="l" t="t" r="r" b="b"/>
            <a:pathLst>
              <a:path w="837564" h="561975">
                <a:moveTo>
                  <a:pt x="224449" y="192265"/>
                </a:moveTo>
                <a:lnTo>
                  <a:pt x="0" y="265192"/>
                </a:lnTo>
                <a:lnTo>
                  <a:pt x="16842" y="308880"/>
                </a:lnTo>
                <a:lnTo>
                  <a:pt x="37857" y="349678"/>
                </a:lnTo>
                <a:lnTo>
                  <a:pt x="62715" y="387419"/>
                </a:lnTo>
                <a:lnTo>
                  <a:pt x="91085" y="421935"/>
                </a:lnTo>
                <a:lnTo>
                  <a:pt x="122639" y="453058"/>
                </a:lnTo>
                <a:lnTo>
                  <a:pt x="157046" y="480620"/>
                </a:lnTo>
                <a:lnTo>
                  <a:pt x="193977" y="504452"/>
                </a:lnTo>
                <a:lnTo>
                  <a:pt x="233101" y="524387"/>
                </a:lnTo>
                <a:lnTo>
                  <a:pt x="274088" y="540256"/>
                </a:lnTo>
                <a:lnTo>
                  <a:pt x="316610" y="551891"/>
                </a:lnTo>
                <a:lnTo>
                  <a:pt x="360336" y="559125"/>
                </a:lnTo>
                <a:lnTo>
                  <a:pt x="404936" y="561790"/>
                </a:lnTo>
                <a:lnTo>
                  <a:pt x="450080" y="559716"/>
                </a:lnTo>
                <a:lnTo>
                  <a:pt x="495439" y="552737"/>
                </a:lnTo>
                <a:lnTo>
                  <a:pt x="540683" y="540684"/>
                </a:lnTo>
                <a:lnTo>
                  <a:pt x="584371" y="523842"/>
                </a:lnTo>
                <a:lnTo>
                  <a:pt x="625169" y="502827"/>
                </a:lnTo>
                <a:lnTo>
                  <a:pt x="662911" y="477969"/>
                </a:lnTo>
                <a:lnTo>
                  <a:pt x="697427" y="449598"/>
                </a:lnTo>
                <a:lnTo>
                  <a:pt x="728550" y="418045"/>
                </a:lnTo>
                <a:lnTo>
                  <a:pt x="756112" y="383637"/>
                </a:lnTo>
                <a:lnTo>
                  <a:pt x="779944" y="346707"/>
                </a:lnTo>
                <a:lnTo>
                  <a:pt x="790970" y="325067"/>
                </a:lnTo>
                <a:lnTo>
                  <a:pt x="424073" y="325067"/>
                </a:lnTo>
                <a:lnTo>
                  <a:pt x="380931" y="323811"/>
                </a:lnTo>
                <a:lnTo>
                  <a:pt x="339790" y="313212"/>
                </a:lnTo>
                <a:lnTo>
                  <a:pt x="302111" y="294013"/>
                </a:lnTo>
                <a:lnTo>
                  <a:pt x="269354" y="266960"/>
                </a:lnTo>
                <a:lnTo>
                  <a:pt x="242980" y="232796"/>
                </a:lnTo>
                <a:lnTo>
                  <a:pt x="224449" y="192265"/>
                </a:lnTo>
                <a:close/>
              </a:path>
              <a:path w="837564" h="561975">
                <a:moveTo>
                  <a:pt x="816175" y="0"/>
                </a:moveTo>
                <a:lnTo>
                  <a:pt x="591728" y="72928"/>
                </a:lnTo>
                <a:lnTo>
                  <a:pt x="600559" y="116611"/>
                </a:lnTo>
                <a:lnTo>
                  <a:pt x="599303" y="159753"/>
                </a:lnTo>
                <a:lnTo>
                  <a:pt x="588704" y="200893"/>
                </a:lnTo>
                <a:lnTo>
                  <a:pt x="569505" y="238573"/>
                </a:lnTo>
                <a:lnTo>
                  <a:pt x="542452" y="271330"/>
                </a:lnTo>
                <a:lnTo>
                  <a:pt x="508287" y="297704"/>
                </a:lnTo>
                <a:lnTo>
                  <a:pt x="467756" y="316236"/>
                </a:lnTo>
                <a:lnTo>
                  <a:pt x="424073" y="325067"/>
                </a:lnTo>
                <a:lnTo>
                  <a:pt x="790970" y="325067"/>
                </a:lnTo>
                <a:lnTo>
                  <a:pt x="815748" y="266595"/>
                </a:lnTo>
                <a:lnTo>
                  <a:pt x="827383" y="224073"/>
                </a:lnTo>
                <a:lnTo>
                  <a:pt x="834617" y="180347"/>
                </a:lnTo>
                <a:lnTo>
                  <a:pt x="837281" y="135747"/>
                </a:lnTo>
                <a:lnTo>
                  <a:pt x="835208" y="90603"/>
                </a:lnTo>
                <a:lnTo>
                  <a:pt x="828228" y="45243"/>
                </a:lnTo>
                <a:lnTo>
                  <a:pt x="816175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12380" y="2278888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30%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9979" y="2111247"/>
            <a:ext cx="318770" cy="31813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14%</a:t>
            </a:r>
            <a:endParaRPr sz="700">
              <a:latin typeface="Century Gothic"/>
              <a:cs typeface="Century Gothic"/>
            </a:endParaRPr>
          </a:p>
          <a:p>
            <a:pPr marL="178435">
              <a:lnSpc>
                <a:spcPct val="100000"/>
              </a:lnSpc>
              <a:spcBef>
                <a:spcPts val="315"/>
              </a:spcBef>
            </a:pPr>
            <a:r>
              <a:rPr dirty="0" sz="700" spc="35">
                <a:solidFill>
                  <a:srgbClr val="FFFFFF"/>
                </a:solidFill>
                <a:latin typeface="Century Gothic"/>
                <a:cs typeface="Century Gothic"/>
              </a:rPr>
              <a:t>6%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8144" y="2745232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50%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66808" y="2075818"/>
            <a:ext cx="408305" cy="369570"/>
          </a:xfrm>
          <a:custGeom>
            <a:avLst/>
            <a:gdLst/>
            <a:ahLst/>
            <a:cxnLst/>
            <a:rect l="l" t="t" r="r" b="b"/>
            <a:pathLst>
              <a:path w="408304" h="369569">
                <a:moveTo>
                  <a:pt x="408087" y="0"/>
                </a:moveTo>
                <a:lnTo>
                  <a:pt x="357978" y="2920"/>
                </a:lnTo>
                <a:lnTo>
                  <a:pt x="309306" y="11494"/>
                </a:lnTo>
                <a:lnTo>
                  <a:pt x="262459" y="25439"/>
                </a:lnTo>
                <a:lnTo>
                  <a:pt x="217825" y="44473"/>
                </a:lnTo>
                <a:lnTo>
                  <a:pt x="175794" y="68314"/>
                </a:lnTo>
                <a:lnTo>
                  <a:pt x="136753" y="96679"/>
                </a:lnTo>
                <a:lnTo>
                  <a:pt x="101090" y="129286"/>
                </a:lnTo>
                <a:lnTo>
                  <a:pt x="69196" y="165853"/>
                </a:lnTo>
                <a:lnTo>
                  <a:pt x="41457" y="206098"/>
                </a:lnTo>
                <a:lnTo>
                  <a:pt x="18262" y="249738"/>
                </a:lnTo>
                <a:lnTo>
                  <a:pt x="0" y="296492"/>
                </a:lnTo>
                <a:lnTo>
                  <a:pt x="224448" y="369421"/>
                </a:lnTo>
                <a:lnTo>
                  <a:pt x="245442" y="324995"/>
                </a:lnTo>
                <a:lnTo>
                  <a:pt x="276164" y="288087"/>
                </a:lnTo>
                <a:lnTo>
                  <a:pt x="314753" y="260051"/>
                </a:lnTo>
                <a:lnTo>
                  <a:pt x="359348" y="242237"/>
                </a:lnTo>
                <a:lnTo>
                  <a:pt x="408087" y="235999"/>
                </a:lnTo>
                <a:lnTo>
                  <a:pt x="408087" y="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74895" y="2075818"/>
            <a:ext cx="415925" cy="381635"/>
          </a:xfrm>
          <a:custGeom>
            <a:avLst/>
            <a:gdLst/>
            <a:ahLst/>
            <a:cxnLst/>
            <a:rect l="l" t="t" r="r" b="b"/>
            <a:pathLst>
              <a:path w="415925" h="381635">
                <a:moveTo>
                  <a:pt x="1" y="0"/>
                </a:moveTo>
                <a:lnTo>
                  <a:pt x="0" y="235999"/>
                </a:lnTo>
                <a:lnTo>
                  <a:pt x="51194" y="242890"/>
                </a:lnTo>
                <a:lnTo>
                  <a:pt x="97598" y="262475"/>
                </a:lnTo>
                <a:lnTo>
                  <a:pt x="137108" y="293122"/>
                </a:lnTo>
                <a:lnTo>
                  <a:pt x="167618" y="333197"/>
                </a:lnTo>
                <a:lnTo>
                  <a:pt x="187024" y="381069"/>
                </a:lnTo>
                <a:lnTo>
                  <a:pt x="415608" y="322379"/>
                </a:lnTo>
                <a:lnTo>
                  <a:pt x="400938" y="276180"/>
                </a:lnTo>
                <a:lnTo>
                  <a:pt x="381511" y="232622"/>
                </a:lnTo>
                <a:lnTo>
                  <a:pt x="357664" y="191966"/>
                </a:lnTo>
                <a:lnTo>
                  <a:pt x="329737" y="154476"/>
                </a:lnTo>
                <a:lnTo>
                  <a:pt x="298066" y="120414"/>
                </a:lnTo>
                <a:lnTo>
                  <a:pt x="262992" y="90042"/>
                </a:lnTo>
                <a:lnTo>
                  <a:pt x="224851" y="63622"/>
                </a:lnTo>
                <a:lnTo>
                  <a:pt x="183983" y="41418"/>
                </a:lnTo>
                <a:lnTo>
                  <a:pt x="140726" y="23691"/>
                </a:lnTo>
                <a:lnTo>
                  <a:pt x="95417" y="10704"/>
                </a:lnTo>
                <a:lnTo>
                  <a:pt x="48396" y="2719"/>
                </a:lnTo>
                <a:lnTo>
                  <a:pt x="1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58534" y="2398198"/>
            <a:ext cx="245316" cy="239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45702" y="2372312"/>
            <a:ext cx="837565" cy="561975"/>
          </a:xfrm>
          <a:custGeom>
            <a:avLst/>
            <a:gdLst/>
            <a:ahLst/>
            <a:cxnLst/>
            <a:rect l="l" t="t" r="r" b="b"/>
            <a:pathLst>
              <a:path w="837564" h="561975">
                <a:moveTo>
                  <a:pt x="21106" y="0"/>
                </a:moveTo>
                <a:lnTo>
                  <a:pt x="9052" y="45243"/>
                </a:lnTo>
                <a:lnTo>
                  <a:pt x="2073" y="90602"/>
                </a:lnTo>
                <a:lnTo>
                  <a:pt x="0" y="135747"/>
                </a:lnTo>
                <a:lnTo>
                  <a:pt x="2664" y="180347"/>
                </a:lnTo>
                <a:lnTo>
                  <a:pt x="9898" y="224072"/>
                </a:lnTo>
                <a:lnTo>
                  <a:pt x="21533" y="266594"/>
                </a:lnTo>
                <a:lnTo>
                  <a:pt x="37402" y="307582"/>
                </a:lnTo>
                <a:lnTo>
                  <a:pt x="57337" y="346706"/>
                </a:lnTo>
                <a:lnTo>
                  <a:pt x="81169" y="383636"/>
                </a:lnTo>
                <a:lnTo>
                  <a:pt x="108731" y="418043"/>
                </a:lnTo>
                <a:lnTo>
                  <a:pt x="139854" y="449597"/>
                </a:lnTo>
                <a:lnTo>
                  <a:pt x="174370" y="477968"/>
                </a:lnTo>
                <a:lnTo>
                  <a:pt x="212111" y="502826"/>
                </a:lnTo>
                <a:lnTo>
                  <a:pt x="252910" y="523841"/>
                </a:lnTo>
                <a:lnTo>
                  <a:pt x="296598" y="540683"/>
                </a:lnTo>
                <a:lnTo>
                  <a:pt x="341841" y="552736"/>
                </a:lnTo>
                <a:lnTo>
                  <a:pt x="387200" y="559715"/>
                </a:lnTo>
                <a:lnTo>
                  <a:pt x="432345" y="561789"/>
                </a:lnTo>
                <a:lnTo>
                  <a:pt x="476945" y="559125"/>
                </a:lnTo>
                <a:lnTo>
                  <a:pt x="520671" y="551891"/>
                </a:lnTo>
                <a:lnTo>
                  <a:pt x="563192" y="540255"/>
                </a:lnTo>
                <a:lnTo>
                  <a:pt x="604180" y="524386"/>
                </a:lnTo>
                <a:lnTo>
                  <a:pt x="643304" y="504451"/>
                </a:lnTo>
                <a:lnTo>
                  <a:pt x="680235" y="480619"/>
                </a:lnTo>
                <a:lnTo>
                  <a:pt x="714642" y="453057"/>
                </a:lnTo>
                <a:lnTo>
                  <a:pt x="746195" y="421934"/>
                </a:lnTo>
                <a:lnTo>
                  <a:pt x="774566" y="387418"/>
                </a:lnTo>
                <a:lnTo>
                  <a:pt x="799424" y="349677"/>
                </a:lnTo>
                <a:lnTo>
                  <a:pt x="812101" y="325066"/>
                </a:lnTo>
                <a:lnTo>
                  <a:pt x="413208" y="325066"/>
                </a:lnTo>
                <a:lnTo>
                  <a:pt x="369525" y="316235"/>
                </a:lnTo>
                <a:lnTo>
                  <a:pt x="328994" y="297703"/>
                </a:lnTo>
                <a:lnTo>
                  <a:pt x="294830" y="271329"/>
                </a:lnTo>
                <a:lnTo>
                  <a:pt x="267776" y="238571"/>
                </a:lnTo>
                <a:lnTo>
                  <a:pt x="248578" y="200892"/>
                </a:lnTo>
                <a:lnTo>
                  <a:pt x="237979" y="159751"/>
                </a:lnTo>
                <a:lnTo>
                  <a:pt x="236723" y="116609"/>
                </a:lnTo>
                <a:lnTo>
                  <a:pt x="245554" y="72927"/>
                </a:lnTo>
                <a:lnTo>
                  <a:pt x="21106" y="0"/>
                </a:lnTo>
                <a:close/>
              </a:path>
              <a:path w="837564" h="561975">
                <a:moveTo>
                  <a:pt x="612833" y="192262"/>
                </a:moveTo>
                <a:lnTo>
                  <a:pt x="594301" y="232794"/>
                </a:lnTo>
                <a:lnTo>
                  <a:pt x="567927" y="266958"/>
                </a:lnTo>
                <a:lnTo>
                  <a:pt x="535170" y="294011"/>
                </a:lnTo>
                <a:lnTo>
                  <a:pt x="497490" y="313210"/>
                </a:lnTo>
                <a:lnTo>
                  <a:pt x="456350" y="323809"/>
                </a:lnTo>
                <a:lnTo>
                  <a:pt x="413208" y="325066"/>
                </a:lnTo>
                <a:lnTo>
                  <a:pt x="812101" y="325066"/>
                </a:lnTo>
                <a:lnTo>
                  <a:pt x="820439" y="308878"/>
                </a:lnTo>
                <a:lnTo>
                  <a:pt x="837281" y="265191"/>
                </a:lnTo>
                <a:lnTo>
                  <a:pt x="612833" y="192262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46402" y="2199640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20%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3392" y="2175255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21%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09440" y="2446528"/>
            <a:ext cx="1530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FFFFFF"/>
                </a:solidFill>
                <a:latin typeface="Century Gothic"/>
                <a:cs typeface="Century Gothic"/>
              </a:rPr>
              <a:t>9%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1081" y="2733040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50%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05654" y="2075818"/>
            <a:ext cx="347345" cy="315595"/>
          </a:xfrm>
          <a:custGeom>
            <a:avLst/>
            <a:gdLst/>
            <a:ahLst/>
            <a:cxnLst/>
            <a:rect l="l" t="t" r="r" b="b"/>
            <a:pathLst>
              <a:path w="347345" h="315594">
                <a:moveTo>
                  <a:pt x="347140" y="0"/>
                </a:moveTo>
                <a:lnTo>
                  <a:pt x="296100" y="3042"/>
                </a:lnTo>
                <a:lnTo>
                  <a:pt x="246307" y="12010"/>
                </a:lnTo>
                <a:lnTo>
                  <a:pt x="198230" y="26665"/>
                </a:lnTo>
                <a:lnTo>
                  <a:pt x="152338" y="46767"/>
                </a:lnTo>
                <a:lnTo>
                  <a:pt x="109100" y="72079"/>
                </a:lnTo>
                <a:lnTo>
                  <a:pt x="68985" y="102360"/>
                </a:lnTo>
                <a:lnTo>
                  <a:pt x="32462" y="137372"/>
                </a:lnTo>
                <a:lnTo>
                  <a:pt x="0" y="176876"/>
                </a:lnTo>
                <a:lnTo>
                  <a:pt x="190927" y="315593"/>
                </a:lnTo>
                <a:lnTo>
                  <a:pt x="221971" y="282061"/>
                </a:lnTo>
                <a:lnTo>
                  <a:pt x="259480" y="257044"/>
                </a:lnTo>
                <a:lnTo>
                  <a:pt x="301765" y="241403"/>
                </a:lnTo>
                <a:lnTo>
                  <a:pt x="347140" y="235999"/>
                </a:lnTo>
                <a:lnTo>
                  <a:pt x="347140" y="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52795" y="2075818"/>
            <a:ext cx="429259" cy="509905"/>
          </a:xfrm>
          <a:custGeom>
            <a:avLst/>
            <a:gdLst/>
            <a:ahLst/>
            <a:cxnLst/>
            <a:rect l="l" t="t" r="r" b="b"/>
            <a:pathLst>
              <a:path w="429260" h="509905">
                <a:moveTo>
                  <a:pt x="0" y="0"/>
                </a:moveTo>
                <a:lnTo>
                  <a:pt x="1" y="235999"/>
                </a:lnTo>
                <a:lnTo>
                  <a:pt x="9099" y="236213"/>
                </a:lnTo>
                <a:lnTo>
                  <a:pt x="18172" y="236856"/>
                </a:lnTo>
                <a:lnTo>
                  <a:pt x="78716" y="252724"/>
                </a:lnTo>
                <a:lnTo>
                  <a:pt x="115916" y="274608"/>
                </a:lnTo>
                <a:lnTo>
                  <a:pt x="146862" y="303717"/>
                </a:lnTo>
                <a:lnTo>
                  <a:pt x="170632" y="338692"/>
                </a:lnTo>
                <a:lnTo>
                  <a:pt x="186304" y="378181"/>
                </a:lnTo>
                <a:lnTo>
                  <a:pt x="192957" y="420825"/>
                </a:lnTo>
                <a:lnTo>
                  <a:pt x="189670" y="465270"/>
                </a:lnTo>
                <a:lnTo>
                  <a:pt x="421488" y="509492"/>
                </a:lnTo>
                <a:lnTo>
                  <a:pt x="424809" y="489542"/>
                </a:lnTo>
                <a:lnTo>
                  <a:pt x="427185" y="469469"/>
                </a:lnTo>
                <a:lnTo>
                  <a:pt x="428613" y="449307"/>
                </a:lnTo>
                <a:lnTo>
                  <a:pt x="429089" y="429088"/>
                </a:lnTo>
                <a:lnTo>
                  <a:pt x="426571" y="382334"/>
                </a:lnTo>
                <a:lnTo>
                  <a:pt x="419192" y="337039"/>
                </a:lnTo>
                <a:lnTo>
                  <a:pt x="407214" y="293463"/>
                </a:lnTo>
                <a:lnTo>
                  <a:pt x="390898" y="251869"/>
                </a:lnTo>
                <a:lnTo>
                  <a:pt x="370506" y="212519"/>
                </a:lnTo>
                <a:lnTo>
                  <a:pt x="346300" y="175674"/>
                </a:lnTo>
                <a:lnTo>
                  <a:pt x="318541" y="141596"/>
                </a:lnTo>
                <a:lnTo>
                  <a:pt x="287492" y="110547"/>
                </a:lnTo>
                <a:lnTo>
                  <a:pt x="253414" y="82789"/>
                </a:lnTo>
                <a:lnTo>
                  <a:pt x="216569" y="58583"/>
                </a:lnTo>
                <a:lnTo>
                  <a:pt x="177219" y="38191"/>
                </a:lnTo>
                <a:lnTo>
                  <a:pt x="135625" y="21875"/>
                </a:lnTo>
                <a:lnTo>
                  <a:pt x="92049" y="9896"/>
                </a:lnTo>
                <a:lnTo>
                  <a:pt x="46754" y="2517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66291" y="2541089"/>
            <a:ext cx="308610" cy="311150"/>
          </a:xfrm>
          <a:custGeom>
            <a:avLst/>
            <a:gdLst/>
            <a:ahLst/>
            <a:cxnLst/>
            <a:rect l="l" t="t" r="r" b="b"/>
            <a:pathLst>
              <a:path w="308610" h="311150">
                <a:moveTo>
                  <a:pt x="76174" y="0"/>
                </a:moveTo>
                <a:lnTo>
                  <a:pt x="65977" y="35047"/>
                </a:lnTo>
                <a:lnTo>
                  <a:pt x="49535" y="67280"/>
                </a:lnTo>
                <a:lnTo>
                  <a:pt x="27370" y="95882"/>
                </a:lnTo>
                <a:lnTo>
                  <a:pt x="0" y="120031"/>
                </a:lnTo>
                <a:lnTo>
                  <a:pt x="138717" y="310958"/>
                </a:lnTo>
                <a:lnTo>
                  <a:pt x="174821" y="281610"/>
                </a:lnTo>
                <a:lnTo>
                  <a:pt x="207311" y="248776"/>
                </a:lnTo>
                <a:lnTo>
                  <a:pt x="235970" y="212798"/>
                </a:lnTo>
                <a:lnTo>
                  <a:pt x="260584" y="174013"/>
                </a:lnTo>
                <a:lnTo>
                  <a:pt x="280935" y="132763"/>
                </a:lnTo>
                <a:lnTo>
                  <a:pt x="296810" y="89385"/>
                </a:lnTo>
                <a:lnTo>
                  <a:pt x="307992" y="44221"/>
                </a:lnTo>
                <a:lnTo>
                  <a:pt x="76174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24383" y="2252696"/>
            <a:ext cx="680720" cy="681355"/>
          </a:xfrm>
          <a:custGeom>
            <a:avLst/>
            <a:gdLst/>
            <a:ahLst/>
            <a:cxnLst/>
            <a:rect l="l" t="t" r="r" b="b"/>
            <a:pathLst>
              <a:path w="680720" h="681355">
                <a:moveTo>
                  <a:pt x="81271" y="0"/>
                </a:moveTo>
                <a:lnTo>
                  <a:pt x="54180" y="42255"/>
                </a:lnTo>
                <a:lnTo>
                  <a:pt x="32508" y="86671"/>
                </a:lnTo>
                <a:lnTo>
                  <a:pt x="16254" y="132768"/>
                </a:lnTo>
                <a:lnTo>
                  <a:pt x="5418" y="180065"/>
                </a:lnTo>
                <a:lnTo>
                  <a:pt x="0" y="228083"/>
                </a:lnTo>
                <a:lnTo>
                  <a:pt x="0" y="276340"/>
                </a:lnTo>
                <a:lnTo>
                  <a:pt x="5418" y="324357"/>
                </a:lnTo>
                <a:lnTo>
                  <a:pt x="16254" y="371654"/>
                </a:lnTo>
                <a:lnTo>
                  <a:pt x="32508" y="417751"/>
                </a:lnTo>
                <a:lnTo>
                  <a:pt x="54180" y="462167"/>
                </a:lnTo>
                <a:lnTo>
                  <a:pt x="81271" y="504423"/>
                </a:lnTo>
                <a:lnTo>
                  <a:pt x="110789" y="540768"/>
                </a:lnTo>
                <a:lnTo>
                  <a:pt x="143383" y="573076"/>
                </a:lnTo>
                <a:lnTo>
                  <a:pt x="178687" y="601288"/>
                </a:lnTo>
                <a:lnTo>
                  <a:pt x="216335" y="625348"/>
                </a:lnTo>
                <a:lnTo>
                  <a:pt x="255962" y="645197"/>
                </a:lnTo>
                <a:lnTo>
                  <a:pt x="297202" y="660778"/>
                </a:lnTo>
                <a:lnTo>
                  <a:pt x="339690" y="672031"/>
                </a:lnTo>
                <a:lnTo>
                  <a:pt x="383059" y="678900"/>
                </a:lnTo>
                <a:lnTo>
                  <a:pt x="426945" y="681327"/>
                </a:lnTo>
                <a:lnTo>
                  <a:pt x="470981" y="679253"/>
                </a:lnTo>
                <a:lnTo>
                  <a:pt x="514802" y="672621"/>
                </a:lnTo>
                <a:lnTo>
                  <a:pt x="558042" y="661373"/>
                </a:lnTo>
                <a:lnTo>
                  <a:pt x="600336" y="645450"/>
                </a:lnTo>
                <a:lnTo>
                  <a:pt x="641318" y="624796"/>
                </a:lnTo>
                <a:lnTo>
                  <a:pt x="680623" y="599352"/>
                </a:lnTo>
                <a:lnTo>
                  <a:pt x="567628" y="443826"/>
                </a:lnTo>
                <a:lnTo>
                  <a:pt x="404562" y="443826"/>
                </a:lnTo>
                <a:lnTo>
                  <a:pt x="358014" y="432025"/>
                </a:lnTo>
                <a:lnTo>
                  <a:pt x="314916" y="408424"/>
                </a:lnTo>
                <a:lnTo>
                  <a:pt x="282096" y="378275"/>
                </a:lnTo>
                <a:lnTo>
                  <a:pt x="257754" y="342634"/>
                </a:lnTo>
                <a:lnTo>
                  <a:pt x="242147" y="303120"/>
                </a:lnTo>
                <a:lnTo>
                  <a:pt x="235531" y="261352"/>
                </a:lnTo>
                <a:lnTo>
                  <a:pt x="238164" y="218949"/>
                </a:lnTo>
                <a:lnTo>
                  <a:pt x="250301" y="177531"/>
                </a:lnTo>
                <a:lnTo>
                  <a:pt x="272199" y="138715"/>
                </a:lnTo>
                <a:lnTo>
                  <a:pt x="81271" y="0"/>
                </a:lnTo>
                <a:close/>
              </a:path>
              <a:path w="680720" h="681355">
                <a:moveTo>
                  <a:pt x="541907" y="408424"/>
                </a:moveTo>
                <a:lnTo>
                  <a:pt x="498810" y="432025"/>
                </a:lnTo>
                <a:lnTo>
                  <a:pt x="452261" y="443826"/>
                </a:lnTo>
                <a:lnTo>
                  <a:pt x="567628" y="443826"/>
                </a:lnTo>
                <a:lnTo>
                  <a:pt x="541907" y="408424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865925" y="2175255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15%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90322" y="2224023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28%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3284" y="2605023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12%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45140" y="2656840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45%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73419" y="2075818"/>
            <a:ext cx="252729" cy="273050"/>
          </a:xfrm>
          <a:custGeom>
            <a:avLst/>
            <a:gdLst/>
            <a:ahLst/>
            <a:cxnLst/>
            <a:rect l="l" t="t" r="r" b="b"/>
            <a:pathLst>
              <a:path w="252729" h="273050">
                <a:moveTo>
                  <a:pt x="252213" y="0"/>
                </a:moveTo>
                <a:lnTo>
                  <a:pt x="198224" y="3409"/>
                </a:lnTo>
                <a:lnTo>
                  <a:pt x="145401" y="13506"/>
                </a:lnTo>
                <a:lnTo>
                  <a:pt x="94351" y="30093"/>
                </a:lnTo>
                <a:lnTo>
                  <a:pt x="45681" y="52973"/>
                </a:lnTo>
                <a:lnTo>
                  <a:pt x="0" y="81948"/>
                </a:lnTo>
                <a:lnTo>
                  <a:pt x="138717" y="272876"/>
                </a:lnTo>
                <a:lnTo>
                  <a:pt x="164633" y="257002"/>
                </a:lnTo>
                <a:lnTo>
                  <a:pt x="192544" y="245449"/>
                </a:lnTo>
                <a:lnTo>
                  <a:pt x="221914" y="238390"/>
                </a:lnTo>
                <a:lnTo>
                  <a:pt x="252211" y="235999"/>
                </a:lnTo>
                <a:lnTo>
                  <a:pt x="252213" y="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25631" y="2075818"/>
            <a:ext cx="429259" cy="681355"/>
          </a:xfrm>
          <a:custGeom>
            <a:avLst/>
            <a:gdLst/>
            <a:ahLst/>
            <a:cxnLst/>
            <a:rect l="l" t="t" r="r" b="b"/>
            <a:pathLst>
              <a:path w="429259" h="681355">
                <a:moveTo>
                  <a:pt x="0" y="0"/>
                </a:moveTo>
                <a:lnTo>
                  <a:pt x="0" y="235999"/>
                </a:lnTo>
                <a:lnTo>
                  <a:pt x="30297" y="238390"/>
                </a:lnTo>
                <a:lnTo>
                  <a:pt x="59668" y="245449"/>
                </a:lnTo>
                <a:lnTo>
                  <a:pt x="113496" y="272876"/>
                </a:lnTo>
                <a:lnTo>
                  <a:pt x="146316" y="303025"/>
                </a:lnTo>
                <a:lnTo>
                  <a:pt x="170658" y="338666"/>
                </a:lnTo>
                <a:lnTo>
                  <a:pt x="186265" y="378180"/>
                </a:lnTo>
                <a:lnTo>
                  <a:pt x="192880" y="419947"/>
                </a:lnTo>
                <a:lnTo>
                  <a:pt x="190248" y="462350"/>
                </a:lnTo>
                <a:lnTo>
                  <a:pt x="178111" y="503769"/>
                </a:lnTo>
                <a:lnTo>
                  <a:pt x="156213" y="542584"/>
                </a:lnTo>
                <a:lnTo>
                  <a:pt x="347140" y="681301"/>
                </a:lnTo>
                <a:lnTo>
                  <a:pt x="376116" y="635619"/>
                </a:lnTo>
                <a:lnTo>
                  <a:pt x="398996" y="586950"/>
                </a:lnTo>
                <a:lnTo>
                  <a:pt x="415583" y="535900"/>
                </a:lnTo>
                <a:lnTo>
                  <a:pt x="425680" y="483077"/>
                </a:lnTo>
                <a:lnTo>
                  <a:pt x="429089" y="429088"/>
                </a:lnTo>
                <a:lnTo>
                  <a:pt x="426571" y="382334"/>
                </a:lnTo>
                <a:lnTo>
                  <a:pt x="419192" y="337039"/>
                </a:lnTo>
                <a:lnTo>
                  <a:pt x="407214" y="293463"/>
                </a:lnTo>
                <a:lnTo>
                  <a:pt x="390898" y="251869"/>
                </a:lnTo>
                <a:lnTo>
                  <a:pt x="370506" y="212519"/>
                </a:lnTo>
                <a:lnTo>
                  <a:pt x="346300" y="175674"/>
                </a:lnTo>
                <a:lnTo>
                  <a:pt x="318541" y="141596"/>
                </a:lnTo>
                <a:lnTo>
                  <a:pt x="287492" y="110547"/>
                </a:lnTo>
                <a:lnTo>
                  <a:pt x="253414" y="82789"/>
                </a:lnTo>
                <a:lnTo>
                  <a:pt x="216569" y="58583"/>
                </a:lnTo>
                <a:lnTo>
                  <a:pt x="177219" y="38191"/>
                </a:lnTo>
                <a:lnTo>
                  <a:pt x="135625" y="21875"/>
                </a:lnTo>
                <a:lnTo>
                  <a:pt x="92049" y="9896"/>
                </a:lnTo>
                <a:lnTo>
                  <a:pt x="46754" y="2517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25631" y="2618403"/>
            <a:ext cx="347345" cy="315595"/>
          </a:xfrm>
          <a:custGeom>
            <a:avLst/>
            <a:gdLst/>
            <a:ahLst/>
            <a:cxnLst/>
            <a:rect l="l" t="t" r="r" b="b"/>
            <a:pathLst>
              <a:path w="347345" h="315594">
                <a:moveTo>
                  <a:pt x="156213" y="0"/>
                </a:moveTo>
                <a:lnTo>
                  <a:pt x="125170" y="33532"/>
                </a:lnTo>
                <a:lnTo>
                  <a:pt x="87661" y="58549"/>
                </a:lnTo>
                <a:lnTo>
                  <a:pt x="45375" y="74189"/>
                </a:lnTo>
                <a:lnTo>
                  <a:pt x="0" y="79594"/>
                </a:lnTo>
                <a:lnTo>
                  <a:pt x="1" y="315592"/>
                </a:lnTo>
                <a:lnTo>
                  <a:pt x="51041" y="312550"/>
                </a:lnTo>
                <a:lnTo>
                  <a:pt x="100834" y="303582"/>
                </a:lnTo>
                <a:lnTo>
                  <a:pt x="148911" y="288927"/>
                </a:lnTo>
                <a:lnTo>
                  <a:pt x="194803" y="268825"/>
                </a:lnTo>
                <a:lnTo>
                  <a:pt x="238040" y="243513"/>
                </a:lnTo>
                <a:lnTo>
                  <a:pt x="278155" y="213232"/>
                </a:lnTo>
                <a:lnTo>
                  <a:pt x="314678" y="178220"/>
                </a:lnTo>
                <a:lnTo>
                  <a:pt x="347140" y="138715"/>
                </a:lnTo>
                <a:lnTo>
                  <a:pt x="156213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96542" y="2157768"/>
            <a:ext cx="429259" cy="776605"/>
          </a:xfrm>
          <a:custGeom>
            <a:avLst/>
            <a:gdLst/>
            <a:ahLst/>
            <a:cxnLst/>
            <a:rect l="l" t="t" r="r" b="b"/>
            <a:pathLst>
              <a:path w="429260" h="776605">
                <a:moveTo>
                  <a:pt x="176876" y="0"/>
                </a:moveTo>
                <a:lnTo>
                  <a:pt x="137372" y="32461"/>
                </a:lnTo>
                <a:lnTo>
                  <a:pt x="102360" y="68984"/>
                </a:lnTo>
                <a:lnTo>
                  <a:pt x="72079" y="109099"/>
                </a:lnTo>
                <a:lnTo>
                  <a:pt x="46767" y="152337"/>
                </a:lnTo>
                <a:lnTo>
                  <a:pt x="26665" y="198229"/>
                </a:lnTo>
                <a:lnTo>
                  <a:pt x="12010" y="246306"/>
                </a:lnTo>
                <a:lnTo>
                  <a:pt x="3042" y="296099"/>
                </a:lnTo>
                <a:lnTo>
                  <a:pt x="0" y="347139"/>
                </a:lnTo>
                <a:lnTo>
                  <a:pt x="2517" y="393893"/>
                </a:lnTo>
                <a:lnTo>
                  <a:pt x="9896" y="439189"/>
                </a:lnTo>
                <a:lnTo>
                  <a:pt x="21875" y="482764"/>
                </a:lnTo>
                <a:lnTo>
                  <a:pt x="38191" y="524358"/>
                </a:lnTo>
                <a:lnTo>
                  <a:pt x="58583" y="563708"/>
                </a:lnTo>
                <a:lnTo>
                  <a:pt x="82789" y="600554"/>
                </a:lnTo>
                <a:lnTo>
                  <a:pt x="110547" y="634631"/>
                </a:lnTo>
                <a:lnTo>
                  <a:pt x="141596" y="665681"/>
                </a:lnTo>
                <a:lnTo>
                  <a:pt x="175674" y="693439"/>
                </a:lnTo>
                <a:lnTo>
                  <a:pt x="212519" y="717645"/>
                </a:lnTo>
                <a:lnTo>
                  <a:pt x="251869" y="738037"/>
                </a:lnTo>
                <a:lnTo>
                  <a:pt x="293463" y="754353"/>
                </a:lnTo>
                <a:lnTo>
                  <a:pt x="337038" y="766332"/>
                </a:lnTo>
                <a:lnTo>
                  <a:pt x="382334" y="773711"/>
                </a:lnTo>
                <a:lnTo>
                  <a:pt x="429088" y="776229"/>
                </a:lnTo>
                <a:lnTo>
                  <a:pt x="429088" y="540230"/>
                </a:lnTo>
                <a:lnTo>
                  <a:pt x="383713" y="534825"/>
                </a:lnTo>
                <a:lnTo>
                  <a:pt x="341427" y="519184"/>
                </a:lnTo>
                <a:lnTo>
                  <a:pt x="303918" y="494167"/>
                </a:lnTo>
                <a:lnTo>
                  <a:pt x="272876" y="460635"/>
                </a:lnTo>
                <a:lnTo>
                  <a:pt x="250978" y="421819"/>
                </a:lnTo>
                <a:lnTo>
                  <a:pt x="238841" y="380401"/>
                </a:lnTo>
                <a:lnTo>
                  <a:pt x="236208" y="337998"/>
                </a:lnTo>
                <a:lnTo>
                  <a:pt x="242823" y="296230"/>
                </a:lnTo>
                <a:lnTo>
                  <a:pt x="258430" y="256717"/>
                </a:lnTo>
                <a:lnTo>
                  <a:pt x="282772" y="221076"/>
                </a:lnTo>
                <a:lnTo>
                  <a:pt x="315593" y="190926"/>
                </a:lnTo>
                <a:lnTo>
                  <a:pt x="176876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921960" y="2141728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10%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00641" y="2281935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35%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64690" y="2714752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15%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42085" y="2531871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40%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61144" y="2075883"/>
            <a:ext cx="132942" cy="244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089968" y="2075884"/>
            <a:ext cx="426084" cy="808990"/>
          </a:xfrm>
          <a:custGeom>
            <a:avLst/>
            <a:gdLst/>
            <a:ahLst/>
            <a:cxnLst/>
            <a:rect l="l" t="t" r="r" b="b"/>
            <a:pathLst>
              <a:path w="426084" h="808989">
                <a:moveTo>
                  <a:pt x="4118" y="0"/>
                </a:moveTo>
                <a:lnTo>
                  <a:pt x="0" y="235962"/>
                </a:lnTo>
                <a:lnTo>
                  <a:pt x="51250" y="243814"/>
                </a:lnTo>
                <a:lnTo>
                  <a:pt x="97806" y="264563"/>
                </a:lnTo>
                <a:lnTo>
                  <a:pt x="137316" y="296763"/>
                </a:lnTo>
                <a:lnTo>
                  <a:pt x="167432" y="338969"/>
                </a:lnTo>
                <a:lnTo>
                  <a:pt x="183570" y="380511"/>
                </a:lnTo>
                <a:lnTo>
                  <a:pt x="189676" y="423237"/>
                </a:lnTo>
                <a:lnTo>
                  <a:pt x="186234" y="465582"/>
                </a:lnTo>
                <a:lnTo>
                  <a:pt x="173729" y="505979"/>
                </a:lnTo>
                <a:lnTo>
                  <a:pt x="152646" y="542862"/>
                </a:lnTo>
                <a:lnTo>
                  <a:pt x="123469" y="574667"/>
                </a:lnTo>
                <a:lnTo>
                  <a:pt x="86683" y="599827"/>
                </a:lnTo>
                <a:lnTo>
                  <a:pt x="196750" y="808587"/>
                </a:lnTo>
                <a:lnTo>
                  <a:pt x="240974" y="781754"/>
                </a:lnTo>
                <a:lnTo>
                  <a:pt x="281159" y="750224"/>
                </a:lnTo>
                <a:lnTo>
                  <a:pt x="317021" y="714456"/>
                </a:lnTo>
                <a:lnTo>
                  <a:pt x="348280" y="674908"/>
                </a:lnTo>
                <a:lnTo>
                  <a:pt x="374654" y="632038"/>
                </a:lnTo>
                <a:lnTo>
                  <a:pt x="395860" y="586305"/>
                </a:lnTo>
                <a:lnTo>
                  <a:pt x="411616" y="538168"/>
                </a:lnTo>
                <a:lnTo>
                  <a:pt x="421641" y="488083"/>
                </a:lnTo>
                <a:lnTo>
                  <a:pt x="425653" y="436511"/>
                </a:lnTo>
                <a:lnTo>
                  <a:pt x="423951" y="389721"/>
                </a:lnTo>
                <a:lnTo>
                  <a:pt x="417364" y="344303"/>
                </a:lnTo>
                <a:lnTo>
                  <a:pt x="406148" y="300525"/>
                </a:lnTo>
                <a:lnTo>
                  <a:pt x="390560" y="258653"/>
                </a:lnTo>
                <a:lnTo>
                  <a:pt x="370858" y="218953"/>
                </a:lnTo>
                <a:lnTo>
                  <a:pt x="347299" y="181691"/>
                </a:lnTo>
                <a:lnTo>
                  <a:pt x="320139" y="147134"/>
                </a:lnTo>
                <a:lnTo>
                  <a:pt x="289637" y="115547"/>
                </a:lnTo>
                <a:lnTo>
                  <a:pt x="256049" y="87199"/>
                </a:lnTo>
                <a:lnTo>
                  <a:pt x="219632" y="62353"/>
                </a:lnTo>
                <a:lnTo>
                  <a:pt x="180643" y="41278"/>
                </a:lnTo>
                <a:lnTo>
                  <a:pt x="139341" y="24238"/>
                </a:lnTo>
                <a:lnTo>
                  <a:pt x="95981" y="11501"/>
                </a:lnTo>
                <a:lnTo>
                  <a:pt x="50821" y="3333"/>
                </a:lnTo>
                <a:lnTo>
                  <a:pt x="4118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828366" y="2659115"/>
            <a:ext cx="458470" cy="274955"/>
          </a:xfrm>
          <a:custGeom>
            <a:avLst/>
            <a:gdLst/>
            <a:ahLst/>
            <a:cxnLst/>
            <a:rect l="l" t="t" r="r" b="b"/>
            <a:pathLst>
              <a:path w="458470" h="274955">
                <a:moveTo>
                  <a:pt x="142027" y="0"/>
                </a:moveTo>
                <a:lnTo>
                  <a:pt x="0" y="188476"/>
                </a:lnTo>
                <a:lnTo>
                  <a:pt x="41121" y="215910"/>
                </a:lnTo>
                <a:lnTo>
                  <a:pt x="84528" y="238166"/>
                </a:lnTo>
                <a:lnTo>
                  <a:pt x="129756" y="255207"/>
                </a:lnTo>
                <a:lnTo>
                  <a:pt x="176341" y="266997"/>
                </a:lnTo>
                <a:lnTo>
                  <a:pt x="223819" y="273498"/>
                </a:lnTo>
                <a:lnTo>
                  <a:pt x="271726" y="274672"/>
                </a:lnTo>
                <a:lnTo>
                  <a:pt x="319597" y="270482"/>
                </a:lnTo>
                <a:lnTo>
                  <a:pt x="366968" y="260890"/>
                </a:lnTo>
                <a:lnTo>
                  <a:pt x="413375" y="245860"/>
                </a:lnTo>
                <a:lnTo>
                  <a:pt x="458353" y="225355"/>
                </a:lnTo>
                <a:lnTo>
                  <a:pt x="359988" y="38787"/>
                </a:lnTo>
                <a:lnTo>
                  <a:pt x="264304" y="38787"/>
                </a:lnTo>
                <a:lnTo>
                  <a:pt x="221381" y="35334"/>
                </a:lnTo>
                <a:lnTo>
                  <a:pt x="180065" y="22360"/>
                </a:lnTo>
                <a:lnTo>
                  <a:pt x="142027" y="0"/>
                </a:lnTo>
                <a:close/>
              </a:path>
              <a:path w="458470" h="274955">
                <a:moveTo>
                  <a:pt x="348287" y="16595"/>
                </a:moveTo>
                <a:lnTo>
                  <a:pt x="307163" y="32586"/>
                </a:lnTo>
                <a:lnTo>
                  <a:pt x="264304" y="38787"/>
                </a:lnTo>
                <a:lnTo>
                  <a:pt x="359988" y="38787"/>
                </a:lnTo>
                <a:lnTo>
                  <a:pt x="348287" y="16595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657522" y="2094567"/>
            <a:ext cx="372745" cy="753110"/>
          </a:xfrm>
          <a:custGeom>
            <a:avLst/>
            <a:gdLst/>
            <a:ahLst/>
            <a:cxnLst/>
            <a:rect l="l" t="t" r="r" b="b"/>
            <a:pathLst>
              <a:path w="372745" h="753110">
                <a:moveTo>
                  <a:pt x="303622" y="0"/>
                </a:moveTo>
                <a:lnTo>
                  <a:pt x="252989" y="19045"/>
                </a:lnTo>
                <a:lnTo>
                  <a:pt x="205427" y="44145"/>
                </a:lnTo>
                <a:lnTo>
                  <a:pt x="161457" y="74932"/>
                </a:lnTo>
                <a:lnTo>
                  <a:pt x="121604" y="111042"/>
                </a:lnTo>
                <a:lnTo>
                  <a:pt x="86389" y="152107"/>
                </a:lnTo>
                <a:lnTo>
                  <a:pt x="60263" y="190962"/>
                </a:lnTo>
                <a:lnTo>
                  <a:pt x="38897" y="231578"/>
                </a:lnTo>
                <a:lnTo>
                  <a:pt x="22239" y="273588"/>
                </a:lnTo>
                <a:lnTo>
                  <a:pt x="10237" y="316625"/>
                </a:lnTo>
                <a:lnTo>
                  <a:pt x="2842" y="360324"/>
                </a:lnTo>
                <a:lnTo>
                  <a:pt x="0" y="404317"/>
                </a:lnTo>
                <a:lnTo>
                  <a:pt x="1660" y="448238"/>
                </a:lnTo>
                <a:lnTo>
                  <a:pt x="7771" y="491721"/>
                </a:lnTo>
                <a:lnTo>
                  <a:pt x="18281" y="534398"/>
                </a:lnTo>
                <a:lnTo>
                  <a:pt x="33139" y="575904"/>
                </a:lnTo>
                <a:lnTo>
                  <a:pt x="52294" y="615871"/>
                </a:lnTo>
                <a:lnTo>
                  <a:pt x="75693" y="653934"/>
                </a:lnTo>
                <a:lnTo>
                  <a:pt x="103285" y="689725"/>
                </a:lnTo>
                <a:lnTo>
                  <a:pt x="135019" y="722877"/>
                </a:lnTo>
                <a:lnTo>
                  <a:pt x="170843" y="753026"/>
                </a:lnTo>
                <a:lnTo>
                  <a:pt x="312871" y="564549"/>
                </a:lnTo>
                <a:lnTo>
                  <a:pt x="290113" y="544405"/>
                </a:lnTo>
                <a:lnTo>
                  <a:pt x="270905" y="521092"/>
                </a:lnTo>
                <a:lnTo>
                  <a:pt x="255567" y="495068"/>
                </a:lnTo>
                <a:lnTo>
                  <a:pt x="244422" y="466794"/>
                </a:lnTo>
                <a:lnTo>
                  <a:pt x="236354" y="422964"/>
                </a:lnTo>
                <a:lnTo>
                  <a:pt x="238363" y="379851"/>
                </a:lnTo>
                <a:lnTo>
                  <a:pt x="249679" y="338901"/>
                </a:lnTo>
                <a:lnTo>
                  <a:pt x="269532" y="301563"/>
                </a:lnTo>
                <a:lnTo>
                  <a:pt x="297153" y="269283"/>
                </a:lnTo>
                <a:lnTo>
                  <a:pt x="331773" y="243509"/>
                </a:lnTo>
                <a:lnTo>
                  <a:pt x="372621" y="225687"/>
                </a:lnTo>
                <a:lnTo>
                  <a:pt x="303622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999643" y="2129535"/>
            <a:ext cx="1530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404040"/>
                </a:solidFill>
                <a:latin typeface="Century Gothic"/>
                <a:cs typeface="Century Gothic"/>
              </a:rPr>
              <a:t>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87045" y="2348991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42%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9476" y="2748279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18%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92553" y="2382520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35%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30577" y="2075883"/>
            <a:ext cx="132942" cy="244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059401" y="2075884"/>
            <a:ext cx="426084" cy="857885"/>
          </a:xfrm>
          <a:custGeom>
            <a:avLst/>
            <a:gdLst/>
            <a:ahLst/>
            <a:cxnLst/>
            <a:rect l="l" t="t" r="r" b="b"/>
            <a:pathLst>
              <a:path w="426084" h="857885">
                <a:moveTo>
                  <a:pt x="4118" y="0"/>
                </a:moveTo>
                <a:lnTo>
                  <a:pt x="0" y="235962"/>
                </a:lnTo>
                <a:lnTo>
                  <a:pt x="49105" y="243160"/>
                </a:lnTo>
                <a:lnTo>
                  <a:pt x="93404" y="261906"/>
                </a:lnTo>
                <a:lnTo>
                  <a:pt x="131245" y="290594"/>
                </a:lnTo>
                <a:lnTo>
                  <a:pt x="160978" y="327620"/>
                </a:lnTo>
                <a:lnTo>
                  <a:pt x="180954" y="371378"/>
                </a:lnTo>
                <a:lnTo>
                  <a:pt x="189520" y="420263"/>
                </a:lnTo>
                <a:lnTo>
                  <a:pt x="186434" y="464723"/>
                </a:lnTo>
                <a:lnTo>
                  <a:pt x="173767" y="505982"/>
                </a:lnTo>
                <a:lnTo>
                  <a:pt x="152623" y="542831"/>
                </a:lnTo>
                <a:lnTo>
                  <a:pt x="124108" y="574059"/>
                </a:lnTo>
                <a:lnTo>
                  <a:pt x="89327" y="598456"/>
                </a:lnTo>
                <a:lnTo>
                  <a:pt x="49385" y="614811"/>
                </a:lnTo>
                <a:lnTo>
                  <a:pt x="5388" y="621913"/>
                </a:lnTo>
                <a:lnTo>
                  <a:pt x="16094" y="857670"/>
                </a:lnTo>
                <a:lnTo>
                  <a:pt x="63818" y="852851"/>
                </a:lnTo>
                <a:lnTo>
                  <a:pt x="109824" y="842990"/>
                </a:lnTo>
                <a:lnTo>
                  <a:pt x="153830" y="828377"/>
                </a:lnTo>
                <a:lnTo>
                  <a:pt x="195556" y="809299"/>
                </a:lnTo>
                <a:lnTo>
                  <a:pt x="234722" y="786046"/>
                </a:lnTo>
                <a:lnTo>
                  <a:pt x="271046" y="758907"/>
                </a:lnTo>
                <a:lnTo>
                  <a:pt x="304248" y="728169"/>
                </a:lnTo>
                <a:lnTo>
                  <a:pt x="334046" y="694122"/>
                </a:lnTo>
                <a:lnTo>
                  <a:pt x="360161" y="657054"/>
                </a:lnTo>
                <a:lnTo>
                  <a:pt x="382312" y="617254"/>
                </a:lnTo>
                <a:lnTo>
                  <a:pt x="400217" y="575012"/>
                </a:lnTo>
                <a:lnTo>
                  <a:pt x="413596" y="530614"/>
                </a:lnTo>
                <a:lnTo>
                  <a:pt x="422168" y="484351"/>
                </a:lnTo>
                <a:lnTo>
                  <a:pt x="425653" y="436511"/>
                </a:lnTo>
                <a:lnTo>
                  <a:pt x="423951" y="389721"/>
                </a:lnTo>
                <a:lnTo>
                  <a:pt x="417364" y="344303"/>
                </a:lnTo>
                <a:lnTo>
                  <a:pt x="406148" y="300525"/>
                </a:lnTo>
                <a:lnTo>
                  <a:pt x="390560" y="258653"/>
                </a:lnTo>
                <a:lnTo>
                  <a:pt x="370858" y="218953"/>
                </a:lnTo>
                <a:lnTo>
                  <a:pt x="347299" y="181691"/>
                </a:lnTo>
                <a:lnTo>
                  <a:pt x="320139" y="147134"/>
                </a:lnTo>
                <a:lnTo>
                  <a:pt x="289637" y="115547"/>
                </a:lnTo>
                <a:lnTo>
                  <a:pt x="256049" y="87199"/>
                </a:lnTo>
                <a:lnTo>
                  <a:pt x="219632" y="62353"/>
                </a:lnTo>
                <a:lnTo>
                  <a:pt x="180643" y="41278"/>
                </a:lnTo>
                <a:lnTo>
                  <a:pt x="139341" y="24238"/>
                </a:lnTo>
                <a:lnTo>
                  <a:pt x="95981" y="11501"/>
                </a:lnTo>
                <a:lnTo>
                  <a:pt x="50821" y="3333"/>
                </a:lnTo>
                <a:lnTo>
                  <a:pt x="4118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645690" y="2561362"/>
            <a:ext cx="429895" cy="372745"/>
          </a:xfrm>
          <a:custGeom>
            <a:avLst/>
            <a:gdLst/>
            <a:ahLst/>
            <a:cxnLst/>
            <a:rect l="l" t="t" r="r" b="b"/>
            <a:pathLst>
              <a:path w="429895" h="372744">
                <a:moveTo>
                  <a:pt x="225687" y="0"/>
                </a:moveTo>
                <a:lnTo>
                  <a:pt x="0" y="68997"/>
                </a:lnTo>
                <a:lnTo>
                  <a:pt x="16750" y="114483"/>
                </a:lnTo>
                <a:lnTo>
                  <a:pt x="38134" y="157115"/>
                </a:lnTo>
                <a:lnTo>
                  <a:pt x="63800" y="196647"/>
                </a:lnTo>
                <a:lnTo>
                  <a:pt x="93400" y="232832"/>
                </a:lnTo>
                <a:lnTo>
                  <a:pt x="126583" y="265422"/>
                </a:lnTo>
                <a:lnTo>
                  <a:pt x="162999" y="294172"/>
                </a:lnTo>
                <a:lnTo>
                  <a:pt x="202299" y="318834"/>
                </a:lnTo>
                <a:lnTo>
                  <a:pt x="244132" y="339162"/>
                </a:lnTo>
                <a:lnTo>
                  <a:pt x="288149" y="354908"/>
                </a:lnTo>
                <a:lnTo>
                  <a:pt x="334000" y="365827"/>
                </a:lnTo>
                <a:lnTo>
                  <a:pt x="381335" y="371670"/>
                </a:lnTo>
                <a:lnTo>
                  <a:pt x="429804" y="372192"/>
                </a:lnTo>
                <a:lnTo>
                  <a:pt x="419098" y="136437"/>
                </a:lnTo>
                <a:lnTo>
                  <a:pt x="367645" y="131875"/>
                </a:lnTo>
                <a:lnTo>
                  <a:pt x="320400" y="114415"/>
                </a:lnTo>
                <a:lnTo>
                  <a:pt x="279541" y="85592"/>
                </a:lnTo>
                <a:lnTo>
                  <a:pt x="247245" y="46942"/>
                </a:lnTo>
                <a:lnTo>
                  <a:pt x="225687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626956" y="2094567"/>
            <a:ext cx="372745" cy="535940"/>
          </a:xfrm>
          <a:custGeom>
            <a:avLst/>
            <a:gdLst/>
            <a:ahLst/>
            <a:cxnLst/>
            <a:rect l="l" t="t" r="r" b="b"/>
            <a:pathLst>
              <a:path w="372745" h="535939">
                <a:moveTo>
                  <a:pt x="303620" y="0"/>
                </a:moveTo>
                <a:lnTo>
                  <a:pt x="259645" y="16077"/>
                </a:lnTo>
                <a:lnTo>
                  <a:pt x="218485" y="36377"/>
                </a:lnTo>
                <a:lnTo>
                  <a:pt x="180316" y="60572"/>
                </a:lnTo>
                <a:lnTo>
                  <a:pt x="145310" y="88336"/>
                </a:lnTo>
                <a:lnTo>
                  <a:pt x="113641" y="119342"/>
                </a:lnTo>
                <a:lnTo>
                  <a:pt x="85483" y="153262"/>
                </a:lnTo>
                <a:lnTo>
                  <a:pt x="61010" y="189771"/>
                </a:lnTo>
                <a:lnTo>
                  <a:pt x="40396" y="228541"/>
                </a:lnTo>
                <a:lnTo>
                  <a:pt x="23803" y="269283"/>
                </a:lnTo>
                <a:lnTo>
                  <a:pt x="11438" y="311558"/>
                </a:lnTo>
                <a:lnTo>
                  <a:pt x="3442" y="355151"/>
                </a:lnTo>
                <a:lnTo>
                  <a:pt x="0" y="399698"/>
                </a:lnTo>
                <a:lnTo>
                  <a:pt x="1285" y="444871"/>
                </a:lnTo>
                <a:lnTo>
                  <a:pt x="7471" y="490345"/>
                </a:lnTo>
                <a:lnTo>
                  <a:pt x="18733" y="535792"/>
                </a:lnTo>
                <a:lnTo>
                  <a:pt x="244420" y="466794"/>
                </a:lnTo>
                <a:lnTo>
                  <a:pt x="236352" y="422964"/>
                </a:lnTo>
                <a:lnTo>
                  <a:pt x="238361" y="379851"/>
                </a:lnTo>
                <a:lnTo>
                  <a:pt x="249677" y="338901"/>
                </a:lnTo>
                <a:lnTo>
                  <a:pt x="269530" y="301563"/>
                </a:lnTo>
                <a:lnTo>
                  <a:pt x="297151" y="269283"/>
                </a:lnTo>
                <a:lnTo>
                  <a:pt x="331770" y="243509"/>
                </a:lnTo>
                <a:lnTo>
                  <a:pt x="372619" y="225687"/>
                </a:lnTo>
                <a:lnTo>
                  <a:pt x="303620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7969076" y="2129535"/>
            <a:ext cx="1530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404040"/>
                </a:solidFill>
                <a:latin typeface="Century Gothic"/>
                <a:cs typeface="Century Gothic"/>
              </a:rPr>
              <a:t>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64917" y="2419096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49%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74537" y="2690367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21%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93673" y="2291079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25%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756318" y="2075818"/>
            <a:ext cx="681355" cy="858519"/>
          </a:xfrm>
          <a:custGeom>
            <a:avLst/>
            <a:gdLst/>
            <a:ahLst/>
            <a:cxnLst/>
            <a:rect l="l" t="t" r="r" b="b"/>
            <a:pathLst>
              <a:path w="681354" h="858519">
                <a:moveTo>
                  <a:pt x="138715" y="585302"/>
                </a:moveTo>
                <a:lnTo>
                  <a:pt x="0" y="776229"/>
                </a:lnTo>
                <a:lnTo>
                  <a:pt x="45681" y="805204"/>
                </a:lnTo>
                <a:lnTo>
                  <a:pt x="94350" y="828084"/>
                </a:lnTo>
                <a:lnTo>
                  <a:pt x="145400" y="844671"/>
                </a:lnTo>
                <a:lnTo>
                  <a:pt x="198223" y="854768"/>
                </a:lnTo>
                <a:lnTo>
                  <a:pt x="252211" y="858178"/>
                </a:lnTo>
                <a:lnTo>
                  <a:pt x="298965" y="855660"/>
                </a:lnTo>
                <a:lnTo>
                  <a:pt x="344261" y="848281"/>
                </a:lnTo>
                <a:lnTo>
                  <a:pt x="387837" y="836303"/>
                </a:lnTo>
                <a:lnTo>
                  <a:pt x="429430" y="819986"/>
                </a:lnTo>
                <a:lnTo>
                  <a:pt x="468781" y="799594"/>
                </a:lnTo>
                <a:lnTo>
                  <a:pt x="505626" y="775388"/>
                </a:lnTo>
                <a:lnTo>
                  <a:pt x="539703" y="747630"/>
                </a:lnTo>
                <a:lnTo>
                  <a:pt x="570752" y="716581"/>
                </a:lnTo>
                <a:lnTo>
                  <a:pt x="598511" y="682503"/>
                </a:lnTo>
                <a:lnTo>
                  <a:pt x="622717" y="645658"/>
                </a:lnTo>
                <a:lnTo>
                  <a:pt x="634993" y="621969"/>
                </a:lnTo>
                <a:lnTo>
                  <a:pt x="261353" y="621969"/>
                </a:lnTo>
                <a:lnTo>
                  <a:pt x="218950" y="619337"/>
                </a:lnTo>
                <a:lnTo>
                  <a:pt x="177531" y="607200"/>
                </a:lnTo>
                <a:lnTo>
                  <a:pt x="138715" y="585302"/>
                </a:lnTo>
                <a:close/>
              </a:path>
              <a:path w="681354" h="858519">
                <a:moveTo>
                  <a:pt x="252211" y="0"/>
                </a:moveTo>
                <a:lnTo>
                  <a:pt x="252211" y="235999"/>
                </a:lnTo>
                <a:lnTo>
                  <a:pt x="282508" y="238390"/>
                </a:lnTo>
                <a:lnTo>
                  <a:pt x="311879" y="245449"/>
                </a:lnTo>
                <a:lnTo>
                  <a:pt x="365706" y="272876"/>
                </a:lnTo>
                <a:lnTo>
                  <a:pt x="398527" y="303025"/>
                </a:lnTo>
                <a:lnTo>
                  <a:pt x="422869" y="338666"/>
                </a:lnTo>
                <a:lnTo>
                  <a:pt x="438476" y="378179"/>
                </a:lnTo>
                <a:lnTo>
                  <a:pt x="445092" y="419947"/>
                </a:lnTo>
                <a:lnTo>
                  <a:pt x="442459" y="462349"/>
                </a:lnTo>
                <a:lnTo>
                  <a:pt x="430322" y="503768"/>
                </a:lnTo>
                <a:lnTo>
                  <a:pt x="408424" y="542584"/>
                </a:lnTo>
                <a:lnTo>
                  <a:pt x="378275" y="575405"/>
                </a:lnTo>
                <a:lnTo>
                  <a:pt x="342634" y="599747"/>
                </a:lnTo>
                <a:lnTo>
                  <a:pt x="303120" y="615354"/>
                </a:lnTo>
                <a:lnTo>
                  <a:pt x="261353" y="621969"/>
                </a:lnTo>
                <a:lnTo>
                  <a:pt x="634993" y="621969"/>
                </a:lnTo>
                <a:lnTo>
                  <a:pt x="659425" y="564714"/>
                </a:lnTo>
                <a:lnTo>
                  <a:pt x="671403" y="521138"/>
                </a:lnTo>
                <a:lnTo>
                  <a:pt x="678782" y="475842"/>
                </a:lnTo>
                <a:lnTo>
                  <a:pt x="681300" y="429088"/>
                </a:lnTo>
                <a:lnTo>
                  <a:pt x="678782" y="382334"/>
                </a:lnTo>
                <a:lnTo>
                  <a:pt x="671403" y="337039"/>
                </a:lnTo>
                <a:lnTo>
                  <a:pt x="659425" y="293463"/>
                </a:lnTo>
                <a:lnTo>
                  <a:pt x="643109" y="251869"/>
                </a:lnTo>
                <a:lnTo>
                  <a:pt x="622717" y="212519"/>
                </a:lnTo>
                <a:lnTo>
                  <a:pt x="598511" y="175674"/>
                </a:lnTo>
                <a:lnTo>
                  <a:pt x="570752" y="141596"/>
                </a:lnTo>
                <a:lnTo>
                  <a:pt x="539703" y="110547"/>
                </a:lnTo>
                <a:lnTo>
                  <a:pt x="505626" y="82789"/>
                </a:lnTo>
                <a:lnTo>
                  <a:pt x="468781" y="58583"/>
                </a:lnTo>
                <a:lnTo>
                  <a:pt x="429430" y="38191"/>
                </a:lnTo>
                <a:lnTo>
                  <a:pt x="387837" y="21875"/>
                </a:lnTo>
                <a:lnTo>
                  <a:pt x="344261" y="9896"/>
                </a:lnTo>
                <a:lnTo>
                  <a:pt x="298965" y="2517"/>
                </a:lnTo>
                <a:lnTo>
                  <a:pt x="252211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579415" y="2252695"/>
            <a:ext cx="316230" cy="599440"/>
          </a:xfrm>
          <a:custGeom>
            <a:avLst/>
            <a:gdLst/>
            <a:ahLst/>
            <a:cxnLst/>
            <a:rect l="l" t="t" r="r" b="b"/>
            <a:pathLst>
              <a:path w="316229" h="599439">
                <a:moveTo>
                  <a:pt x="81974" y="0"/>
                </a:moveTo>
                <a:lnTo>
                  <a:pt x="56530" y="39304"/>
                </a:lnTo>
                <a:lnTo>
                  <a:pt x="35876" y="80287"/>
                </a:lnTo>
                <a:lnTo>
                  <a:pt x="19954" y="122581"/>
                </a:lnTo>
                <a:lnTo>
                  <a:pt x="8705" y="165821"/>
                </a:lnTo>
                <a:lnTo>
                  <a:pt x="2073" y="209642"/>
                </a:lnTo>
                <a:lnTo>
                  <a:pt x="0" y="253679"/>
                </a:lnTo>
                <a:lnTo>
                  <a:pt x="2426" y="297564"/>
                </a:lnTo>
                <a:lnTo>
                  <a:pt x="9295" y="340934"/>
                </a:lnTo>
                <a:lnTo>
                  <a:pt x="20549" y="383421"/>
                </a:lnTo>
                <a:lnTo>
                  <a:pt x="36129" y="424661"/>
                </a:lnTo>
                <a:lnTo>
                  <a:pt x="55978" y="464288"/>
                </a:lnTo>
                <a:lnTo>
                  <a:pt x="80038" y="501937"/>
                </a:lnTo>
                <a:lnTo>
                  <a:pt x="108250" y="537241"/>
                </a:lnTo>
                <a:lnTo>
                  <a:pt x="140558" y="569835"/>
                </a:lnTo>
                <a:lnTo>
                  <a:pt x="176903" y="599353"/>
                </a:lnTo>
                <a:lnTo>
                  <a:pt x="315619" y="408425"/>
                </a:lnTo>
                <a:lnTo>
                  <a:pt x="282798" y="378276"/>
                </a:lnTo>
                <a:lnTo>
                  <a:pt x="258456" y="342635"/>
                </a:lnTo>
                <a:lnTo>
                  <a:pt x="242850" y="303121"/>
                </a:lnTo>
                <a:lnTo>
                  <a:pt x="236234" y="261353"/>
                </a:lnTo>
                <a:lnTo>
                  <a:pt x="238867" y="218951"/>
                </a:lnTo>
                <a:lnTo>
                  <a:pt x="251004" y="177532"/>
                </a:lnTo>
                <a:lnTo>
                  <a:pt x="272901" y="138717"/>
                </a:lnTo>
                <a:lnTo>
                  <a:pt x="81974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661389" y="2075818"/>
            <a:ext cx="347345" cy="315595"/>
          </a:xfrm>
          <a:custGeom>
            <a:avLst/>
            <a:gdLst/>
            <a:ahLst/>
            <a:cxnLst/>
            <a:rect l="l" t="t" r="r" b="b"/>
            <a:pathLst>
              <a:path w="347345" h="315594">
                <a:moveTo>
                  <a:pt x="347140" y="0"/>
                </a:moveTo>
                <a:lnTo>
                  <a:pt x="296099" y="3042"/>
                </a:lnTo>
                <a:lnTo>
                  <a:pt x="246306" y="12010"/>
                </a:lnTo>
                <a:lnTo>
                  <a:pt x="198229" y="26665"/>
                </a:lnTo>
                <a:lnTo>
                  <a:pt x="152337" y="46767"/>
                </a:lnTo>
                <a:lnTo>
                  <a:pt x="109099" y="72079"/>
                </a:lnTo>
                <a:lnTo>
                  <a:pt x="68984" y="102360"/>
                </a:lnTo>
                <a:lnTo>
                  <a:pt x="32461" y="137372"/>
                </a:lnTo>
                <a:lnTo>
                  <a:pt x="0" y="176876"/>
                </a:lnTo>
                <a:lnTo>
                  <a:pt x="190926" y="315593"/>
                </a:lnTo>
                <a:lnTo>
                  <a:pt x="221970" y="282061"/>
                </a:lnTo>
                <a:lnTo>
                  <a:pt x="259479" y="257044"/>
                </a:lnTo>
                <a:lnTo>
                  <a:pt x="301765" y="241403"/>
                </a:lnTo>
                <a:lnTo>
                  <a:pt x="347140" y="235999"/>
                </a:lnTo>
                <a:lnTo>
                  <a:pt x="347140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9202220" y="2519679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60%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99099" y="2486152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779615" y="2160015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404040"/>
                </a:solidFill>
                <a:latin typeface="Century Gothic"/>
                <a:cs typeface="Century Gothic"/>
              </a:rPr>
              <a:t>15%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574108" y="2075818"/>
            <a:ext cx="837565" cy="858519"/>
          </a:xfrm>
          <a:custGeom>
            <a:avLst/>
            <a:gdLst/>
            <a:ahLst/>
            <a:cxnLst/>
            <a:rect l="l" t="t" r="r" b="b"/>
            <a:pathLst>
              <a:path w="837565" h="858519">
                <a:moveTo>
                  <a:pt x="224448" y="488756"/>
                </a:moveTo>
                <a:lnTo>
                  <a:pt x="0" y="561685"/>
                </a:lnTo>
                <a:lnTo>
                  <a:pt x="18262" y="608439"/>
                </a:lnTo>
                <a:lnTo>
                  <a:pt x="41457" y="652079"/>
                </a:lnTo>
                <a:lnTo>
                  <a:pt x="69196" y="692324"/>
                </a:lnTo>
                <a:lnTo>
                  <a:pt x="101091" y="728892"/>
                </a:lnTo>
                <a:lnTo>
                  <a:pt x="136753" y="761499"/>
                </a:lnTo>
                <a:lnTo>
                  <a:pt x="175794" y="789864"/>
                </a:lnTo>
                <a:lnTo>
                  <a:pt x="217826" y="813704"/>
                </a:lnTo>
                <a:lnTo>
                  <a:pt x="262459" y="832738"/>
                </a:lnTo>
                <a:lnTo>
                  <a:pt x="309306" y="846683"/>
                </a:lnTo>
                <a:lnTo>
                  <a:pt x="357978" y="855257"/>
                </a:lnTo>
                <a:lnTo>
                  <a:pt x="408087" y="858178"/>
                </a:lnTo>
                <a:lnTo>
                  <a:pt x="454841" y="855660"/>
                </a:lnTo>
                <a:lnTo>
                  <a:pt x="500137" y="848281"/>
                </a:lnTo>
                <a:lnTo>
                  <a:pt x="543713" y="836303"/>
                </a:lnTo>
                <a:lnTo>
                  <a:pt x="585307" y="819986"/>
                </a:lnTo>
                <a:lnTo>
                  <a:pt x="624657" y="799594"/>
                </a:lnTo>
                <a:lnTo>
                  <a:pt x="661502" y="775388"/>
                </a:lnTo>
                <a:lnTo>
                  <a:pt x="695580" y="747630"/>
                </a:lnTo>
                <a:lnTo>
                  <a:pt x="726629" y="716581"/>
                </a:lnTo>
                <a:lnTo>
                  <a:pt x="754388" y="682503"/>
                </a:lnTo>
                <a:lnTo>
                  <a:pt x="778594" y="645658"/>
                </a:lnTo>
                <a:lnTo>
                  <a:pt x="791082" y="621559"/>
                </a:lnTo>
                <a:lnTo>
                  <a:pt x="424073" y="621559"/>
                </a:lnTo>
                <a:lnTo>
                  <a:pt x="380931" y="620303"/>
                </a:lnTo>
                <a:lnTo>
                  <a:pt x="339790" y="609703"/>
                </a:lnTo>
                <a:lnTo>
                  <a:pt x="302111" y="590505"/>
                </a:lnTo>
                <a:lnTo>
                  <a:pt x="269354" y="563452"/>
                </a:lnTo>
                <a:lnTo>
                  <a:pt x="242979" y="529287"/>
                </a:lnTo>
                <a:lnTo>
                  <a:pt x="224448" y="488756"/>
                </a:lnTo>
                <a:close/>
              </a:path>
              <a:path w="837565" h="858519">
                <a:moveTo>
                  <a:pt x="408087" y="0"/>
                </a:moveTo>
                <a:lnTo>
                  <a:pt x="408087" y="235999"/>
                </a:lnTo>
                <a:lnTo>
                  <a:pt x="456827" y="242237"/>
                </a:lnTo>
                <a:lnTo>
                  <a:pt x="501422" y="260051"/>
                </a:lnTo>
                <a:lnTo>
                  <a:pt x="540011" y="288087"/>
                </a:lnTo>
                <a:lnTo>
                  <a:pt x="570733" y="324995"/>
                </a:lnTo>
                <a:lnTo>
                  <a:pt x="591728" y="369421"/>
                </a:lnTo>
                <a:lnTo>
                  <a:pt x="600559" y="413104"/>
                </a:lnTo>
                <a:lnTo>
                  <a:pt x="599303" y="456245"/>
                </a:lnTo>
                <a:lnTo>
                  <a:pt x="588703" y="497386"/>
                </a:lnTo>
                <a:lnTo>
                  <a:pt x="569505" y="535065"/>
                </a:lnTo>
                <a:lnTo>
                  <a:pt x="542451" y="567822"/>
                </a:lnTo>
                <a:lnTo>
                  <a:pt x="508287" y="594196"/>
                </a:lnTo>
                <a:lnTo>
                  <a:pt x="467756" y="612728"/>
                </a:lnTo>
                <a:lnTo>
                  <a:pt x="424073" y="621559"/>
                </a:lnTo>
                <a:lnTo>
                  <a:pt x="791082" y="621559"/>
                </a:lnTo>
                <a:lnTo>
                  <a:pt x="815302" y="564714"/>
                </a:lnTo>
                <a:lnTo>
                  <a:pt x="827280" y="521138"/>
                </a:lnTo>
                <a:lnTo>
                  <a:pt x="834659" y="475842"/>
                </a:lnTo>
                <a:lnTo>
                  <a:pt x="837177" y="429088"/>
                </a:lnTo>
                <a:lnTo>
                  <a:pt x="834659" y="382334"/>
                </a:lnTo>
                <a:lnTo>
                  <a:pt x="827280" y="337039"/>
                </a:lnTo>
                <a:lnTo>
                  <a:pt x="815302" y="293463"/>
                </a:lnTo>
                <a:lnTo>
                  <a:pt x="798986" y="251869"/>
                </a:lnTo>
                <a:lnTo>
                  <a:pt x="778594" y="212519"/>
                </a:lnTo>
                <a:lnTo>
                  <a:pt x="754388" y="175674"/>
                </a:lnTo>
                <a:lnTo>
                  <a:pt x="726629" y="141596"/>
                </a:lnTo>
                <a:lnTo>
                  <a:pt x="695580" y="110547"/>
                </a:lnTo>
                <a:lnTo>
                  <a:pt x="661502" y="82789"/>
                </a:lnTo>
                <a:lnTo>
                  <a:pt x="624657" y="58583"/>
                </a:lnTo>
                <a:lnTo>
                  <a:pt x="585307" y="38191"/>
                </a:lnTo>
                <a:lnTo>
                  <a:pt x="543713" y="21875"/>
                </a:lnTo>
                <a:lnTo>
                  <a:pt x="500137" y="9896"/>
                </a:lnTo>
                <a:lnTo>
                  <a:pt x="454841" y="2517"/>
                </a:lnTo>
                <a:lnTo>
                  <a:pt x="408087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553002" y="2075818"/>
            <a:ext cx="429259" cy="561975"/>
          </a:xfrm>
          <a:custGeom>
            <a:avLst/>
            <a:gdLst/>
            <a:ahLst/>
            <a:cxnLst/>
            <a:rect l="l" t="t" r="r" b="b"/>
            <a:pathLst>
              <a:path w="429259" h="561975">
                <a:moveTo>
                  <a:pt x="429193" y="0"/>
                </a:moveTo>
                <a:lnTo>
                  <a:pt x="362069" y="5283"/>
                </a:lnTo>
                <a:lnTo>
                  <a:pt x="296598" y="21001"/>
                </a:lnTo>
                <a:lnTo>
                  <a:pt x="252910" y="37844"/>
                </a:lnTo>
                <a:lnTo>
                  <a:pt x="212112" y="58859"/>
                </a:lnTo>
                <a:lnTo>
                  <a:pt x="174370" y="83717"/>
                </a:lnTo>
                <a:lnTo>
                  <a:pt x="139854" y="112087"/>
                </a:lnTo>
                <a:lnTo>
                  <a:pt x="108731" y="143641"/>
                </a:lnTo>
                <a:lnTo>
                  <a:pt x="81170" y="178048"/>
                </a:lnTo>
                <a:lnTo>
                  <a:pt x="57337" y="214979"/>
                </a:lnTo>
                <a:lnTo>
                  <a:pt x="37403" y="254103"/>
                </a:lnTo>
                <a:lnTo>
                  <a:pt x="21533" y="295090"/>
                </a:lnTo>
                <a:lnTo>
                  <a:pt x="9898" y="337612"/>
                </a:lnTo>
                <a:lnTo>
                  <a:pt x="2664" y="381338"/>
                </a:lnTo>
                <a:lnTo>
                  <a:pt x="0" y="425938"/>
                </a:lnTo>
                <a:lnTo>
                  <a:pt x="2073" y="471082"/>
                </a:lnTo>
                <a:lnTo>
                  <a:pt x="9052" y="516441"/>
                </a:lnTo>
                <a:lnTo>
                  <a:pt x="21105" y="561685"/>
                </a:lnTo>
                <a:lnTo>
                  <a:pt x="245554" y="488756"/>
                </a:lnTo>
                <a:lnTo>
                  <a:pt x="241436" y="474153"/>
                </a:lnTo>
                <a:lnTo>
                  <a:pt x="238481" y="459295"/>
                </a:lnTo>
                <a:lnTo>
                  <a:pt x="236700" y="444250"/>
                </a:lnTo>
                <a:lnTo>
                  <a:pt x="236104" y="429088"/>
                </a:lnTo>
                <a:lnTo>
                  <a:pt x="241203" y="384814"/>
                </a:lnTo>
                <a:lnTo>
                  <a:pt x="255730" y="344172"/>
                </a:lnTo>
                <a:lnTo>
                  <a:pt x="278523" y="308320"/>
                </a:lnTo>
                <a:lnTo>
                  <a:pt x="308426" y="278418"/>
                </a:lnTo>
                <a:lnTo>
                  <a:pt x="344277" y="255624"/>
                </a:lnTo>
                <a:lnTo>
                  <a:pt x="384920" y="241098"/>
                </a:lnTo>
                <a:lnTo>
                  <a:pt x="429193" y="235999"/>
                </a:lnTo>
                <a:lnTo>
                  <a:pt x="429193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10131700" y="2605023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70%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628348" y="2254503"/>
            <a:ext cx="204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FFFFFF"/>
                </a:solidFill>
                <a:latin typeface="Century Gothic"/>
                <a:cs typeface="Century Gothic"/>
              </a:rPr>
              <a:t>30%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812232" y="2075818"/>
            <a:ext cx="858519" cy="858519"/>
          </a:xfrm>
          <a:custGeom>
            <a:avLst/>
            <a:gdLst/>
            <a:ahLst/>
            <a:cxnLst/>
            <a:rect l="l" t="t" r="r" b="b"/>
            <a:pathLst>
              <a:path w="858519" h="858519">
                <a:moveTo>
                  <a:pt x="429088" y="0"/>
                </a:moveTo>
                <a:lnTo>
                  <a:pt x="382334" y="2517"/>
                </a:lnTo>
                <a:lnTo>
                  <a:pt x="337039" y="9896"/>
                </a:lnTo>
                <a:lnTo>
                  <a:pt x="293463" y="21875"/>
                </a:lnTo>
                <a:lnTo>
                  <a:pt x="251869" y="38191"/>
                </a:lnTo>
                <a:lnTo>
                  <a:pt x="212519" y="58583"/>
                </a:lnTo>
                <a:lnTo>
                  <a:pt x="175674" y="82789"/>
                </a:lnTo>
                <a:lnTo>
                  <a:pt x="141596" y="110547"/>
                </a:lnTo>
                <a:lnTo>
                  <a:pt x="110547" y="141596"/>
                </a:lnTo>
                <a:lnTo>
                  <a:pt x="82789" y="175674"/>
                </a:lnTo>
                <a:lnTo>
                  <a:pt x="58583" y="212519"/>
                </a:lnTo>
                <a:lnTo>
                  <a:pt x="38191" y="251869"/>
                </a:lnTo>
                <a:lnTo>
                  <a:pt x="21875" y="293463"/>
                </a:lnTo>
                <a:lnTo>
                  <a:pt x="9896" y="337039"/>
                </a:lnTo>
                <a:lnTo>
                  <a:pt x="2517" y="382334"/>
                </a:lnTo>
                <a:lnTo>
                  <a:pt x="0" y="429088"/>
                </a:lnTo>
                <a:lnTo>
                  <a:pt x="2517" y="475842"/>
                </a:lnTo>
                <a:lnTo>
                  <a:pt x="9896" y="521138"/>
                </a:lnTo>
                <a:lnTo>
                  <a:pt x="21875" y="564714"/>
                </a:lnTo>
                <a:lnTo>
                  <a:pt x="38191" y="606307"/>
                </a:lnTo>
                <a:lnTo>
                  <a:pt x="58583" y="645658"/>
                </a:lnTo>
                <a:lnTo>
                  <a:pt x="82789" y="682503"/>
                </a:lnTo>
                <a:lnTo>
                  <a:pt x="110547" y="716581"/>
                </a:lnTo>
                <a:lnTo>
                  <a:pt x="141596" y="747630"/>
                </a:lnTo>
                <a:lnTo>
                  <a:pt x="175674" y="775388"/>
                </a:lnTo>
                <a:lnTo>
                  <a:pt x="212519" y="799594"/>
                </a:lnTo>
                <a:lnTo>
                  <a:pt x="251869" y="819986"/>
                </a:lnTo>
                <a:lnTo>
                  <a:pt x="293463" y="836303"/>
                </a:lnTo>
                <a:lnTo>
                  <a:pt x="337039" y="848281"/>
                </a:lnTo>
                <a:lnTo>
                  <a:pt x="382334" y="855660"/>
                </a:lnTo>
                <a:lnTo>
                  <a:pt x="429088" y="858178"/>
                </a:lnTo>
                <a:lnTo>
                  <a:pt x="475842" y="855660"/>
                </a:lnTo>
                <a:lnTo>
                  <a:pt x="521138" y="848281"/>
                </a:lnTo>
                <a:lnTo>
                  <a:pt x="564714" y="836303"/>
                </a:lnTo>
                <a:lnTo>
                  <a:pt x="606307" y="819986"/>
                </a:lnTo>
                <a:lnTo>
                  <a:pt x="645658" y="799594"/>
                </a:lnTo>
                <a:lnTo>
                  <a:pt x="682503" y="775388"/>
                </a:lnTo>
                <a:lnTo>
                  <a:pt x="716581" y="747630"/>
                </a:lnTo>
                <a:lnTo>
                  <a:pt x="747630" y="716581"/>
                </a:lnTo>
                <a:lnTo>
                  <a:pt x="775388" y="682503"/>
                </a:lnTo>
                <a:lnTo>
                  <a:pt x="799594" y="645658"/>
                </a:lnTo>
                <a:lnTo>
                  <a:pt x="811762" y="622179"/>
                </a:lnTo>
                <a:lnTo>
                  <a:pt x="429088" y="622179"/>
                </a:lnTo>
                <a:lnTo>
                  <a:pt x="384814" y="617079"/>
                </a:lnTo>
                <a:lnTo>
                  <a:pt x="344172" y="602553"/>
                </a:lnTo>
                <a:lnTo>
                  <a:pt x="308320" y="579759"/>
                </a:lnTo>
                <a:lnTo>
                  <a:pt x="278418" y="549856"/>
                </a:lnTo>
                <a:lnTo>
                  <a:pt x="255624" y="514004"/>
                </a:lnTo>
                <a:lnTo>
                  <a:pt x="241098" y="473362"/>
                </a:lnTo>
                <a:lnTo>
                  <a:pt x="235999" y="429088"/>
                </a:lnTo>
                <a:lnTo>
                  <a:pt x="241098" y="384814"/>
                </a:lnTo>
                <a:lnTo>
                  <a:pt x="255624" y="344172"/>
                </a:lnTo>
                <a:lnTo>
                  <a:pt x="278418" y="308320"/>
                </a:lnTo>
                <a:lnTo>
                  <a:pt x="308320" y="278418"/>
                </a:lnTo>
                <a:lnTo>
                  <a:pt x="344172" y="255624"/>
                </a:lnTo>
                <a:lnTo>
                  <a:pt x="384814" y="241098"/>
                </a:lnTo>
                <a:lnTo>
                  <a:pt x="429088" y="235999"/>
                </a:lnTo>
                <a:lnTo>
                  <a:pt x="811762" y="235999"/>
                </a:lnTo>
                <a:lnTo>
                  <a:pt x="799594" y="212519"/>
                </a:lnTo>
                <a:lnTo>
                  <a:pt x="775388" y="175674"/>
                </a:lnTo>
                <a:lnTo>
                  <a:pt x="747630" y="141596"/>
                </a:lnTo>
                <a:lnTo>
                  <a:pt x="716581" y="110547"/>
                </a:lnTo>
                <a:lnTo>
                  <a:pt x="682503" y="82789"/>
                </a:lnTo>
                <a:lnTo>
                  <a:pt x="645658" y="58583"/>
                </a:lnTo>
                <a:lnTo>
                  <a:pt x="606307" y="38191"/>
                </a:lnTo>
                <a:lnTo>
                  <a:pt x="564714" y="21875"/>
                </a:lnTo>
                <a:lnTo>
                  <a:pt x="521138" y="9896"/>
                </a:lnTo>
                <a:lnTo>
                  <a:pt x="475842" y="2517"/>
                </a:lnTo>
                <a:lnTo>
                  <a:pt x="429088" y="0"/>
                </a:lnTo>
                <a:close/>
              </a:path>
              <a:path w="858519" h="858519">
                <a:moveTo>
                  <a:pt x="811762" y="235999"/>
                </a:moveTo>
                <a:lnTo>
                  <a:pt x="429088" y="235999"/>
                </a:lnTo>
                <a:lnTo>
                  <a:pt x="473362" y="241098"/>
                </a:lnTo>
                <a:lnTo>
                  <a:pt x="514004" y="255624"/>
                </a:lnTo>
                <a:lnTo>
                  <a:pt x="549856" y="278418"/>
                </a:lnTo>
                <a:lnTo>
                  <a:pt x="579759" y="308320"/>
                </a:lnTo>
                <a:lnTo>
                  <a:pt x="602553" y="344172"/>
                </a:lnTo>
                <a:lnTo>
                  <a:pt x="617079" y="384814"/>
                </a:lnTo>
                <a:lnTo>
                  <a:pt x="622179" y="429088"/>
                </a:lnTo>
                <a:lnTo>
                  <a:pt x="617079" y="473362"/>
                </a:lnTo>
                <a:lnTo>
                  <a:pt x="602553" y="514004"/>
                </a:lnTo>
                <a:lnTo>
                  <a:pt x="579759" y="549856"/>
                </a:lnTo>
                <a:lnTo>
                  <a:pt x="549856" y="579759"/>
                </a:lnTo>
                <a:lnTo>
                  <a:pt x="514004" y="602553"/>
                </a:lnTo>
                <a:lnTo>
                  <a:pt x="473362" y="617079"/>
                </a:lnTo>
                <a:lnTo>
                  <a:pt x="429088" y="622179"/>
                </a:lnTo>
                <a:lnTo>
                  <a:pt x="811762" y="622179"/>
                </a:lnTo>
                <a:lnTo>
                  <a:pt x="836303" y="564714"/>
                </a:lnTo>
                <a:lnTo>
                  <a:pt x="848281" y="521138"/>
                </a:lnTo>
                <a:lnTo>
                  <a:pt x="855660" y="475842"/>
                </a:lnTo>
                <a:lnTo>
                  <a:pt x="858178" y="429088"/>
                </a:lnTo>
                <a:lnTo>
                  <a:pt x="855660" y="382334"/>
                </a:lnTo>
                <a:lnTo>
                  <a:pt x="848281" y="337039"/>
                </a:lnTo>
                <a:lnTo>
                  <a:pt x="836303" y="293463"/>
                </a:lnTo>
                <a:lnTo>
                  <a:pt x="819986" y="251869"/>
                </a:lnTo>
                <a:lnTo>
                  <a:pt x="811762" y="235999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2114412" y="2147823"/>
            <a:ext cx="2565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5">
                <a:solidFill>
                  <a:srgbClr val="404040"/>
                </a:solidFill>
                <a:latin typeface="Century Gothic"/>
                <a:cs typeface="Century Gothic"/>
              </a:rPr>
              <a:t>100%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81199" y="3315715"/>
            <a:ext cx="807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latin typeface="Calibri"/>
                <a:cs typeface="Calibri"/>
              </a:rPr>
              <a:t>Short-Term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43583" y="3315715"/>
            <a:ext cx="938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25">
                <a:latin typeface="Calibri"/>
                <a:cs typeface="Calibri"/>
              </a:rPr>
              <a:t>Co</a:t>
            </a:r>
            <a:r>
              <a:rPr dirty="0" sz="1200" spc="135">
                <a:latin typeface="Calibri"/>
                <a:cs typeface="Calibri"/>
              </a:rPr>
              <a:t>n</a:t>
            </a:r>
            <a:r>
              <a:rPr dirty="0" sz="1200" spc="60">
                <a:latin typeface="Calibri"/>
                <a:cs typeface="Calibri"/>
              </a:rPr>
              <a:t>s</a:t>
            </a:r>
            <a:r>
              <a:rPr dirty="0" sz="1200" spc="8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r</a:t>
            </a:r>
            <a:r>
              <a:rPr dirty="0" sz="1200" spc="55">
                <a:latin typeface="Calibri"/>
                <a:cs typeface="Calibri"/>
              </a:rPr>
              <a:t>v</a:t>
            </a:r>
            <a:r>
              <a:rPr dirty="0" sz="1200" spc="80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20">
                <a:latin typeface="Calibri"/>
                <a:cs typeface="Calibri"/>
              </a:rPr>
              <a:t>i</a:t>
            </a:r>
            <a:r>
              <a:rPr dirty="0" sz="1200" spc="55">
                <a:latin typeface="Calibri"/>
                <a:cs typeface="Calibri"/>
              </a:rPr>
              <a:t>v</a:t>
            </a:r>
            <a:r>
              <a:rPr dirty="0" sz="1200" spc="9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24300" y="3315715"/>
            <a:ext cx="88455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84455">
              <a:lnSpc>
                <a:spcPts val="1390"/>
              </a:lnSpc>
              <a:spcBef>
                <a:spcPts val="185"/>
              </a:spcBef>
            </a:pPr>
            <a:r>
              <a:rPr dirty="0" sz="1200" spc="65">
                <a:latin typeface="Calibri"/>
                <a:cs typeface="Calibri"/>
              </a:rPr>
              <a:t>Moderate  </a:t>
            </a:r>
            <a:r>
              <a:rPr dirty="0" sz="1200" spc="40">
                <a:latin typeface="Calibri"/>
                <a:cs typeface="Calibri"/>
              </a:rPr>
              <a:t>with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Income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82624" y="3315715"/>
            <a:ext cx="715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5">
                <a:latin typeface="Calibri"/>
                <a:cs typeface="Calibri"/>
              </a:rPr>
              <a:t>M</a:t>
            </a:r>
            <a:r>
              <a:rPr dirty="0" sz="1200" spc="60">
                <a:latin typeface="Calibri"/>
                <a:cs typeface="Calibri"/>
              </a:rPr>
              <a:t>o</a:t>
            </a:r>
            <a:r>
              <a:rPr dirty="0" sz="1200" spc="114">
                <a:latin typeface="Calibri"/>
                <a:cs typeface="Calibri"/>
              </a:rPr>
              <a:t>d</a:t>
            </a:r>
            <a:r>
              <a:rPr dirty="0" sz="1200" spc="85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r</a:t>
            </a:r>
            <a:r>
              <a:rPr dirty="0" sz="1200" spc="80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9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58656" y="3315715"/>
            <a:ext cx="674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90">
                <a:latin typeface="Calibri"/>
                <a:cs typeface="Calibri"/>
              </a:rPr>
              <a:t>B</a:t>
            </a:r>
            <a:r>
              <a:rPr dirty="0" sz="1200" spc="80">
                <a:latin typeface="Calibri"/>
                <a:cs typeface="Calibri"/>
              </a:rPr>
              <a:t>a</a:t>
            </a:r>
            <a:r>
              <a:rPr dirty="0" sz="1200" spc="50">
                <a:latin typeface="Calibri"/>
                <a:cs typeface="Calibri"/>
              </a:rPr>
              <a:t>la</a:t>
            </a:r>
            <a:r>
              <a:rPr dirty="0" sz="1200" spc="80">
                <a:latin typeface="Calibri"/>
                <a:cs typeface="Calibri"/>
              </a:rPr>
              <a:t>n</a:t>
            </a:r>
            <a:r>
              <a:rPr dirty="0" sz="1200" spc="75">
                <a:latin typeface="Calibri"/>
                <a:cs typeface="Calibri"/>
              </a:rPr>
              <a:t>c</a:t>
            </a:r>
            <a:r>
              <a:rPr dirty="0" sz="1200" spc="85">
                <a:latin typeface="Calibri"/>
                <a:cs typeface="Calibri"/>
              </a:rPr>
              <a:t>e</a:t>
            </a:r>
            <a:r>
              <a:rPr dirty="0" sz="1200" spc="110"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27275" y="3315715"/>
            <a:ext cx="883919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80340" marR="5080" indent="-168275">
              <a:lnSpc>
                <a:spcPts val="1390"/>
              </a:lnSpc>
              <a:spcBef>
                <a:spcPts val="185"/>
              </a:spcBef>
            </a:pPr>
            <a:r>
              <a:rPr dirty="0" sz="1200" spc="65">
                <a:latin typeface="Calibri"/>
                <a:cs typeface="Calibri"/>
              </a:rPr>
              <a:t>Growth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40">
                <a:latin typeface="Calibri"/>
                <a:cs typeface="Calibri"/>
              </a:rPr>
              <a:t>with  </a:t>
            </a:r>
            <a:r>
              <a:rPr dirty="0" sz="1200" spc="75">
                <a:latin typeface="Calibri"/>
                <a:cs typeface="Calibri"/>
              </a:rPr>
              <a:t>Income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49278" y="3315715"/>
            <a:ext cx="547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80">
                <a:latin typeface="Calibri"/>
                <a:cs typeface="Calibri"/>
              </a:rPr>
              <a:t>Gr</a:t>
            </a:r>
            <a:r>
              <a:rPr dirty="0" sz="1200" spc="85">
                <a:latin typeface="Calibri"/>
                <a:cs typeface="Calibri"/>
              </a:rPr>
              <a:t>o</a:t>
            </a:r>
            <a:r>
              <a:rPr dirty="0" sz="1200" spc="75">
                <a:latin typeface="Calibri"/>
                <a:cs typeface="Calibri"/>
              </a:rPr>
              <a:t>w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75">
                <a:latin typeface="Calibri"/>
                <a:cs typeface="Calibri"/>
              </a:rPr>
              <a:t>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611061" y="3315715"/>
            <a:ext cx="79121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33985" marR="5080" indent="-121920">
              <a:lnSpc>
                <a:spcPts val="1390"/>
              </a:lnSpc>
              <a:spcBef>
                <a:spcPts val="185"/>
              </a:spcBef>
            </a:pPr>
            <a:r>
              <a:rPr dirty="0" sz="1200" spc="15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g</a:t>
            </a:r>
            <a:r>
              <a:rPr dirty="0" sz="1200" spc="140">
                <a:latin typeface="Calibri"/>
                <a:cs typeface="Calibri"/>
              </a:rPr>
              <a:t>g</a:t>
            </a:r>
            <a:r>
              <a:rPr dirty="0" sz="1200" spc="-10">
                <a:latin typeface="Calibri"/>
                <a:cs typeface="Calibri"/>
              </a:rPr>
              <a:t>r</a:t>
            </a:r>
            <a:r>
              <a:rPr dirty="0" sz="1200" spc="85">
                <a:latin typeface="Calibri"/>
                <a:cs typeface="Calibri"/>
              </a:rPr>
              <a:t>e</a:t>
            </a:r>
            <a:r>
              <a:rPr dirty="0" sz="1200" spc="60">
                <a:latin typeface="Calibri"/>
                <a:cs typeface="Calibri"/>
              </a:rPr>
              <a:t>ss</a:t>
            </a:r>
            <a:r>
              <a:rPr dirty="0" sz="1200" spc="20">
                <a:latin typeface="Calibri"/>
                <a:cs typeface="Calibri"/>
              </a:rPr>
              <a:t>i</a:t>
            </a:r>
            <a:r>
              <a:rPr dirty="0" sz="1200" spc="55">
                <a:latin typeface="Calibri"/>
                <a:cs typeface="Calibri"/>
              </a:rPr>
              <a:t>v</a:t>
            </a:r>
            <a:r>
              <a:rPr dirty="0" sz="1200" spc="55">
                <a:latin typeface="Calibri"/>
                <a:cs typeface="Calibri"/>
              </a:rPr>
              <a:t>e  </a:t>
            </a:r>
            <a:r>
              <a:rPr dirty="0" sz="1200" spc="65">
                <a:latin typeface="Calibri"/>
                <a:cs typeface="Calibri"/>
              </a:rPr>
              <a:t>Growth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723535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695085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660285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628660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597035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565408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530610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502160" y="1769805"/>
            <a:ext cx="0" cy="3274695"/>
          </a:xfrm>
          <a:custGeom>
            <a:avLst/>
            <a:gdLst/>
            <a:ahLst/>
            <a:cxnLst/>
            <a:rect l="l" t="t" r="r" b="b"/>
            <a:pathLst>
              <a:path w="0" h="3274695">
                <a:moveTo>
                  <a:pt x="0" y="0"/>
                </a:moveTo>
                <a:lnTo>
                  <a:pt x="1" y="3274142"/>
                </a:lnTo>
              </a:path>
            </a:pathLst>
          </a:custGeom>
          <a:ln w="9525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9604118" y="3315715"/>
            <a:ext cx="79121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07010">
              <a:lnSpc>
                <a:spcPts val="1390"/>
              </a:lnSpc>
              <a:spcBef>
                <a:spcPts val="185"/>
              </a:spcBef>
            </a:pPr>
            <a:r>
              <a:rPr dirty="0" sz="1200" spc="50">
                <a:latin typeface="Calibri"/>
                <a:cs typeface="Calibri"/>
              </a:rPr>
              <a:t>Most  </a:t>
            </a:r>
            <a:r>
              <a:rPr dirty="0" sz="1200" spc="155">
                <a:latin typeface="Calibri"/>
                <a:cs typeface="Calibri"/>
              </a:rPr>
              <a:t>A</a:t>
            </a:r>
            <a:r>
              <a:rPr dirty="0" sz="1200" spc="120">
                <a:latin typeface="Calibri"/>
                <a:cs typeface="Calibri"/>
              </a:rPr>
              <a:t>g</a:t>
            </a:r>
            <a:r>
              <a:rPr dirty="0" sz="1200" spc="140">
                <a:latin typeface="Calibri"/>
                <a:cs typeface="Calibri"/>
              </a:rPr>
              <a:t>g</a:t>
            </a:r>
            <a:r>
              <a:rPr dirty="0" sz="1200" spc="-10">
                <a:latin typeface="Calibri"/>
                <a:cs typeface="Calibri"/>
              </a:rPr>
              <a:t>r</a:t>
            </a:r>
            <a:r>
              <a:rPr dirty="0" sz="1200" spc="85">
                <a:latin typeface="Calibri"/>
                <a:cs typeface="Calibri"/>
              </a:rPr>
              <a:t>e</a:t>
            </a:r>
            <a:r>
              <a:rPr dirty="0" sz="1200" spc="60">
                <a:latin typeface="Calibri"/>
                <a:cs typeface="Calibri"/>
              </a:rPr>
              <a:t>ss</a:t>
            </a:r>
            <a:r>
              <a:rPr dirty="0" sz="1200" spc="20">
                <a:latin typeface="Calibri"/>
                <a:cs typeface="Calibri"/>
              </a:rPr>
              <a:t>i</a:t>
            </a:r>
            <a:r>
              <a:rPr dirty="0" sz="1200" spc="55">
                <a:latin typeface="Calibri"/>
                <a:cs typeface="Calibri"/>
              </a:rPr>
              <a:t>v</a:t>
            </a:r>
            <a:r>
              <a:rPr dirty="0" sz="1200" spc="9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845425" y="4006733"/>
            <a:ext cx="8495606" cy="648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2195944" y="4207764"/>
            <a:ext cx="683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272687" y="4207764"/>
            <a:ext cx="7321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757547" y="5047012"/>
            <a:ext cx="8710930" cy="0"/>
          </a:xfrm>
          <a:custGeom>
            <a:avLst/>
            <a:gdLst/>
            <a:ahLst/>
            <a:cxnLst/>
            <a:rect l="l" t="t" r="r" b="b"/>
            <a:pathLst>
              <a:path w="8710930" h="0">
                <a:moveTo>
                  <a:pt x="0" y="0"/>
                </a:moveTo>
                <a:lnTo>
                  <a:pt x="8710551" y="1"/>
                </a:lnTo>
              </a:path>
            </a:pathLst>
          </a:custGeom>
          <a:ln w="25400">
            <a:solidFill>
              <a:srgbClr val="403F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681351" y="5257800"/>
            <a:ext cx="190004" cy="190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880758" y="5257800"/>
            <a:ext cx="190004" cy="190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860473" y="5257800"/>
            <a:ext cx="190005" cy="190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439890" y="5257800"/>
            <a:ext cx="190005" cy="190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3925262" y="5276596"/>
            <a:ext cx="6775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5">
                <a:latin typeface="Calibri"/>
                <a:cs typeface="Calibri"/>
              </a:rPr>
              <a:t>Short-Term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39287" y="5276596"/>
            <a:ext cx="3924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75">
                <a:latin typeface="Calibri"/>
                <a:cs typeface="Calibri"/>
              </a:rPr>
              <a:t>B</a:t>
            </a:r>
            <a:r>
              <a:rPr dirty="0" sz="1000" spc="65">
                <a:latin typeface="Calibri"/>
                <a:cs typeface="Calibri"/>
              </a:rPr>
              <a:t>o</a:t>
            </a:r>
            <a:r>
              <a:rPr dirty="0" sz="1000" spc="55">
                <a:latin typeface="Calibri"/>
                <a:cs typeface="Calibri"/>
              </a:rPr>
              <a:t>n</a:t>
            </a:r>
            <a:r>
              <a:rPr dirty="0" sz="1000" spc="95">
                <a:latin typeface="Calibri"/>
                <a:cs typeface="Calibri"/>
              </a:rPr>
              <a:t>d</a:t>
            </a:r>
            <a:r>
              <a:rPr dirty="0" sz="1000" spc="55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101186" y="5276596"/>
            <a:ext cx="9810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60">
                <a:latin typeface="Calibri"/>
                <a:cs typeface="Calibri"/>
              </a:rPr>
              <a:t>Domestic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Stocks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686541" y="5276596"/>
            <a:ext cx="8782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65">
                <a:latin typeface="Calibri"/>
                <a:cs typeface="Calibri"/>
              </a:rPr>
              <a:t>Foreign</a:t>
            </a:r>
            <a:r>
              <a:rPr dirty="0" sz="1000" spc="-4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Stocks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28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5340" y="2039619"/>
            <a:ext cx="5854700" cy="1303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600"/>
              </a:lnSpc>
              <a:spcBef>
                <a:spcPts val="110"/>
              </a:spcBef>
            </a:pPr>
            <a:r>
              <a:rPr dirty="0" spc="-100">
                <a:solidFill>
                  <a:srgbClr val="000000"/>
                </a:solidFill>
                <a:latin typeface="Lucida Sans"/>
                <a:cs typeface="Lucida Sans"/>
              </a:rPr>
              <a:t>Your </a:t>
            </a:r>
            <a:r>
              <a:rPr dirty="0" spc="-60">
                <a:solidFill>
                  <a:srgbClr val="000000"/>
                </a:solidFill>
                <a:latin typeface="Lucida Sans"/>
                <a:cs typeface="Lucida Sans"/>
              </a:rPr>
              <a:t>plan </a:t>
            </a:r>
            <a:r>
              <a:rPr dirty="0" spc="-90">
                <a:solidFill>
                  <a:srgbClr val="000000"/>
                </a:solidFill>
                <a:latin typeface="Lucida Sans"/>
                <a:cs typeface="Lucida Sans"/>
              </a:rPr>
              <a:t>should </a:t>
            </a:r>
            <a:r>
              <a:rPr dirty="0" spc="-85">
                <a:solidFill>
                  <a:srgbClr val="000000"/>
                </a:solidFill>
                <a:latin typeface="Lucida Sans"/>
                <a:cs typeface="Lucida Sans"/>
              </a:rPr>
              <a:t>align </a:t>
            </a:r>
            <a:r>
              <a:rPr dirty="0" spc="-90">
                <a:solidFill>
                  <a:srgbClr val="000000"/>
                </a:solidFill>
                <a:latin typeface="Lucida Sans"/>
                <a:cs typeface="Lucida Sans"/>
              </a:rPr>
              <a:t>your </a:t>
            </a:r>
            <a:r>
              <a:rPr dirty="0" spc="-60">
                <a:solidFill>
                  <a:srgbClr val="000000"/>
                </a:solidFill>
                <a:latin typeface="Lucida Sans"/>
                <a:cs typeface="Lucida Sans"/>
              </a:rPr>
              <a:t>income  </a:t>
            </a:r>
            <a:r>
              <a:rPr dirty="0" spc="-95">
                <a:solidFill>
                  <a:srgbClr val="000000"/>
                </a:solidFill>
                <a:latin typeface="Lucida Sans"/>
                <a:cs typeface="Lucida Sans"/>
              </a:rPr>
              <a:t>sources </a:t>
            </a:r>
            <a:r>
              <a:rPr dirty="0" spc="-75">
                <a:solidFill>
                  <a:srgbClr val="000000"/>
                </a:solidFill>
                <a:latin typeface="Lucida Sans"/>
                <a:cs typeface="Lucida Sans"/>
              </a:rPr>
              <a:t>with </a:t>
            </a:r>
            <a:r>
              <a:rPr dirty="0" spc="-90">
                <a:solidFill>
                  <a:srgbClr val="000000"/>
                </a:solidFill>
                <a:latin typeface="Lucida Sans"/>
                <a:cs typeface="Lucida Sans"/>
              </a:rPr>
              <a:t>your </a:t>
            </a:r>
            <a:r>
              <a:rPr dirty="0" spc="-65">
                <a:solidFill>
                  <a:srgbClr val="000000"/>
                </a:solidFill>
                <a:latin typeface="Lucida Sans"/>
                <a:cs typeface="Lucida Sans"/>
              </a:rPr>
              <a:t>overall</a:t>
            </a:r>
            <a:r>
              <a:rPr dirty="0" spc="-509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dirty="0" spc="-80">
                <a:solidFill>
                  <a:srgbClr val="000000"/>
                </a:solidFill>
                <a:latin typeface="Lucida Sans"/>
                <a:cs typeface="Lucida Sans"/>
              </a:rPr>
              <a:t>retirement  </a:t>
            </a:r>
            <a:r>
              <a:rPr dirty="0" spc="-100">
                <a:solidFill>
                  <a:srgbClr val="000000"/>
                </a:solidFill>
                <a:latin typeface="Lucida Sans"/>
                <a:cs typeface="Lucida Sans"/>
              </a:rPr>
              <a:t>vision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5340" y="3548379"/>
            <a:ext cx="5878195" cy="196405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809625">
              <a:lnSpc>
                <a:spcPct val="101400"/>
              </a:lnSpc>
              <a:spcBef>
                <a:spcPts val="50"/>
              </a:spcBef>
            </a:pPr>
            <a:r>
              <a:rPr dirty="0" sz="2800" spc="-25">
                <a:latin typeface="Lucida Sans"/>
                <a:cs typeface="Lucida Sans"/>
              </a:rPr>
              <a:t>Create</a:t>
            </a:r>
            <a:r>
              <a:rPr dirty="0" sz="2800" spc="-190">
                <a:latin typeface="Lucida Sans"/>
                <a:cs typeface="Lucida Sans"/>
              </a:rPr>
              <a:t> </a:t>
            </a:r>
            <a:r>
              <a:rPr dirty="0" sz="2800" spc="-15">
                <a:latin typeface="Lucida Sans"/>
                <a:cs typeface="Lucida Sans"/>
              </a:rPr>
              <a:t>a</a:t>
            </a:r>
            <a:r>
              <a:rPr dirty="0" sz="2800" spc="-190">
                <a:latin typeface="Lucida Sans"/>
                <a:cs typeface="Lucida Sans"/>
              </a:rPr>
              <a:t> </a:t>
            </a:r>
            <a:r>
              <a:rPr dirty="0" sz="2800" spc="-60">
                <a:latin typeface="Lucida Sans"/>
                <a:cs typeface="Lucida Sans"/>
              </a:rPr>
              <a:t>plan</a:t>
            </a:r>
            <a:r>
              <a:rPr dirty="0" sz="2800" spc="-195">
                <a:latin typeface="Lucida Sans"/>
                <a:cs typeface="Lucida Sans"/>
              </a:rPr>
              <a:t> </a:t>
            </a:r>
            <a:r>
              <a:rPr dirty="0" sz="2800" spc="-90">
                <a:latin typeface="Lucida Sans"/>
                <a:cs typeface="Lucida Sans"/>
              </a:rPr>
              <a:t>that</a:t>
            </a:r>
            <a:r>
              <a:rPr dirty="0" sz="2800" spc="-190">
                <a:latin typeface="Lucida Sans"/>
                <a:cs typeface="Lucida Sans"/>
              </a:rPr>
              <a:t> </a:t>
            </a:r>
            <a:r>
              <a:rPr dirty="0" sz="2800" spc="-55">
                <a:latin typeface="Lucida Sans"/>
                <a:cs typeface="Lucida Sans"/>
              </a:rPr>
              <a:t>can</a:t>
            </a:r>
            <a:r>
              <a:rPr dirty="0" sz="2800" spc="-195">
                <a:latin typeface="Lucida Sans"/>
                <a:cs typeface="Lucida Sans"/>
              </a:rPr>
              <a:t> </a:t>
            </a:r>
            <a:r>
              <a:rPr dirty="0" sz="2800" spc="-45">
                <a:latin typeface="Lucida Sans"/>
                <a:cs typeface="Lucida Sans"/>
              </a:rPr>
              <a:t>adapt</a:t>
            </a:r>
            <a:r>
              <a:rPr dirty="0" sz="2800" spc="-190">
                <a:latin typeface="Lucida Sans"/>
                <a:cs typeface="Lucida Sans"/>
              </a:rPr>
              <a:t> </a:t>
            </a:r>
            <a:r>
              <a:rPr dirty="0" sz="2800" spc="-75">
                <a:latin typeface="Lucida Sans"/>
                <a:cs typeface="Lucida Sans"/>
              </a:rPr>
              <a:t>to  </a:t>
            </a:r>
            <a:r>
              <a:rPr dirty="0" sz="2800" spc="-114">
                <a:latin typeface="Lucida Sans"/>
                <a:cs typeface="Lucida Sans"/>
              </a:rPr>
              <a:t>life’s </a:t>
            </a:r>
            <a:r>
              <a:rPr dirty="0" sz="2800" spc="-55">
                <a:latin typeface="Lucida Sans"/>
                <a:cs typeface="Lucida Sans"/>
              </a:rPr>
              <a:t>inevitable</a:t>
            </a:r>
            <a:r>
              <a:rPr dirty="0" sz="2800" spc="-275">
                <a:latin typeface="Lucida Sans"/>
                <a:cs typeface="Lucida Sans"/>
              </a:rPr>
              <a:t> </a:t>
            </a:r>
            <a:r>
              <a:rPr dirty="0" sz="2800" spc="-80">
                <a:latin typeface="Lucida Sans"/>
                <a:cs typeface="Lucida Sans"/>
              </a:rPr>
              <a:t>curveballs</a:t>
            </a:r>
            <a:endParaRPr sz="2800">
              <a:latin typeface="Lucida Sans"/>
              <a:cs typeface="Lucida Sans"/>
            </a:endParaRPr>
          </a:p>
          <a:p>
            <a:pPr marL="12700" marR="5080">
              <a:lnSpc>
                <a:spcPct val="100699"/>
              </a:lnSpc>
              <a:spcBef>
                <a:spcPts val="1730"/>
              </a:spcBef>
            </a:pPr>
            <a:r>
              <a:rPr dirty="0" sz="2800" spc="-5">
                <a:latin typeface="Lucida Sans"/>
                <a:cs typeface="Lucida Sans"/>
              </a:rPr>
              <a:t>Review</a:t>
            </a:r>
            <a:r>
              <a:rPr dirty="0" sz="2800" spc="-195">
                <a:latin typeface="Lucida Sans"/>
                <a:cs typeface="Lucida Sans"/>
              </a:rPr>
              <a:t> </a:t>
            </a:r>
            <a:r>
              <a:rPr dirty="0" sz="2800" spc="-45">
                <a:latin typeface="Lucida Sans"/>
                <a:cs typeface="Lucida Sans"/>
              </a:rPr>
              <a:t>and</a:t>
            </a:r>
            <a:r>
              <a:rPr dirty="0" sz="2800" spc="-190">
                <a:latin typeface="Lucida Sans"/>
                <a:cs typeface="Lucida Sans"/>
              </a:rPr>
              <a:t> </a:t>
            </a:r>
            <a:r>
              <a:rPr dirty="0" sz="2800" spc="-100">
                <a:latin typeface="Lucida Sans"/>
                <a:cs typeface="Lucida Sans"/>
              </a:rPr>
              <a:t>adjust</a:t>
            </a:r>
            <a:r>
              <a:rPr dirty="0" sz="2800" spc="-190">
                <a:latin typeface="Lucida Sans"/>
                <a:cs typeface="Lucida Sans"/>
              </a:rPr>
              <a:t> </a:t>
            </a:r>
            <a:r>
              <a:rPr dirty="0" sz="2800" spc="-90">
                <a:latin typeface="Lucida Sans"/>
                <a:cs typeface="Lucida Sans"/>
              </a:rPr>
              <a:t>your</a:t>
            </a:r>
            <a:r>
              <a:rPr dirty="0" sz="2800" spc="-190">
                <a:latin typeface="Lucida Sans"/>
                <a:cs typeface="Lucida Sans"/>
              </a:rPr>
              <a:t> </a:t>
            </a:r>
            <a:r>
              <a:rPr dirty="0" sz="2800" spc="-60">
                <a:latin typeface="Lucida Sans"/>
                <a:cs typeface="Lucida Sans"/>
              </a:rPr>
              <a:t>plan</a:t>
            </a:r>
            <a:r>
              <a:rPr dirty="0" sz="2800" spc="-195">
                <a:latin typeface="Lucida Sans"/>
                <a:cs typeface="Lucida Sans"/>
              </a:rPr>
              <a:t> </a:t>
            </a:r>
            <a:r>
              <a:rPr dirty="0" sz="2800" spc="-95">
                <a:latin typeface="Lucida Sans"/>
                <a:cs typeface="Lucida Sans"/>
              </a:rPr>
              <a:t>as</a:t>
            </a:r>
            <a:r>
              <a:rPr dirty="0" sz="2800" spc="-200">
                <a:latin typeface="Lucida Sans"/>
                <a:cs typeface="Lucida Sans"/>
              </a:rPr>
              <a:t> </a:t>
            </a:r>
            <a:r>
              <a:rPr dirty="0" sz="2800" spc="-90">
                <a:latin typeface="Lucida Sans"/>
                <a:cs typeface="Lucida Sans"/>
              </a:rPr>
              <a:t>your  </a:t>
            </a:r>
            <a:r>
              <a:rPr dirty="0" sz="2800" spc="-100">
                <a:latin typeface="Lucida Sans"/>
                <a:cs typeface="Lucida Sans"/>
              </a:rPr>
              <a:t>priorities</a:t>
            </a:r>
            <a:r>
              <a:rPr dirty="0" sz="2800" spc="-200">
                <a:latin typeface="Lucida Sans"/>
                <a:cs typeface="Lucida Sans"/>
              </a:rPr>
              <a:t> </a:t>
            </a:r>
            <a:r>
              <a:rPr dirty="0" sz="2800" spc="-50">
                <a:latin typeface="Lucida Sans"/>
                <a:cs typeface="Lucida Sans"/>
              </a:rPr>
              <a:t>change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978" y="2911347"/>
            <a:ext cx="24428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10">
                <a:solidFill>
                  <a:srgbClr val="04547C"/>
                </a:solidFill>
                <a:latin typeface="Book Antiqua"/>
                <a:cs typeface="Book Antiqua"/>
              </a:rPr>
              <a:t>Flexibility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5475" y="1771497"/>
            <a:ext cx="987425" cy="452755"/>
          </a:xfrm>
          <a:custGeom>
            <a:avLst/>
            <a:gdLst/>
            <a:ahLst/>
            <a:cxnLst/>
            <a:rect l="l" t="t" r="r" b="b"/>
            <a:pathLst>
              <a:path w="987425" h="452755">
                <a:moveTo>
                  <a:pt x="493680" y="0"/>
                </a:moveTo>
                <a:lnTo>
                  <a:pt x="0" y="226270"/>
                </a:lnTo>
                <a:lnTo>
                  <a:pt x="493680" y="452541"/>
                </a:lnTo>
                <a:lnTo>
                  <a:pt x="987361" y="226270"/>
                </a:lnTo>
                <a:lnTo>
                  <a:pt x="493680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5475" y="1996911"/>
            <a:ext cx="494030" cy="797560"/>
          </a:xfrm>
          <a:custGeom>
            <a:avLst/>
            <a:gdLst/>
            <a:ahLst/>
            <a:cxnLst/>
            <a:rect l="l" t="t" r="r" b="b"/>
            <a:pathLst>
              <a:path w="494030" h="797560">
                <a:moveTo>
                  <a:pt x="0" y="0"/>
                </a:moveTo>
                <a:lnTo>
                  <a:pt x="0" y="571525"/>
                </a:lnTo>
                <a:lnTo>
                  <a:pt x="493681" y="797088"/>
                </a:lnTo>
                <a:lnTo>
                  <a:pt x="493681" y="225562"/>
                </a:lnTo>
                <a:lnTo>
                  <a:pt x="0" y="0"/>
                </a:lnTo>
                <a:close/>
              </a:path>
            </a:pathLst>
          </a:custGeom>
          <a:solidFill>
            <a:srgbClr val="057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8298" y="1996911"/>
            <a:ext cx="494030" cy="797560"/>
          </a:xfrm>
          <a:custGeom>
            <a:avLst/>
            <a:gdLst/>
            <a:ahLst/>
            <a:cxnLst/>
            <a:rect l="l" t="t" r="r" b="b"/>
            <a:pathLst>
              <a:path w="494030" h="797560">
                <a:moveTo>
                  <a:pt x="493681" y="0"/>
                </a:moveTo>
                <a:lnTo>
                  <a:pt x="0" y="225562"/>
                </a:lnTo>
                <a:lnTo>
                  <a:pt x="0" y="797088"/>
                </a:lnTo>
                <a:lnTo>
                  <a:pt x="493681" y="571525"/>
                </a:lnTo>
                <a:lnTo>
                  <a:pt x="493681" y="0"/>
                </a:lnTo>
                <a:close/>
              </a:path>
            </a:pathLst>
          </a:custGeom>
          <a:solidFill>
            <a:srgbClr val="043B7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4683125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140"/>
              <a:t>Prepare </a:t>
            </a:r>
            <a:r>
              <a:rPr dirty="0" spc="60"/>
              <a:t>for </a:t>
            </a:r>
            <a:r>
              <a:rPr dirty="0" spc="125"/>
              <a:t>the</a:t>
            </a:r>
            <a:r>
              <a:rPr dirty="0" spc="-245"/>
              <a:t> </a:t>
            </a:r>
            <a:r>
              <a:rPr dirty="0" spc="145"/>
              <a:t>unexpected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Build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flexibility </a:t>
            </a:r>
            <a:r>
              <a:rPr dirty="0" sz="1800" spc="70">
                <a:solidFill>
                  <a:srgbClr val="044014"/>
                </a:solidFill>
                <a:latin typeface="Calibri"/>
                <a:cs typeface="Calibri"/>
              </a:rPr>
              <a:t>into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your</a:t>
            </a:r>
            <a:r>
              <a:rPr dirty="0" sz="1800" spc="-95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044014"/>
                </a:solidFill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29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7767" y="5965952"/>
            <a:ext cx="6868795" cy="58610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45">
                <a:latin typeface="Calibri"/>
                <a:cs typeface="Calibri"/>
              </a:rPr>
              <a:t>Note: </a:t>
            </a:r>
            <a:r>
              <a:rPr dirty="0" sz="900" spc="55">
                <a:latin typeface="Calibri"/>
                <a:cs typeface="Calibri"/>
              </a:rPr>
              <a:t>The </a:t>
            </a:r>
            <a:r>
              <a:rPr dirty="0" sz="900" spc="35">
                <a:latin typeface="Calibri"/>
                <a:cs typeface="Calibri"/>
              </a:rPr>
              <a:t>terms </a:t>
            </a:r>
            <a:r>
              <a:rPr dirty="0" sz="900" spc="40">
                <a:latin typeface="Calibri"/>
                <a:cs typeface="Calibri"/>
              </a:rPr>
              <a:t>“moderate” </a:t>
            </a:r>
            <a:r>
              <a:rPr dirty="0" sz="900" spc="60">
                <a:latin typeface="Calibri"/>
                <a:cs typeface="Calibri"/>
              </a:rPr>
              <a:t>and </a:t>
            </a:r>
            <a:r>
              <a:rPr dirty="0" sz="900" spc="35">
                <a:latin typeface="Calibri"/>
                <a:cs typeface="Calibri"/>
              </a:rPr>
              <a:t>“strong” </a:t>
            </a:r>
            <a:r>
              <a:rPr dirty="0" sz="900" spc="60">
                <a:latin typeface="Calibri"/>
                <a:cs typeface="Calibri"/>
              </a:rPr>
              <a:t>above </a:t>
            </a:r>
            <a:r>
              <a:rPr dirty="0" sz="900" spc="35">
                <a:latin typeface="Calibri"/>
                <a:cs typeface="Calibri"/>
              </a:rPr>
              <a:t>are </a:t>
            </a:r>
            <a:r>
              <a:rPr dirty="0" sz="900" spc="50">
                <a:latin typeface="Calibri"/>
                <a:cs typeface="Calibri"/>
              </a:rPr>
              <a:t>intended </a:t>
            </a:r>
            <a:r>
              <a:rPr dirty="0" sz="900" spc="30">
                <a:latin typeface="Calibri"/>
                <a:cs typeface="Calibri"/>
              </a:rPr>
              <a:t>to </a:t>
            </a:r>
            <a:r>
              <a:rPr dirty="0" sz="900" spc="40">
                <a:latin typeface="Calibri"/>
                <a:cs typeface="Calibri"/>
              </a:rPr>
              <a:t>represent </a:t>
            </a:r>
            <a:r>
              <a:rPr dirty="0" sz="900" spc="45">
                <a:latin typeface="Calibri"/>
                <a:cs typeface="Calibri"/>
              </a:rPr>
              <a:t>which product categories generally </a:t>
            </a:r>
            <a:r>
              <a:rPr dirty="0" sz="900" spc="50">
                <a:latin typeface="Calibri"/>
                <a:cs typeface="Calibri"/>
              </a:rPr>
              <a:t>align </a:t>
            </a:r>
            <a:r>
              <a:rPr dirty="0" sz="900" spc="30">
                <a:latin typeface="Calibri"/>
                <a:cs typeface="Calibri"/>
              </a:rPr>
              <a:t>with </a:t>
            </a:r>
            <a:r>
              <a:rPr dirty="0" sz="900" spc="60">
                <a:latin typeface="Calibri"/>
                <a:cs typeface="Calibri"/>
              </a:rPr>
              <a:t>a </a:t>
            </a:r>
            <a:r>
              <a:rPr dirty="0" sz="900" spc="50">
                <a:latin typeface="Calibri"/>
                <a:cs typeface="Calibri"/>
              </a:rPr>
              <a:t>desired  </a:t>
            </a:r>
            <a:r>
              <a:rPr dirty="0" sz="900" spc="40">
                <a:latin typeface="Calibri"/>
                <a:cs typeface="Calibri"/>
              </a:rPr>
              <a:t>objective.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The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check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marks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75">
                <a:latin typeface="Calibri"/>
                <a:cs typeface="Calibri"/>
              </a:rPr>
              <a:t>do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not,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however,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precisely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represent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features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benefits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specific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products.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Certain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features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  </a:t>
            </a:r>
            <a:r>
              <a:rPr dirty="0" sz="900" spc="40">
                <a:latin typeface="Calibri"/>
                <a:cs typeface="Calibri"/>
              </a:rPr>
              <a:t>benefits </a:t>
            </a:r>
            <a:r>
              <a:rPr dirty="0" sz="900" spc="35">
                <a:latin typeface="Calibri"/>
                <a:cs typeface="Calibri"/>
              </a:rPr>
              <a:t>are </a:t>
            </a:r>
            <a:r>
              <a:rPr dirty="0" sz="900" spc="40">
                <a:latin typeface="Calibri"/>
                <a:cs typeface="Calibri"/>
              </a:rPr>
              <a:t>subject </a:t>
            </a:r>
            <a:r>
              <a:rPr dirty="0" sz="900" spc="30">
                <a:latin typeface="Calibri"/>
                <a:cs typeface="Calibri"/>
              </a:rPr>
              <a:t>to </a:t>
            </a:r>
            <a:r>
              <a:rPr dirty="0" sz="900" spc="45">
                <a:latin typeface="Calibri"/>
                <a:cs typeface="Calibri"/>
              </a:rPr>
              <a:t>product </a:t>
            </a:r>
            <a:r>
              <a:rPr dirty="0" sz="900" spc="35">
                <a:latin typeface="Calibri"/>
                <a:cs typeface="Calibri"/>
              </a:rPr>
              <a:t>terms, </a:t>
            </a:r>
            <a:r>
              <a:rPr dirty="0" sz="900" spc="45">
                <a:latin typeface="Calibri"/>
                <a:cs typeface="Calibri"/>
              </a:rPr>
              <a:t>exclusions,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-1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limitations.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125"/>
              </a:lnSpc>
            </a:pPr>
            <a:r>
              <a:rPr dirty="0" sz="1000" spc="50">
                <a:latin typeface="Calibri"/>
                <a:cs typeface="Calibri"/>
              </a:rPr>
              <a:t>Annuity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guarantees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45">
                <a:latin typeface="Calibri"/>
                <a:cs typeface="Calibri"/>
              </a:rPr>
              <a:t>are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subject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30">
                <a:latin typeface="Calibri"/>
                <a:cs typeface="Calibri"/>
              </a:rPr>
              <a:t>to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the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claims-paying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ability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35">
                <a:latin typeface="Calibri"/>
                <a:cs typeface="Calibri"/>
              </a:rPr>
              <a:t>of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40">
                <a:latin typeface="Calibri"/>
                <a:cs typeface="Calibri"/>
              </a:rPr>
              <a:t>the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55">
                <a:latin typeface="Calibri"/>
                <a:cs typeface="Calibri"/>
              </a:rPr>
              <a:t>issuing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50">
                <a:latin typeface="Calibri"/>
                <a:cs typeface="Calibri"/>
              </a:rPr>
              <a:t>insurance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60">
                <a:latin typeface="Calibri"/>
                <a:cs typeface="Calibri"/>
              </a:rPr>
              <a:t>company.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26953" y="85852"/>
            <a:ext cx="7042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65">
                <a:solidFill>
                  <a:srgbClr val="FFFFFF"/>
                </a:solidFill>
                <a:latin typeface="Calibri"/>
                <a:cs typeface="Calibri"/>
              </a:rPr>
              <a:t>FLEXIBILITY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48322" y="2913379"/>
            <a:ext cx="1625600" cy="457200"/>
          </a:xfrm>
          <a:custGeom>
            <a:avLst/>
            <a:gdLst/>
            <a:ahLst/>
            <a:cxnLst/>
            <a:rect l="l" t="t" r="r" b="b"/>
            <a:pathLst>
              <a:path w="1625600" h="457200">
                <a:moveTo>
                  <a:pt x="0" y="457200"/>
                </a:moveTo>
                <a:lnTo>
                  <a:pt x="1625600" y="457200"/>
                </a:lnTo>
                <a:lnTo>
                  <a:pt x="1625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48322" y="3370579"/>
            <a:ext cx="1625600" cy="370840"/>
          </a:xfrm>
          <a:custGeom>
            <a:avLst/>
            <a:gdLst/>
            <a:ahLst/>
            <a:cxnLst/>
            <a:rect l="l" t="t" r="r" b="b"/>
            <a:pathLst>
              <a:path w="1625600" h="370839">
                <a:moveTo>
                  <a:pt x="0" y="370840"/>
                </a:moveTo>
                <a:lnTo>
                  <a:pt x="1625600" y="370840"/>
                </a:lnTo>
                <a:lnTo>
                  <a:pt x="16256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48322" y="3741420"/>
            <a:ext cx="1625600" cy="370840"/>
          </a:xfrm>
          <a:custGeom>
            <a:avLst/>
            <a:gdLst/>
            <a:ahLst/>
            <a:cxnLst/>
            <a:rect l="l" t="t" r="r" b="b"/>
            <a:pathLst>
              <a:path w="1625600" h="370839">
                <a:moveTo>
                  <a:pt x="0" y="370839"/>
                </a:moveTo>
                <a:lnTo>
                  <a:pt x="1625600" y="370839"/>
                </a:lnTo>
                <a:lnTo>
                  <a:pt x="16256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48322" y="4112259"/>
            <a:ext cx="1625600" cy="370840"/>
          </a:xfrm>
          <a:custGeom>
            <a:avLst/>
            <a:gdLst/>
            <a:ahLst/>
            <a:cxnLst/>
            <a:rect l="l" t="t" r="r" b="b"/>
            <a:pathLst>
              <a:path w="1625600" h="370839">
                <a:moveTo>
                  <a:pt x="0" y="370839"/>
                </a:moveTo>
                <a:lnTo>
                  <a:pt x="1625600" y="370839"/>
                </a:lnTo>
                <a:lnTo>
                  <a:pt x="16256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39571" y="2153906"/>
          <a:ext cx="8150225" cy="233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535"/>
                <a:gridCol w="1865629"/>
                <a:gridCol w="1778635"/>
                <a:gridCol w="1626234"/>
                <a:gridCol w="1623059"/>
              </a:tblGrid>
              <a:tr h="748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285912"/>
                      </a:solidFill>
                      <a:prstDash val="solid"/>
                    </a:lnR>
                    <a:lnB w="28575">
                      <a:solidFill>
                        <a:srgbClr val="28591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Lifetime</a:t>
                      </a:r>
                      <a:r>
                        <a:rPr dirty="0" sz="12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1085"/>
                        </a:spcBef>
                        <a:tabLst>
                          <a:tab pos="1986280" algn="l"/>
                        </a:tabLst>
                      </a:pPr>
                      <a:r>
                        <a:rPr dirty="0" baseline="-33333" sz="1500" spc="82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baseline="-33333" sz="1500" spc="4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3333" sz="15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Security,</a:t>
                      </a:r>
                      <a:r>
                        <a:rPr dirty="0" baseline="-33333" sz="1500" spc="37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33333" sz="1500" spc="89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pensions	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Annuities 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guaranteed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305685">
                        <a:lnSpc>
                          <a:spcPct val="100000"/>
                        </a:lnSpc>
                      </a:pP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lifetime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L w="19050">
                      <a:solidFill>
                        <a:srgbClr val="285912"/>
                      </a:solidFill>
                      <a:prstDash val="solid"/>
                    </a:lnL>
                    <a:lnT w="19050">
                      <a:solidFill>
                        <a:srgbClr val="285912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  <a:solidFill>
                      <a:srgbClr val="3880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dirty="0" sz="12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5590" marR="268605" indent="2673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000" spc="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Principal,  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interest,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dividends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T w="19050">
                      <a:solidFill>
                        <a:srgbClr val="285912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  <a:solidFill>
                      <a:srgbClr val="04547C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105">
                          <a:latin typeface="Calibri"/>
                          <a:cs typeface="Calibri"/>
                        </a:rPr>
                        <a:t>Combined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Income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R w="19050">
                      <a:solidFill>
                        <a:srgbClr val="285912"/>
                      </a:solidFill>
                      <a:prstDash val="solid"/>
                    </a:lnR>
                    <a:lnT w="19050">
                      <a:solidFill>
                        <a:srgbClr val="285912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  <a:solidFill>
                      <a:srgbClr val="1DE4CA"/>
                    </a:solidFill>
                  </a:tcPr>
                </a:tc>
              </a:tr>
              <a:tr h="461905">
                <a:tc>
                  <a:txBody>
                    <a:bodyPr/>
                    <a:lstStyle/>
                    <a:p>
                      <a:pPr marL="90170" marR="528955">
                        <a:lnSpc>
                          <a:spcPts val="1390"/>
                        </a:lnSpc>
                        <a:spcBef>
                          <a:spcPts val="390"/>
                        </a:spcBef>
                      </a:pPr>
                      <a:r>
                        <a:rPr dirty="0" sz="1200" spc="45">
                          <a:latin typeface="Calibri"/>
                          <a:cs typeface="Calibri"/>
                        </a:rPr>
                        <a:t>Market 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28575">
                      <a:solidFill>
                        <a:srgbClr val="285912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285912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285912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285912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28575">
                      <a:solidFill>
                        <a:srgbClr val="285912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70">
                          <a:latin typeface="Calibri"/>
                          <a:cs typeface="Calibri"/>
                        </a:rPr>
                        <a:t>Longevity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200" spc="40">
                          <a:latin typeface="Calibri"/>
                          <a:cs typeface="Calibri"/>
                        </a:rPr>
                        <a:t>Inflation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65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Flexibility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285912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285912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28591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950208" y="2950464"/>
            <a:ext cx="341375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53255" y="3730752"/>
            <a:ext cx="341375" cy="338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66815" y="2950464"/>
            <a:ext cx="341375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50208" y="3352800"/>
            <a:ext cx="341375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66815" y="3352800"/>
            <a:ext cx="341375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69864" y="3730752"/>
            <a:ext cx="341375" cy="338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69864" y="4096511"/>
            <a:ext cx="341375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37119" y="3730752"/>
            <a:ext cx="341375" cy="33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37119" y="4096511"/>
            <a:ext cx="34137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95231" y="3730752"/>
            <a:ext cx="341375" cy="33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95231" y="4096511"/>
            <a:ext cx="34137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70847" y="2950464"/>
            <a:ext cx="341375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070847" y="3352800"/>
            <a:ext cx="341375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93335" y="4745735"/>
            <a:ext cx="246887" cy="246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75832" y="4745735"/>
            <a:ext cx="249936" cy="24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963872" y="4764023"/>
            <a:ext cx="10991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45">
                <a:latin typeface="Calibri"/>
                <a:cs typeface="Calibri"/>
              </a:rPr>
              <a:t>Strong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40">
                <a:latin typeface="Calibri"/>
                <a:cs typeface="Calibri"/>
              </a:rPr>
              <a:t>Alignment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1846" y="4764023"/>
            <a:ext cx="12960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5">
                <a:latin typeface="Calibri"/>
                <a:cs typeface="Calibri"/>
              </a:rPr>
              <a:t>Moderate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40">
                <a:latin typeface="Calibri"/>
                <a:cs typeface="Calibri"/>
              </a:rPr>
              <a:t>Alignment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626" y="2133091"/>
            <a:ext cx="3122930" cy="213487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ct val="94800"/>
              </a:lnSpc>
              <a:spcBef>
                <a:spcPts val="325"/>
              </a:spcBef>
            </a:pPr>
            <a:r>
              <a:rPr dirty="0" sz="3600" spc="105">
                <a:solidFill>
                  <a:srgbClr val="368727"/>
                </a:solidFill>
                <a:latin typeface="Book Antiqua"/>
                <a:cs typeface="Book Antiqua"/>
              </a:rPr>
              <a:t>Navigate</a:t>
            </a:r>
            <a:r>
              <a:rPr dirty="0" sz="3600" spc="-85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3600" spc="120">
                <a:solidFill>
                  <a:srgbClr val="368727"/>
                </a:solidFill>
                <a:latin typeface="Book Antiqua"/>
                <a:cs typeface="Book Antiqua"/>
              </a:rPr>
              <a:t>your  </a:t>
            </a:r>
            <a:r>
              <a:rPr dirty="0" sz="3600" spc="140">
                <a:solidFill>
                  <a:srgbClr val="368727"/>
                </a:solidFill>
                <a:latin typeface="Book Antiqua"/>
                <a:cs typeface="Book Antiqua"/>
              </a:rPr>
              <a:t>retirement  </a:t>
            </a:r>
            <a:r>
              <a:rPr dirty="0" sz="3600" spc="100">
                <a:solidFill>
                  <a:srgbClr val="368727"/>
                </a:solidFill>
                <a:latin typeface="Book Antiqua"/>
                <a:cs typeface="Book Antiqua"/>
              </a:rPr>
              <a:t>confidently  </a:t>
            </a:r>
            <a:r>
              <a:rPr dirty="0" sz="3600" spc="70">
                <a:solidFill>
                  <a:srgbClr val="368727"/>
                </a:solidFill>
                <a:latin typeface="Book Antiqua"/>
                <a:cs typeface="Book Antiqua"/>
              </a:rPr>
              <a:t>with</a:t>
            </a:r>
            <a:r>
              <a:rPr dirty="0" sz="3600" spc="-25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3600" spc="70">
                <a:solidFill>
                  <a:srgbClr val="368727"/>
                </a:solidFill>
                <a:latin typeface="Book Antiqua"/>
                <a:cs typeface="Book Antiqua"/>
              </a:rPr>
              <a:t>Fidelity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49482" y="3259014"/>
            <a:ext cx="516255" cy="0"/>
          </a:xfrm>
          <a:custGeom>
            <a:avLst/>
            <a:gdLst/>
            <a:ahLst/>
            <a:cxnLst/>
            <a:rect l="l" t="t" r="r" b="b"/>
            <a:pathLst>
              <a:path w="516254" h="0">
                <a:moveTo>
                  <a:pt x="0" y="0"/>
                </a:moveTo>
                <a:lnTo>
                  <a:pt x="516065" y="0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97940" y="2654044"/>
            <a:ext cx="833755" cy="1137920"/>
          </a:xfrm>
          <a:custGeom>
            <a:avLst/>
            <a:gdLst/>
            <a:ahLst/>
            <a:cxnLst/>
            <a:rect l="l" t="t" r="r" b="b"/>
            <a:pathLst>
              <a:path w="833754" h="1137920">
                <a:moveTo>
                  <a:pt x="616849" y="0"/>
                </a:moveTo>
                <a:lnTo>
                  <a:pt x="566361" y="0"/>
                </a:lnTo>
                <a:lnTo>
                  <a:pt x="516577" y="3868"/>
                </a:lnTo>
                <a:lnTo>
                  <a:pt x="467946" y="11559"/>
                </a:lnTo>
                <a:lnTo>
                  <a:pt x="421233" y="23079"/>
                </a:lnTo>
                <a:lnTo>
                  <a:pt x="377465" y="38346"/>
                </a:lnTo>
                <a:lnTo>
                  <a:pt x="334907" y="56396"/>
                </a:lnTo>
                <a:lnTo>
                  <a:pt x="293274" y="78652"/>
                </a:lnTo>
                <a:lnTo>
                  <a:pt x="252989" y="104739"/>
                </a:lnTo>
                <a:lnTo>
                  <a:pt x="214477" y="134282"/>
                </a:lnTo>
                <a:lnTo>
                  <a:pt x="178164" y="166905"/>
                </a:lnTo>
                <a:lnTo>
                  <a:pt x="144472" y="202236"/>
                </a:lnTo>
                <a:lnTo>
                  <a:pt x="113830" y="239897"/>
                </a:lnTo>
                <a:lnTo>
                  <a:pt x="86659" y="279516"/>
                </a:lnTo>
                <a:lnTo>
                  <a:pt x="63385" y="320715"/>
                </a:lnTo>
                <a:lnTo>
                  <a:pt x="44433" y="363123"/>
                </a:lnTo>
                <a:lnTo>
                  <a:pt x="26753" y="410577"/>
                </a:lnTo>
                <a:lnTo>
                  <a:pt x="13479" y="460018"/>
                </a:lnTo>
                <a:lnTo>
                  <a:pt x="4605" y="510865"/>
                </a:lnTo>
                <a:lnTo>
                  <a:pt x="115" y="562533"/>
                </a:lnTo>
                <a:lnTo>
                  <a:pt x="0" y="614443"/>
                </a:lnTo>
                <a:lnTo>
                  <a:pt x="4245" y="666010"/>
                </a:lnTo>
                <a:lnTo>
                  <a:pt x="12844" y="716652"/>
                </a:lnTo>
                <a:lnTo>
                  <a:pt x="25782" y="765785"/>
                </a:lnTo>
                <a:lnTo>
                  <a:pt x="43049" y="812830"/>
                </a:lnTo>
                <a:lnTo>
                  <a:pt x="61847" y="855284"/>
                </a:lnTo>
                <a:lnTo>
                  <a:pt x="84702" y="896379"/>
                </a:lnTo>
                <a:lnTo>
                  <a:pt x="111245" y="935786"/>
                </a:lnTo>
                <a:lnTo>
                  <a:pt x="141113" y="973170"/>
                </a:lnTo>
                <a:lnTo>
                  <a:pt x="173939" y="1008202"/>
                </a:lnTo>
                <a:lnTo>
                  <a:pt x="209356" y="1040550"/>
                </a:lnTo>
                <a:lnTo>
                  <a:pt x="247004" y="1069882"/>
                </a:lnTo>
                <a:lnTo>
                  <a:pt x="286512" y="1095867"/>
                </a:lnTo>
                <a:lnTo>
                  <a:pt x="327516" y="1118176"/>
                </a:lnTo>
                <a:lnTo>
                  <a:pt x="369145" y="1137607"/>
                </a:lnTo>
                <a:lnTo>
                  <a:pt x="447085" y="896104"/>
                </a:lnTo>
                <a:lnTo>
                  <a:pt x="142958" y="896104"/>
                </a:lnTo>
                <a:lnTo>
                  <a:pt x="144344" y="894718"/>
                </a:lnTo>
                <a:lnTo>
                  <a:pt x="379774" y="694847"/>
                </a:lnTo>
                <a:lnTo>
                  <a:pt x="66631" y="694847"/>
                </a:lnTo>
                <a:lnTo>
                  <a:pt x="66631" y="692078"/>
                </a:lnTo>
                <a:lnTo>
                  <a:pt x="417710" y="589360"/>
                </a:lnTo>
                <a:lnTo>
                  <a:pt x="65248" y="486656"/>
                </a:lnTo>
                <a:lnTo>
                  <a:pt x="63864" y="485270"/>
                </a:lnTo>
                <a:lnTo>
                  <a:pt x="63864" y="483873"/>
                </a:lnTo>
                <a:lnTo>
                  <a:pt x="381680" y="483873"/>
                </a:lnTo>
                <a:lnTo>
                  <a:pt x="144344" y="288180"/>
                </a:lnTo>
                <a:lnTo>
                  <a:pt x="144344" y="286783"/>
                </a:lnTo>
                <a:lnTo>
                  <a:pt x="374723" y="286783"/>
                </a:lnTo>
                <a:lnTo>
                  <a:pt x="296985" y="138282"/>
                </a:lnTo>
                <a:lnTo>
                  <a:pt x="298368" y="136885"/>
                </a:lnTo>
                <a:lnTo>
                  <a:pt x="502719" y="136885"/>
                </a:lnTo>
                <a:lnTo>
                  <a:pt x="496807" y="52227"/>
                </a:lnTo>
                <a:lnTo>
                  <a:pt x="498191" y="50830"/>
                </a:lnTo>
                <a:lnTo>
                  <a:pt x="833550" y="50830"/>
                </a:lnTo>
                <a:lnTo>
                  <a:pt x="805879" y="38615"/>
                </a:lnTo>
                <a:lnTo>
                  <a:pt x="760459" y="23079"/>
                </a:lnTo>
                <a:lnTo>
                  <a:pt x="714606" y="11559"/>
                </a:lnTo>
                <a:lnTo>
                  <a:pt x="714754" y="11559"/>
                </a:lnTo>
                <a:lnTo>
                  <a:pt x="666522" y="3868"/>
                </a:lnTo>
                <a:lnTo>
                  <a:pt x="666998" y="3868"/>
                </a:lnTo>
                <a:lnTo>
                  <a:pt x="616849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08362" y="3441881"/>
            <a:ext cx="283210" cy="262890"/>
          </a:xfrm>
          <a:custGeom>
            <a:avLst/>
            <a:gdLst/>
            <a:ahLst/>
            <a:cxnLst/>
            <a:rect l="l" t="t" r="r" b="b"/>
            <a:pathLst>
              <a:path w="283210" h="262889">
                <a:moveTo>
                  <a:pt x="0" y="0"/>
                </a:moveTo>
                <a:lnTo>
                  <a:pt x="156794" y="260946"/>
                </a:lnTo>
                <a:lnTo>
                  <a:pt x="158191" y="262329"/>
                </a:lnTo>
                <a:lnTo>
                  <a:pt x="195882" y="229605"/>
                </a:lnTo>
                <a:lnTo>
                  <a:pt x="230346" y="193603"/>
                </a:lnTo>
                <a:lnTo>
                  <a:pt x="261411" y="154786"/>
                </a:lnTo>
                <a:lnTo>
                  <a:pt x="283211" y="122148"/>
                </a:lnTo>
                <a:lnTo>
                  <a:pt x="219240" y="122148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1750" y="3314194"/>
            <a:ext cx="428625" cy="250190"/>
          </a:xfrm>
          <a:custGeom>
            <a:avLst/>
            <a:gdLst/>
            <a:ahLst/>
            <a:cxnLst/>
            <a:rect l="l" t="t" r="r" b="b"/>
            <a:pathLst>
              <a:path w="428625" h="250189">
                <a:moveTo>
                  <a:pt x="0" y="0"/>
                </a:moveTo>
                <a:lnTo>
                  <a:pt x="287248" y="247053"/>
                </a:lnTo>
                <a:lnTo>
                  <a:pt x="287248" y="249835"/>
                </a:lnTo>
                <a:lnTo>
                  <a:pt x="349822" y="249835"/>
                </a:lnTo>
                <a:lnTo>
                  <a:pt x="379282" y="198231"/>
                </a:lnTo>
                <a:lnTo>
                  <a:pt x="399134" y="153730"/>
                </a:lnTo>
                <a:lnTo>
                  <a:pt x="414908" y="108256"/>
                </a:lnTo>
                <a:lnTo>
                  <a:pt x="428078" y="59846"/>
                </a:lnTo>
                <a:lnTo>
                  <a:pt x="428600" y="56909"/>
                </a:lnTo>
                <a:lnTo>
                  <a:pt x="371892" y="56909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46449" y="3087956"/>
            <a:ext cx="634365" cy="462280"/>
          </a:xfrm>
          <a:custGeom>
            <a:avLst/>
            <a:gdLst/>
            <a:ahLst/>
            <a:cxnLst/>
            <a:rect l="l" t="t" r="r" b="b"/>
            <a:pathLst>
              <a:path w="634364" h="462279">
                <a:moveTo>
                  <a:pt x="441275" y="0"/>
                </a:moveTo>
                <a:lnTo>
                  <a:pt x="299733" y="227623"/>
                </a:lnTo>
                <a:lnTo>
                  <a:pt x="342748" y="256769"/>
                </a:lnTo>
                <a:lnTo>
                  <a:pt x="281686" y="256769"/>
                </a:lnTo>
                <a:lnTo>
                  <a:pt x="227572" y="341440"/>
                </a:lnTo>
                <a:lnTo>
                  <a:pt x="0" y="462192"/>
                </a:lnTo>
                <a:lnTo>
                  <a:pt x="298576" y="462192"/>
                </a:lnTo>
                <a:lnTo>
                  <a:pt x="348298" y="308128"/>
                </a:lnTo>
                <a:lnTo>
                  <a:pt x="634149" y="308128"/>
                </a:lnTo>
                <a:lnTo>
                  <a:pt x="571704" y="267882"/>
                </a:lnTo>
                <a:lnTo>
                  <a:pt x="358013" y="267882"/>
                </a:lnTo>
                <a:lnTo>
                  <a:pt x="441275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62564" y="3155966"/>
            <a:ext cx="421005" cy="215265"/>
          </a:xfrm>
          <a:custGeom>
            <a:avLst/>
            <a:gdLst/>
            <a:ahLst/>
            <a:cxnLst/>
            <a:rect l="l" t="t" r="r" b="b"/>
            <a:pathLst>
              <a:path w="421004" h="215264">
                <a:moveTo>
                  <a:pt x="413388" y="0"/>
                </a:moveTo>
                <a:lnTo>
                  <a:pt x="364948" y="0"/>
                </a:lnTo>
                <a:lnTo>
                  <a:pt x="364948" y="1383"/>
                </a:lnTo>
                <a:lnTo>
                  <a:pt x="363562" y="1383"/>
                </a:lnTo>
                <a:lnTo>
                  <a:pt x="0" y="88835"/>
                </a:lnTo>
                <a:lnTo>
                  <a:pt x="349681" y="212356"/>
                </a:lnTo>
                <a:lnTo>
                  <a:pt x="352464" y="213740"/>
                </a:lnTo>
                <a:lnTo>
                  <a:pt x="351078" y="215137"/>
                </a:lnTo>
                <a:lnTo>
                  <a:pt x="407786" y="215137"/>
                </a:lnTo>
                <a:lnTo>
                  <a:pt x="416020" y="168850"/>
                </a:lnTo>
                <a:lnTo>
                  <a:pt x="420446" y="119159"/>
                </a:lnTo>
                <a:lnTo>
                  <a:pt x="420626" y="69350"/>
                </a:lnTo>
                <a:lnTo>
                  <a:pt x="416643" y="19776"/>
                </a:lnTo>
                <a:lnTo>
                  <a:pt x="413388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64572" y="3307261"/>
            <a:ext cx="362585" cy="41910"/>
          </a:xfrm>
          <a:custGeom>
            <a:avLst/>
            <a:gdLst/>
            <a:ahLst/>
            <a:cxnLst/>
            <a:rect l="l" t="t" r="r" b="b"/>
            <a:pathLst>
              <a:path w="362585" h="41910">
                <a:moveTo>
                  <a:pt x="362179" y="0"/>
                </a:moveTo>
                <a:lnTo>
                  <a:pt x="0" y="41630"/>
                </a:lnTo>
                <a:lnTo>
                  <a:pt x="313142" y="41630"/>
                </a:lnTo>
                <a:lnTo>
                  <a:pt x="362179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54233" y="2957489"/>
            <a:ext cx="422275" cy="222250"/>
          </a:xfrm>
          <a:custGeom>
            <a:avLst/>
            <a:gdLst/>
            <a:ahLst/>
            <a:cxnLst/>
            <a:rect l="l" t="t" r="r" b="b"/>
            <a:pathLst>
              <a:path w="422275" h="222250">
                <a:moveTo>
                  <a:pt x="353103" y="0"/>
                </a:moveTo>
                <a:lnTo>
                  <a:pt x="292799" y="0"/>
                </a:lnTo>
                <a:lnTo>
                  <a:pt x="291414" y="1385"/>
                </a:lnTo>
                <a:lnTo>
                  <a:pt x="0" y="222073"/>
                </a:lnTo>
                <a:lnTo>
                  <a:pt x="371894" y="198476"/>
                </a:lnTo>
                <a:lnTo>
                  <a:pt x="421720" y="198476"/>
                </a:lnTo>
                <a:lnTo>
                  <a:pt x="416911" y="169261"/>
                </a:lnTo>
                <a:lnTo>
                  <a:pt x="404853" y="121202"/>
                </a:lnTo>
                <a:lnTo>
                  <a:pt x="388879" y="74425"/>
                </a:lnTo>
                <a:lnTo>
                  <a:pt x="369077" y="29282"/>
                </a:lnTo>
                <a:lnTo>
                  <a:pt x="353103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63189" y="3137918"/>
            <a:ext cx="363855" cy="39370"/>
          </a:xfrm>
          <a:custGeom>
            <a:avLst/>
            <a:gdLst/>
            <a:ahLst/>
            <a:cxnLst/>
            <a:rect l="l" t="t" r="r" b="b"/>
            <a:pathLst>
              <a:path w="363854" h="39369">
                <a:moveTo>
                  <a:pt x="316431" y="0"/>
                </a:moveTo>
                <a:lnTo>
                  <a:pt x="0" y="0"/>
                </a:lnTo>
                <a:lnTo>
                  <a:pt x="363562" y="38862"/>
                </a:lnTo>
                <a:lnTo>
                  <a:pt x="316431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15385" y="2803427"/>
            <a:ext cx="392430" cy="320675"/>
          </a:xfrm>
          <a:custGeom>
            <a:avLst/>
            <a:gdLst/>
            <a:ahLst/>
            <a:cxnLst/>
            <a:rect l="l" t="t" r="r" b="b"/>
            <a:pathLst>
              <a:path w="392429" h="320675">
                <a:moveTo>
                  <a:pt x="267627" y="0"/>
                </a:moveTo>
                <a:lnTo>
                  <a:pt x="181775" y="0"/>
                </a:lnTo>
                <a:lnTo>
                  <a:pt x="181775" y="1384"/>
                </a:lnTo>
                <a:lnTo>
                  <a:pt x="0" y="320610"/>
                </a:lnTo>
                <a:lnTo>
                  <a:pt x="327482" y="155448"/>
                </a:lnTo>
                <a:lnTo>
                  <a:pt x="328865" y="154062"/>
                </a:lnTo>
                <a:lnTo>
                  <a:pt x="391951" y="154062"/>
                </a:lnTo>
                <a:lnTo>
                  <a:pt x="384378" y="140181"/>
                </a:lnTo>
                <a:lnTo>
                  <a:pt x="357459" y="98736"/>
                </a:lnTo>
                <a:lnTo>
                  <a:pt x="326908" y="59689"/>
                </a:lnTo>
                <a:lnTo>
                  <a:pt x="293102" y="23282"/>
                </a:lnTo>
                <a:lnTo>
                  <a:pt x="267627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43669" y="2940828"/>
            <a:ext cx="320675" cy="175260"/>
          </a:xfrm>
          <a:custGeom>
            <a:avLst/>
            <a:gdLst/>
            <a:ahLst/>
            <a:cxnLst/>
            <a:rect l="l" t="t" r="r" b="b"/>
            <a:pathLst>
              <a:path w="320675" h="175260">
                <a:moveTo>
                  <a:pt x="228994" y="0"/>
                </a:moveTo>
                <a:lnTo>
                  <a:pt x="0" y="0"/>
                </a:lnTo>
                <a:lnTo>
                  <a:pt x="320547" y="174891"/>
                </a:lnTo>
                <a:lnTo>
                  <a:pt x="228994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96309" y="2790930"/>
            <a:ext cx="225425" cy="293370"/>
          </a:xfrm>
          <a:custGeom>
            <a:avLst/>
            <a:gdLst/>
            <a:ahLst/>
            <a:cxnLst/>
            <a:rect l="l" t="t" r="r" b="b"/>
            <a:pathLst>
              <a:path w="225425" h="293369">
                <a:moveTo>
                  <a:pt x="204350" y="0"/>
                </a:moveTo>
                <a:lnTo>
                  <a:pt x="0" y="0"/>
                </a:lnTo>
                <a:lnTo>
                  <a:pt x="0" y="1396"/>
                </a:lnTo>
                <a:lnTo>
                  <a:pt x="224803" y="292862"/>
                </a:lnTo>
                <a:lnTo>
                  <a:pt x="20435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58489" y="2715986"/>
            <a:ext cx="325120" cy="365125"/>
          </a:xfrm>
          <a:custGeom>
            <a:avLst/>
            <a:gdLst/>
            <a:ahLst/>
            <a:cxnLst/>
            <a:rect l="l" t="t" r="r" b="b"/>
            <a:pathLst>
              <a:path w="325120" h="365125">
                <a:moveTo>
                  <a:pt x="196579" y="0"/>
                </a:moveTo>
                <a:lnTo>
                  <a:pt x="45796" y="0"/>
                </a:lnTo>
                <a:lnTo>
                  <a:pt x="45796" y="1384"/>
                </a:lnTo>
                <a:lnTo>
                  <a:pt x="0" y="365036"/>
                </a:lnTo>
                <a:lnTo>
                  <a:pt x="237286" y="87440"/>
                </a:lnTo>
                <a:lnTo>
                  <a:pt x="324523" y="87440"/>
                </a:lnTo>
                <a:lnTo>
                  <a:pt x="313314" y="77195"/>
                </a:lnTo>
                <a:lnTo>
                  <a:pt x="274128" y="46786"/>
                </a:lnTo>
                <a:lnTo>
                  <a:pt x="232816" y="19737"/>
                </a:lnTo>
                <a:lnTo>
                  <a:pt x="196579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97515" y="2704875"/>
            <a:ext cx="358140" cy="365125"/>
          </a:xfrm>
          <a:custGeom>
            <a:avLst/>
            <a:gdLst/>
            <a:ahLst/>
            <a:cxnLst/>
            <a:rect l="l" t="t" r="r" b="b"/>
            <a:pathLst>
              <a:path w="358139" h="365125">
                <a:moveTo>
                  <a:pt x="333975" y="0"/>
                </a:moveTo>
                <a:lnTo>
                  <a:pt x="0" y="0"/>
                </a:lnTo>
                <a:lnTo>
                  <a:pt x="0" y="1397"/>
                </a:lnTo>
                <a:lnTo>
                  <a:pt x="95757" y="365036"/>
                </a:lnTo>
                <a:lnTo>
                  <a:pt x="203988" y="11111"/>
                </a:lnTo>
                <a:lnTo>
                  <a:pt x="357553" y="11111"/>
                </a:lnTo>
                <a:lnTo>
                  <a:pt x="350733" y="7396"/>
                </a:lnTo>
                <a:lnTo>
                  <a:pt x="333975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27805" y="916939"/>
            <a:ext cx="2574290" cy="781685"/>
          </a:xfrm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Education </a:t>
            </a: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z="18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retirement 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challenges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how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to 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overcome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06081" y="2834132"/>
            <a:ext cx="2025650" cy="7816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 marR="5080">
              <a:lnSpc>
                <a:spcPts val="1900"/>
              </a:lnSpc>
              <a:spcBef>
                <a:spcPts val="380"/>
              </a:spcBef>
            </a:pP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Insights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making 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more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prudent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and 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informed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decisions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91271" y="2849879"/>
            <a:ext cx="716279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26023" y="4934711"/>
            <a:ext cx="822960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16879" y="1072896"/>
            <a:ext cx="890015" cy="52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577520" y="4897628"/>
            <a:ext cx="3581400" cy="102552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355"/>
              </a:spcBef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Support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creating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retirement 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income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plan </a:t>
            </a: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balances</a:t>
            </a:r>
            <a:r>
              <a:rPr dirty="0" sz="18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growth 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potential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guaranteed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income  </a:t>
            </a:r>
            <a:r>
              <a:rPr dirty="0" sz="1800" spc="65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tax-smart</a:t>
            </a:r>
            <a:r>
              <a:rPr dirty="0" sz="18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withdrawals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05600" y="3259014"/>
            <a:ext cx="798830" cy="0"/>
          </a:xfrm>
          <a:custGeom>
            <a:avLst/>
            <a:gdLst/>
            <a:ahLst/>
            <a:cxnLst/>
            <a:rect l="l" t="t" r="r" b="b"/>
            <a:pathLst>
              <a:path w="798829" h="0">
                <a:moveTo>
                  <a:pt x="0" y="0"/>
                </a:moveTo>
                <a:lnTo>
                  <a:pt x="798678" y="0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81596" y="1843468"/>
            <a:ext cx="1526540" cy="1393825"/>
          </a:xfrm>
          <a:custGeom>
            <a:avLst/>
            <a:gdLst/>
            <a:ahLst/>
            <a:cxnLst/>
            <a:rect l="l" t="t" r="r" b="b"/>
            <a:pathLst>
              <a:path w="1526540" h="1393825">
                <a:moveTo>
                  <a:pt x="0" y="0"/>
                </a:moveTo>
                <a:lnTo>
                  <a:pt x="50383" y="744"/>
                </a:lnTo>
                <a:lnTo>
                  <a:pt x="100359" y="2963"/>
                </a:lnTo>
                <a:lnTo>
                  <a:pt x="149901" y="6633"/>
                </a:lnTo>
                <a:lnTo>
                  <a:pt x="198984" y="11732"/>
                </a:lnTo>
                <a:lnTo>
                  <a:pt x="247584" y="18236"/>
                </a:lnTo>
                <a:lnTo>
                  <a:pt x="295676" y="26122"/>
                </a:lnTo>
                <a:lnTo>
                  <a:pt x="343233" y="35367"/>
                </a:lnTo>
                <a:lnTo>
                  <a:pt x="390231" y="45949"/>
                </a:lnTo>
                <a:lnTo>
                  <a:pt x="436645" y="57845"/>
                </a:lnTo>
                <a:lnTo>
                  <a:pt x="482450" y="71031"/>
                </a:lnTo>
                <a:lnTo>
                  <a:pt x="527620" y="85485"/>
                </a:lnTo>
                <a:lnTo>
                  <a:pt x="572131" y="101184"/>
                </a:lnTo>
                <a:lnTo>
                  <a:pt x="615957" y="118104"/>
                </a:lnTo>
                <a:lnTo>
                  <a:pt x="659073" y="136223"/>
                </a:lnTo>
                <a:lnTo>
                  <a:pt x="701454" y="155518"/>
                </a:lnTo>
                <a:lnTo>
                  <a:pt x="743075" y="175966"/>
                </a:lnTo>
                <a:lnTo>
                  <a:pt x="783910" y="197543"/>
                </a:lnTo>
                <a:lnTo>
                  <a:pt x="823935" y="220228"/>
                </a:lnTo>
                <a:lnTo>
                  <a:pt x="863124" y="243997"/>
                </a:lnTo>
                <a:lnTo>
                  <a:pt x="901453" y="268827"/>
                </a:lnTo>
                <a:lnTo>
                  <a:pt x="938896" y="294695"/>
                </a:lnTo>
                <a:lnTo>
                  <a:pt x="975428" y="321578"/>
                </a:lnTo>
                <a:lnTo>
                  <a:pt x="1011023" y="349453"/>
                </a:lnTo>
                <a:lnTo>
                  <a:pt x="1045657" y="378298"/>
                </a:lnTo>
                <a:lnTo>
                  <a:pt x="1079305" y="408089"/>
                </a:lnTo>
                <a:lnTo>
                  <a:pt x="1111942" y="438804"/>
                </a:lnTo>
                <a:lnTo>
                  <a:pt x="1143541" y="470419"/>
                </a:lnTo>
                <a:lnTo>
                  <a:pt x="1174079" y="502911"/>
                </a:lnTo>
                <a:lnTo>
                  <a:pt x="1203529" y="536258"/>
                </a:lnTo>
                <a:lnTo>
                  <a:pt x="1231868" y="570437"/>
                </a:lnTo>
                <a:lnTo>
                  <a:pt x="1259069" y="605424"/>
                </a:lnTo>
                <a:lnTo>
                  <a:pt x="1285108" y="641197"/>
                </a:lnTo>
                <a:lnTo>
                  <a:pt x="1309959" y="677733"/>
                </a:lnTo>
                <a:lnTo>
                  <a:pt x="1333597" y="715009"/>
                </a:lnTo>
                <a:lnTo>
                  <a:pt x="1355998" y="753001"/>
                </a:lnTo>
                <a:lnTo>
                  <a:pt x="1377136" y="791688"/>
                </a:lnTo>
                <a:lnTo>
                  <a:pt x="1396985" y="831045"/>
                </a:lnTo>
                <a:lnTo>
                  <a:pt x="1415521" y="871050"/>
                </a:lnTo>
                <a:lnTo>
                  <a:pt x="1432719" y="911681"/>
                </a:lnTo>
                <a:lnTo>
                  <a:pt x="1448553" y="952913"/>
                </a:lnTo>
                <a:lnTo>
                  <a:pt x="1462999" y="994725"/>
                </a:lnTo>
                <a:lnTo>
                  <a:pt x="1476030" y="1037093"/>
                </a:lnTo>
                <a:lnTo>
                  <a:pt x="1487623" y="1079994"/>
                </a:lnTo>
                <a:lnTo>
                  <a:pt x="1497752" y="1123405"/>
                </a:lnTo>
                <a:lnTo>
                  <a:pt x="1506391" y="1167304"/>
                </a:lnTo>
                <a:lnTo>
                  <a:pt x="1513516" y="1211667"/>
                </a:lnTo>
                <a:lnTo>
                  <a:pt x="1519101" y="1256472"/>
                </a:lnTo>
                <a:lnTo>
                  <a:pt x="1523122" y="1301695"/>
                </a:lnTo>
                <a:lnTo>
                  <a:pt x="1525553" y="1347314"/>
                </a:lnTo>
                <a:lnTo>
                  <a:pt x="1526369" y="1393306"/>
                </a:lnTo>
              </a:path>
            </a:pathLst>
          </a:custGeom>
          <a:ln w="412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79986" y="3218358"/>
            <a:ext cx="1526540" cy="1393825"/>
          </a:xfrm>
          <a:custGeom>
            <a:avLst/>
            <a:gdLst/>
            <a:ahLst/>
            <a:cxnLst/>
            <a:rect l="l" t="t" r="r" b="b"/>
            <a:pathLst>
              <a:path w="1526540" h="1393825">
                <a:moveTo>
                  <a:pt x="0" y="1393306"/>
                </a:moveTo>
                <a:lnTo>
                  <a:pt x="50383" y="1392561"/>
                </a:lnTo>
                <a:lnTo>
                  <a:pt x="100359" y="1390342"/>
                </a:lnTo>
                <a:lnTo>
                  <a:pt x="149901" y="1386672"/>
                </a:lnTo>
                <a:lnTo>
                  <a:pt x="198984" y="1381573"/>
                </a:lnTo>
                <a:lnTo>
                  <a:pt x="247584" y="1375069"/>
                </a:lnTo>
                <a:lnTo>
                  <a:pt x="295676" y="1367183"/>
                </a:lnTo>
                <a:lnTo>
                  <a:pt x="343233" y="1357938"/>
                </a:lnTo>
                <a:lnTo>
                  <a:pt x="390231" y="1347356"/>
                </a:lnTo>
                <a:lnTo>
                  <a:pt x="436645" y="1335460"/>
                </a:lnTo>
                <a:lnTo>
                  <a:pt x="482450" y="1322274"/>
                </a:lnTo>
                <a:lnTo>
                  <a:pt x="527620" y="1307820"/>
                </a:lnTo>
                <a:lnTo>
                  <a:pt x="572131" y="1292121"/>
                </a:lnTo>
                <a:lnTo>
                  <a:pt x="615957" y="1275201"/>
                </a:lnTo>
                <a:lnTo>
                  <a:pt x="659073" y="1257082"/>
                </a:lnTo>
                <a:lnTo>
                  <a:pt x="701454" y="1237787"/>
                </a:lnTo>
                <a:lnTo>
                  <a:pt x="743075" y="1217339"/>
                </a:lnTo>
                <a:lnTo>
                  <a:pt x="783910" y="1195762"/>
                </a:lnTo>
                <a:lnTo>
                  <a:pt x="823935" y="1173077"/>
                </a:lnTo>
                <a:lnTo>
                  <a:pt x="863124" y="1149308"/>
                </a:lnTo>
                <a:lnTo>
                  <a:pt x="901453" y="1124478"/>
                </a:lnTo>
                <a:lnTo>
                  <a:pt x="938896" y="1098610"/>
                </a:lnTo>
                <a:lnTo>
                  <a:pt x="975428" y="1071727"/>
                </a:lnTo>
                <a:lnTo>
                  <a:pt x="1011023" y="1043852"/>
                </a:lnTo>
                <a:lnTo>
                  <a:pt x="1045657" y="1015007"/>
                </a:lnTo>
                <a:lnTo>
                  <a:pt x="1079305" y="985216"/>
                </a:lnTo>
                <a:lnTo>
                  <a:pt x="1111942" y="954501"/>
                </a:lnTo>
                <a:lnTo>
                  <a:pt x="1143541" y="922886"/>
                </a:lnTo>
                <a:lnTo>
                  <a:pt x="1174079" y="890394"/>
                </a:lnTo>
                <a:lnTo>
                  <a:pt x="1203529" y="857047"/>
                </a:lnTo>
                <a:lnTo>
                  <a:pt x="1231868" y="822868"/>
                </a:lnTo>
                <a:lnTo>
                  <a:pt x="1259069" y="787881"/>
                </a:lnTo>
                <a:lnTo>
                  <a:pt x="1285108" y="752108"/>
                </a:lnTo>
                <a:lnTo>
                  <a:pt x="1309959" y="715572"/>
                </a:lnTo>
                <a:lnTo>
                  <a:pt x="1333597" y="678296"/>
                </a:lnTo>
                <a:lnTo>
                  <a:pt x="1355998" y="640304"/>
                </a:lnTo>
                <a:lnTo>
                  <a:pt x="1377136" y="601618"/>
                </a:lnTo>
                <a:lnTo>
                  <a:pt x="1396985" y="562260"/>
                </a:lnTo>
                <a:lnTo>
                  <a:pt x="1415521" y="522255"/>
                </a:lnTo>
                <a:lnTo>
                  <a:pt x="1432719" y="481624"/>
                </a:lnTo>
                <a:lnTo>
                  <a:pt x="1448553" y="440392"/>
                </a:lnTo>
                <a:lnTo>
                  <a:pt x="1462999" y="398580"/>
                </a:lnTo>
                <a:lnTo>
                  <a:pt x="1476030" y="356212"/>
                </a:lnTo>
                <a:lnTo>
                  <a:pt x="1487623" y="313311"/>
                </a:lnTo>
                <a:lnTo>
                  <a:pt x="1497752" y="269900"/>
                </a:lnTo>
                <a:lnTo>
                  <a:pt x="1506391" y="226001"/>
                </a:lnTo>
                <a:lnTo>
                  <a:pt x="1513516" y="181638"/>
                </a:lnTo>
                <a:lnTo>
                  <a:pt x="1519101" y="136833"/>
                </a:lnTo>
                <a:lnTo>
                  <a:pt x="1523122" y="91610"/>
                </a:lnTo>
                <a:lnTo>
                  <a:pt x="1525553" y="45991"/>
                </a:lnTo>
                <a:lnTo>
                  <a:pt x="1526369" y="0"/>
                </a:lnTo>
              </a:path>
            </a:pathLst>
          </a:custGeom>
          <a:ln w="412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35920" y="3907510"/>
            <a:ext cx="4445" cy="702310"/>
          </a:xfrm>
          <a:custGeom>
            <a:avLst/>
            <a:gdLst/>
            <a:ahLst/>
            <a:cxnLst/>
            <a:rect l="l" t="t" r="r" b="b"/>
            <a:pathLst>
              <a:path w="4445" h="702310">
                <a:moveTo>
                  <a:pt x="3968" y="702119"/>
                </a:moveTo>
                <a:lnTo>
                  <a:pt x="0" y="0"/>
                </a:lnTo>
              </a:path>
            </a:pathLst>
          </a:custGeom>
          <a:ln w="3174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53775" y="4527737"/>
            <a:ext cx="78780" cy="98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32556" y="4527737"/>
            <a:ext cx="98963" cy="78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53775" y="4527737"/>
            <a:ext cx="177743" cy="177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53775" y="4626700"/>
            <a:ext cx="98964" cy="78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52738" y="4606518"/>
            <a:ext cx="78780" cy="98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24468" y="3237786"/>
            <a:ext cx="63528" cy="109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424468" y="3174257"/>
            <a:ext cx="109381" cy="63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24468" y="3174257"/>
            <a:ext cx="172909" cy="1729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87995" y="3283636"/>
            <a:ext cx="109381" cy="635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33849" y="3174257"/>
            <a:ext cx="63528" cy="1093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35920" y="1853287"/>
            <a:ext cx="4445" cy="702310"/>
          </a:xfrm>
          <a:custGeom>
            <a:avLst/>
            <a:gdLst/>
            <a:ahLst/>
            <a:cxnLst/>
            <a:rect l="l" t="t" r="r" b="b"/>
            <a:pathLst>
              <a:path w="4445" h="702310">
                <a:moveTo>
                  <a:pt x="3968" y="0"/>
                </a:moveTo>
                <a:lnTo>
                  <a:pt x="0" y="702119"/>
                </a:lnTo>
              </a:path>
            </a:pathLst>
          </a:custGeom>
          <a:ln w="3174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53775" y="1836217"/>
            <a:ext cx="78780" cy="989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932556" y="1856399"/>
            <a:ext cx="98963" cy="787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53775" y="1757437"/>
            <a:ext cx="177743" cy="1777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853775" y="1757436"/>
            <a:ext cx="98964" cy="787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952738" y="1757436"/>
            <a:ext cx="78780" cy="989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6145" y="6398463"/>
            <a:ext cx="149225" cy="176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z="900" spc="-5">
                <a:latin typeface="Courier New"/>
                <a:cs typeface="Courier New"/>
              </a:rPr>
              <a:t>2</a:t>
            </a:fld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9518650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80"/>
              <a:t>Understanding </a:t>
            </a:r>
            <a:r>
              <a:rPr dirty="0" spc="105"/>
              <a:t>Required </a:t>
            </a:r>
            <a:r>
              <a:rPr dirty="0" spc="60"/>
              <a:t>Minimum </a:t>
            </a:r>
            <a:r>
              <a:rPr dirty="0" spc="50"/>
              <a:t>Distributions</a:t>
            </a:r>
            <a:r>
              <a:rPr dirty="0" spc="-245"/>
              <a:t> </a:t>
            </a:r>
            <a:r>
              <a:rPr dirty="0" spc="-10"/>
              <a:t>(RMDs)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40">
                <a:solidFill>
                  <a:srgbClr val="044014"/>
                </a:solidFill>
                <a:latin typeface="Calibri"/>
                <a:cs typeface="Calibri"/>
              </a:rPr>
              <a:t>Be </a:t>
            </a: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ready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to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take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action </a:t>
            </a:r>
            <a:r>
              <a:rPr dirty="0" sz="1800" spc="55">
                <a:solidFill>
                  <a:srgbClr val="044014"/>
                </a:solidFill>
                <a:latin typeface="Calibri"/>
                <a:cs typeface="Calibri"/>
              </a:rPr>
              <a:t>at </a:t>
            </a:r>
            <a:r>
              <a:rPr dirty="0" sz="1800" spc="160">
                <a:solidFill>
                  <a:srgbClr val="044014"/>
                </a:solidFill>
                <a:latin typeface="Calibri"/>
                <a:cs typeface="Calibri"/>
              </a:rPr>
              <a:t>age</a:t>
            </a:r>
            <a:r>
              <a:rPr dirty="0" sz="1800" spc="-229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30">
                <a:solidFill>
                  <a:srgbClr val="044014"/>
                </a:solidFill>
                <a:latin typeface="Calibri"/>
                <a:cs typeface="Calibri"/>
              </a:rPr>
              <a:t>73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30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761235"/>
            <a:ext cx="6609080" cy="386587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62610">
              <a:lnSpc>
                <a:spcPct val="101099"/>
              </a:lnSpc>
              <a:spcBef>
                <a:spcPts val="75"/>
              </a:spcBef>
            </a:pPr>
            <a:r>
              <a:rPr dirty="0" sz="1800" spc="180">
                <a:latin typeface="Calibri"/>
                <a:cs typeface="Calibri"/>
              </a:rPr>
              <a:t>Once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10">
                <a:latin typeface="Calibri"/>
                <a:cs typeface="Calibri"/>
              </a:rPr>
              <a:t>you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reach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160">
                <a:latin typeface="Calibri"/>
                <a:cs typeface="Calibri"/>
              </a:rPr>
              <a:t>age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05">
                <a:latin typeface="Calibri"/>
                <a:cs typeface="Calibri"/>
              </a:rPr>
              <a:t>73,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110">
                <a:latin typeface="Calibri"/>
                <a:cs typeface="Calibri"/>
              </a:rPr>
              <a:t>you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must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take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20">
                <a:latin typeface="Calibri"/>
                <a:cs typeface="Calibri"/>
              </a:rPr>
              <a:t>a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yearly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85">
                <a:latin typeface="Calibri"/>
                <a:cs typeface="Calibri"/>
              </a:rPr>
              <a:t>RMD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from  </a:t>
            </a:r>
            <a:r>
              <a:rPr dirty="0" sz="1800" spc="85">
                <a:latin typeface="Calibri"/>
                <a:cs typeface="Calibri"/>
              </a:rPr>
              <a:t>tax-deferred </a:t>
            </a:r>
            <a:r>
              <a:rPr dirty="0" sz="1800" spc="70">
                <a:latin typeface="Calibri"/>
                <a:cs typeface="Calibri"/>
              </a:rPr>
              <a:t>retirement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105">
                <a:latin typeface="Calibri"/>
                <a:cs typeface="Calibri"/>
              </a:rPr>
              <a:t>accounts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80">
                <a:solidFill>
                  <a:srgbClr val="368727"/>
                </a:solidFill>
                <a:latin typeface="Calibri"/>
                <a:cs typeface="Calibri"/>
              </a:rPr>
              <a:t>Distributions </a:t>
            </a:r>
            <a:r>
              <a:rPr dirty="0" sz="1800" spc="120">
                <a:solidFill>
                  <a:srgbClr val="368727"/>
                </a:solidFill>
                <a:latin typeface="Calibri"/>
                <a:cs typeface="Calibri"/>
              </a:rPr>
              <a:t>can</a:t>
            </a:r>
            <a:r>
              <a:rPr dirty="0" sz="1800" spc="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368727"/>
                </a:solidFill>
                <a:latin typeface="Calibri"/>
                <a:cs typeface="Calibri"/>
              </a:rPr>
              <a:t>be: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35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140">
                <a:latin typeface="Calibri"/>
                <a:cs typeface="Calibri"/>
              </a:rPr>
              <a:t>Used </a:t>
            </a:r>
            <a:r>
              <a:rPr dirty="0" sz="1800" spc="110">
                <a:latin typeface="Calibri"/>
                <a:cs typeface="Calibri"/>
              </a:rPr>
              <a:t>as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120">
                <a:latin typeface="Calibri"/>
                <a:cs typeface="Calibri"/>
              </a:rPr>
              <a:t>income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3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95">
                <a:latin typeface="Calibri"/>
                <a:cs typeface="Calibri"/>
              </a:rPr>
              <a:t>Invested </a:t>
            </a:r>
            <a:r>
              <a:rPr dirty="0" sz="1800" spc="45">
                <a:latin typeface="Calibri"/>
                <a:cs typeface="Calibri"/>
              </a:rPr>
              <a:t>for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growth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35"/>
              </a:lnSpc>
              <a:spcBef>
                <a:spcPts val="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130">
                <a:latin typeface="Calibri"/>
                <a:cs typeface="Calibri"/>
              </a:rPr>
              <a:t>Donated </a:t>
            </a:r>
            <a:r>
              <a:rPr dirty="0" sz="1800" spc="65">
                <a:latin typeface="Calibri"/>
                <a:cs typeface="Calibri"/>
              </a:rPr>
              <a:t>to </a:t>
            </a:r>
            <a:r>
              <a:rPr dirty="0" sz="1800" spc="120">
                <a:latin typeface="Calibri"/>
                <a:cs typeface="Calibri"/>
              </a:rPr>
              <a:t>a </a:t>
            </a:r>
            <a:r>
              <a:rPr dirty="0" sz="1800" spc="90">
                <a:latin typeface="Calibri"/>
                <a:cs typeface="Calibri"/>
              </a:rPr>
              <a:t>qualified</a:t>
            </a:r>
            <a:r>
              <a:rPr dirty="0" sz="1800" spc="-17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charity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3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140">
                <a:latin typeface="Calibri"/>
                <a:cs typeface="Calibri"/>
              </a:rPr>
              <a:t>Used </a:t>
            </a:r>
            <a:r>
              <a:rPr dirty="0" sz="1800" spc="65">
                <a:latin typeface="Calibri"/>
                <a:cs typeface="Calibri"/>
              </a:rPr>
              <a:t>to </a:t>
            </a:r>
            <a:r>
              <a:rPr dirty="0" sz="1800" spc="110">
                <a:latin typeface="Calibri"/>
                <a:cs typeface="Calibri"/>
              </a:rPr>
              <a:t>purchase </a:t>
            </a:r>
            <a:r>
              <a:rPr dirty="0" sz="1800" spc="120">
                <a:latin typeface="Calibri"/>
                <a:cs typeface="Calibri"/>
              </a:rPr>
              <a:t>a </a:t>
            </a:r>
            <a:r>
              <a:rPr dirty="0" sz="1800" spc="90">
                <a:latin typeface="Calibri"/>
                <a:cs typeface="Calibri"/>
              </a:rPr>
              <a:t>qualified</a:t>
            </a:r>
            <a:r>
              <a:rPr dirty="0" sz="1800" spc="-250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annuity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Calibri"/>
              <a:cs typeface="Calibri"/>
            </a:endParaRPr>
          </a:p>
          <a:p>
            <a:pPr marL="12700" marR="878205">
              <a:lnSpc>
                <a:spcPts val="2110"/>
              </a:lnSpc>
            </a:pPr>
            <a:r>
              <a:rPr dirty="0" sz="1800" spc="160">
                <a:latin typeface="Calibri"/>
                <a:cs typeface="Calibri"/>
              </a:rPr>
              <a:t>RMDs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are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10">
                <a:latin typeface="Calibri"/>
                <a:cs typeface="Calibri"/>
              </a:rPr>
              <a:t>taxed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110">
                <a:latin typeface="Calibri"/>
                <a:cs typeface="Calibri"/>
              </a:rPr>
              <a:t>as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ordinary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20">
                <a:latin typeface="Calibri"/>
                <a:cs typeface="Calibri"/>
              </a:rPr>
              <a:t>income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00">
                <a:latin typeface="Calibri"/>
                <a:cs typeface="Calibri"/>
              </a:rPr>
              <a:t>unless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10">
                <a:latin typeface="Calibri"/>
                <a:cs typeface="Calibri"/>
              </a:rPr>
              <a:t>you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25">
                <a:latin typeface="Calibri"/>
                <a:cs typeface="Calibri"/>
              </a:rPr>
              <a:t>make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20">
                <a:latin typeface="Calibri"/>
                <a:cs typeface="Calibri"/>
              </a:rPr>
              <a:t>a  </a:t>
            </a:r>
            <a:r>
              <a:rPr dirty="0" sz="1800" spc="90">
                <a:latin typeface="Calibri"/>
                <a:cs typeface="Calibri"/>
              </a:rPr>
              <a:t>qualified </a:t>
            </a:r>
            <a:r>
              <a:rPr dirty="0" sz="1800" spc="85">
                <a:latin typeface="Calibri"/>
                <a:cs typeface="Calibri"/>
              </a:rPr>
              <a:t>charitable </a:t>
            </a:r>
            <a:r>
              <a:rPr dirty="0" sz="1800" spc="80">
                <a:latin typeface="Calibri"/>
                <a:cs typeface="Calibri"/>
              </a:rPr>
              <a:t>contribution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185">
                <a:latin typeface="Calibri"/>
                <a:cs typeface="Calibri"/>
              </a:rPr>
              <a:t>(QCD)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2055"/>
              </a:spcBef>
            </a:pPr>
            <a:r>
              <a:rPr dirty="0" sz="1800" spc="145">
                <a:latin typeface="Calibri"/>
                <a:cs typeface="Calibri"/>
              </a:rPr>
              <a:t>You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120">
                <a:latin typeface="Calibri"/>
                <a:cs typeface="Calibri"/>
              </a:rPr>
              <a:t>can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10">
                <a:latin typeface="Calibri"/>
                <a:cs typeface="Calibri"/>
              </a:rPr>
              <a:t>reduce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your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35">
                <a:latin typeface="Calibri"/>
                <a:cs typeface="Calibri"/>
              </a:rPr>
              <a:t>IRA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30">
                <a:latin typeface="Calibri"/>
                <a:cs typeface="Calibri"/>
              </a:rPr>
              <a:t>balance—and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therefore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your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75">
                <a:latin typeface="Calibri"/>
                <a:cs typeface="Calibri"/>
              </a:rPr>
              <a:t>RMDs—  </a:t>
            </a:r>
            <a:r>
              <a:rPr dirty="0" sz="1800" spc="95">
                <a:latin typeface="Calibri"/>
                <a:cs typeface="Calibri"/>
              </a:rPr>
              <a:t>through </a:t>
            </a:r>
            <a:r>
              <a:rPr dirty="0" sz="1800" spc="120">
                <a:latin typeface="Calibri"/>
                <a:cs typeface="Calibri"/>
              </a:rPr>
              <a:t>a </a:t>
            </a:r>
            <a:r>
              <a:rPr dirty="0" sz="1800" spc="100">
                <a:latin typeface="Calibri"/>
                <a:cs typeface="Calibri"/>
              </a:rPr>
              <a:t>Roth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conversion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5876035"/>
            <a:ext cx="7502525" cy="679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5">
                <a:latin typeface="Calibri"/>
                <a:cs typeface="Calibri"/>
              </a:rPr>
              <a:t>The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10">
                <a:latin typeface="Calibri"/>
                <a:cs typeface="Calibri"/>
              </a:rPr>
              <a:t>deadline</a:t>
            </a:r>
            <a:r>
              <a:rPr dirty="0" sz="1800" spc="45">
                <a:latin typeface="Calibri"/>
                <a:cs typeface="Calibri"/>
              </a:rPr>
              <a:t> for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taking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your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85">
                <a:latin typeface="Calibri"/>
                <a:cs typeface="Calibri"/>
              </a:rPr>
              <a:t>RMD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is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40">
                <a:latin typeface="Calibri"/>
                <a:cs typeface="Calibri"/>
              </a:rPr>
              <a:t>December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30">
                <a:latin typeface="Calibri"/>
                <a:cs typeface="Calibri"/>
              </a:rPr>
              <a:t>31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25">
                <a:latin typeface="Calibri"/>
                <a:cs typeface="Calibri"/>
              </a:rPr>
              <a:t>each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  <a:p>
            <a:pPr marL="1870710">
              <a:lnSpc>
                <a:spcPct val="100000"/>
              </a:lnSpc>
              <a:spcBef>
                <a:spcPts val="1905"/>
              </a:spcBef>
            </a:pPr>
            <a:r>
              <a:rPr dirty="0" sz="900" spc="100">
                <a:latin typeface="Calibri"/>
                <a:cs typeface="Calibri"/>
              </a:rPr>
              <a:t>A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Roth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conversion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taxable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event,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will </a:t>
            </a:r>
            <a:r>
              <a:rPr dirty="0" sz="900" spc="40">
                <a:latin typeface="Calibri"/>
                <a:cs typeface="Calibri"/>
              </a:rPr>
              <a:t>increase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your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taxable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ordinary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income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year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you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convert.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19517" y="85852"/>
            <a:ext cx="3187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15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47344" y="1664608"/>
            <a:ext cx="0" cy="2962275"/>
          </a:xfrm>
          <a:custGeom>
            <a:avLst/>
            <a:gdLst/>
            <a:ahLst/>
            <a:cxnLst/>
            <a:rect l="l" t="t" r="r" b="b"/>
            <a:pathLst>
              <a:path w="0" h="2962275">
                <a:moveTo>
                  <a:pt x="0" y="0"/>
                </a:moveTo>
                <a:lnTo>
                  <a:pt x="0" y="2962249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77200" y="2200655"/>
            <a:ext cx="3822192" cy="2316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9911" y="5053645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8" y="0"/>
                </a:lnTo>
                <a:lnTo>
                  <a:pt x="0" y="7106"/>
                </a:lnTo>
                <a:lnTo>
                  <a:pt x="0" y="24643"/>
                </a:lnTo>
                <a:lnTo>
                  <a:pt x="7108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6998" y="7106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8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8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8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8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8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8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0"/>
                </a:moveTo>
                <a:lnTo>
                  <a:pt x="896108" y="0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8" y="31750"/>
                </a:lnTo>
                <a:lnTo>
                  <a:pt x="1008893" y="31750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0"/>
                </a:lnTo>
                <a:close/>
              </a:path>
              <a:path w="2348229" h="31750">
                <a:moveTo>
                  <a:pt x="1231143" y="0"/>
                </a:moveTo>
                <a:lnTo>
                  <a:pt x="1118358" y="0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8" y="31750"/>
                </a:lnTo>
                <a:lnTo>
                  <a:pt x="1231143" y="31750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0"/>
                </a:lnTo>
                <a:close/>
              </a:path>
              <a:path w="2348229" h="31750">
                <a:moveTo>
                  <a:pt x="1453393" y="1"/>
                </a:moveTo>
                <a:lnTo>
                  <a:pt x="1340608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8" y="31751"/>
                </a:lnTo>
                <a:lnTo>
                  <a:pt x="1453393" y="31751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1"/>
                </a:lnTo>
                <a:close/>
              </a:path>
              <a:path w="2348229" h="31750">
                <a:moveTo>
                  <a:pt x="1675643" y="1"/>
                </a:moveTo>
                <a:lnTo>
                  <a:pt x="1562858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8" y="31751"/>
                </a:lnTo>
                <a:lnTo>
                  <a:pt x="1675643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8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8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8" y="1"/>
                </a:lnTo>
                <a:lnTo>
                  <a:pt x="2000250" y="7108"/>
                </a:lnTo>
                <a:lnTo>
                  <a:pt x="2000250" y="24643"/>
                </a:lnTo>
                <a:lnTo>
                  <a:pt x="2007358" y="31751"/>
                </a:lnTo>
                <a:lnTo>
                  <a:pt x="2120143" y="31751"/>
                </a:lnTo>
                <a:lnTo>
                  <a:pt x="2127250" y="24643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8" y="1"/>
                </a:lnTo>
                <a:lnTo>
                  <a:pt x="2222500" y="7108"/>
                </a:lnTo>
                <a:lnTo>
                  <a:pt x="2222500" y="24643"/>
                </a:lnTo>
                <a:lnTo>
                  <a:pt x="2229608" y="31751"/>
                </a:lnTo>
                <a:lnTo>
                  <a:pt x="2340829" y="31751"/>
                </a:lnTo>
                <a:lnTo>
                  <a:pt x="2347936" y="24643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09911" y="4149592"/>
            <a:ext cx="2348230" cy="31750"/>
          </a:xfrm>
          <a:custGeom>
            <a:avLst/>
            <a:gdLst/>
            <a:ahLst/>
            <a:cxnLst/>
            <a:rect l="l" t="t" r="r" b="b"/>
            <a:pathLst>
              <a:path w="2348229" h="31750">
                <a:moveTo>
                  <a:pt x="119893" y="0"/>
                </a:moveTo>
                <a:lnTo>
                  <a:pt x="7108" y="0"/>
                </a:lnTo>
                <a:lnTo>
                  <a:pt x="0" y="7108"/>
                </a:lnTo>
                <a:lnTo>
                  <a:pt x="0" y="24643"/>
                </a:lnTo>
                <a:lnTo>
                  <a:pt x="7108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3" y="0"/>
                </a:lnTo>
                <a:close/>
              </a:path>
              <a:path w="2348229" h="31750">
                <a:moveTo>
                  <a:pt x="342143" y="0"/>
                </a:moveTo>
                <a:lnTo>
                  <a:pt x="229358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8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2348229" h="31750">
                <a:moveTo>
                  <a:pt x="564393" y="0"/>
                </a:moveTo>
                <a:lnTo>
                  <a:pt x="451608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8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2348229" h="31750">
                <a:moveTo>
                  <a:pt x="786643" y="0"/>
                </a:moveTo>
                <a:lnTo>
                  <a:pt x="673858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8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2348229" h="31750">
                <a:moveTo>
                  <a:pt x="1008893" y="0"/>
                </a:moveTo>
                <a:lnTo>
                  <a:pt x="896108" y="0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8" y="31750"/>
                </a:lnTo>
                <a:lnTo>
                  <a:pt x="1008893" y="31750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0"/>
                </a:lnTo>
                <a:close/>
              </a:path>
              <a:path w="2348229" h="31750">
                <a:moveTo>
                  <a:pt x="1127125" y="0"/>
                </a:moveTo>
                <a:lnTo>
                  <a:pt x="1118356" y="1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8" y="31750"/>
                </a:lnTo>
                <a:lnTo>
                  <a:pt x="1231144" y="31750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1"/>
                </a:lnTo>
                <a:lnTo>
                  <a:pt x="1127125" y="0"/>
                </a:lnTo>
                <a:close/>
              </a:path>
              <a:path w="2348229" h="31750">
                <a:moveTo>
                  <a:pt x="1453393" y="1"/>
                </a:moveTo>
                <a:lnTo>
                  <a:pt x="1340608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8" y="31751"/>
                </a:lnTo>
                <a:lnTo>
                  <a:pt x="1453393" y="31751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1"/>
                </a:lnTo>
                <a:close/>
              </a:path>
              <a:path w="2348229" h="31750">
                <a:moveTo>
                  <a:pt x="1675643" y="1"/>
                </a:moveTo>
                <a:lnTo>
                  <a:pt x="1562858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8" y="31751"/>
                </a:lnTo>
                <a:lnTo>
                  <a:pt x="1675643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close/>
              </a:path>
              <a:path w="2348229" h="31750">
                <a:moveTo>
                  <a:pt x="1897893" y="1"/>
                </a:moveTo>
                <a:lnTo>
                  <a:pt x="1785108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8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2348229" h="31750">
                <a:moveTo>
                  <a:pt x="2120143" y="1"/>
                </a:moveTo>
                <a:lnTo>
                  <a:pt x="2007358" y="1"/>
                </a:lnTo>
                <a:lnTo>
                  <a:pt x="2000250" y="7108"/>
                </a:lnTo>
                <a:lnTo>
                  <a:pt x="2000250" y="24643"/>
                </a:lnTo>
                <a:lnTo>
                  <a:pt x="2007358" y="31751"/>
                </a:lnTo>
                <a:lnTo>
                  <a:pt x="2120143" y="31751"/>
                </a:lnTo>
                <a:lnTo>
                  <a:pt x="2127250" y="24643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2348229" h="31750">
                <a:moveTo>
                  <a:pt x="2340829" y="1"/>
                </a:moveTo>
                <a:lnTo>
                  <a:pt x="2229608" y="1"/>
                </a:lnTo>
                <a:lnTo>
                  <a:pt x="2222500" y="7108"/>
                </a:lnTo>
                <a:lnTo>
                  <a:pt x="2222500" y="24643"/>
                </a:lnTo>
                <a:lnTo>
                  <a:pt x="2229608" y="31751"/>
                </a:lnTo>
                <a:lnTo>
                  <a:pt x="2340829" y="31751"/>
                </a:lnTo>
                <a:lnTo>
                  <a:pt x="2347936" y="24643"/>
                </a:lnTo>
                <a:lnTo>
                  <a:pt x="2347936" y="7108"/>
                </a:lnTo>
                <a:lnTo>
                  <a:pt x="2340829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149" y="262184"/>
            <a:ext cx="4744085" cy="88773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z="2800" spc="130">
                <a:solidFill>
                  <a:srgbClr val="368727"/>
                </a:solidFill>
                <a:latin typeface="Book Antiqua"/>
                <a:cs typeface="Book Antiqua"/>
              </a:rPr>
              <a:t>Manage </a:t>
            </a:r>
            <a:r>
              <a:rPr dirty="0" sz="2800" spc="95">
                <a:solidFill>
                  <a:srgbClr val="368727"/>
                </a:solidFill>
                <a:latin typeface="Book Antiqua"/>
                <a:cs typeface="Book Antiqua"/>
              </a:rPr>
              <a:t>your </a:t>
            </a:r>
            <a:r>
              <a:rPr dirty="0" sz="2800" spc="55">
                <a:solidFill>
                  <a:srgbClr val="368727"/>
                </a:solidFill>
                <a:latin typeface="Book Antiqua"/>
                <a:cs typeface="Book Antiqua"/>
              </a:rPr>
              <a:t>Fidelity</a:t>
            </a:r>
            <a:r>
              <a:rPr dirty="0" sz="2800" spc="-29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25">
                <a:solidFill>
                  <a:srgbClr val="368727"/>
                </a:solidFill>
                <a:latin typeface="Book Antiqua"/>
                <a:cs typeface="Book Antiqua"/>
              </a:rPr>
              <a:t>RMDs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Using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our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Retirement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Distribution</a:t>
            </a:r>
            <a:r>
              <a:rPr dirty="0" sz="1800" spc="-12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044014"/>
                </a:solidFill>
                <a:latin typeface="Calibri"/>
                <a:cs typeface="Calibri"/>
              </a:rPr>
              <a:t>Center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31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3603" y="6444488"/>
            <a:ext cx="2248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latin typeface="Calibri"/>
                <a:cs typeface="Calibri"/>
              </a:rPr>
              <a:t>Screenshot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25">
                <a:latin typeface="Calibri"/>
                <a:cs typeface="Calibri"/>
              </a:rPr>
              <a:t>for illustrative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-6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19517" y="85852"/>
            <a:ext cx="3187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15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3377" y="1684684"/>
            <a:ext cx="5532120" cy="4189729"/>
          </a:xfrm>
          <a:custGeom>
            <a:avLst/>
            <a:gdLst/>
            <a:ahLst/>
            <a:cxnLst/>
            <a:rect l="l" t="t" r="r" b="b"/>
            <a:pathLst>
              <a:path w="5532120" h="4189729">
                <a:moveTo>
                  <a:pt x="0" y="0"/>
                </a:moveTo>
                <a:lnTo>
                  <a:pt x="5531586" y="0"/>
                </a:lnTo>
                <a:lnTo>
                  <a:pt x="5531586" y="4189161"/>
                </a:lnTo>
                <a:lnTo>
                  <a:pt x="0" y="4189161"/>
                </a:lnTo>
                <a:lnTo>
                  <a:pt x="0" y="0"/>
                </a:lnTo>
                <a:close/>
              </a:path>
            </a:pathLst>
          </a:custGeom>
          <a:solidFill>
            <a:srgbClr val="F7F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80876" y="3413125"/>
            <a:ext cx="1905000" cy="31750"/>
          </a:xfrm>
          <a:custGeom>
            <a:avLst/>
            <a:gdLst/>
            <a:ahLst/>
            <a:cxnLst/>
            <a:rect l="l" t="t" r="r" b="b"/>
            <a:pathLst>
              <a:path w="1905000" h="31750">
                <a:moveTo>
                  <a:pt x="119893" y="0"/>
                </a:moveTo>
                <a:lnTo>
                  <a:pt x="7106" y="0"/>
                </a:lnTo>
                <a:lnTo>
                  <a:pt x="0" y="7106"/>
                </a:lnTo>
                <a:lnTo>
                  <a:pt x="1" y="24643"/>
                </a:lnTo>
                <a:lnTo>
                  <a:pt x="7106" y="31750"/>
                </a:lnTo>
                <a:lnTo>
                  <a:pt x="119891" y="31750"/>
                </a:lnTo>
                <a:lnTo>
                  <a:pt x="127000" y="24643"/>
                </a:lnTo>
                <a:lnTo>
                  <a:pt x="127000" y="7106"/>
                </a:lnTo>
                <a:lnTo>
                  <a:pt x="119893" y="0"/>
                </a:lnTo>
                <a:close/>
              </a:path>
              <a:path w="1905000" h="31750">
                <a:moveTo>
                  <a:pt x="342143" y="0"/>
                </a:moveTo>
                <a:lnTo>
                  <a:pt x="229356" y="0"/>
                </a:lnTo>
                <a:lnTo>
                  <a:pt x="222250" y="7106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1" y="31750"/>
                </a:lnTo>
                <a:lnTo>
                  <a:pt x="349250" y="24643"/>
                </a:lnTo>
                <a:lnTo>
                  <a:pt x="349248" y="7106"/>
                </a:lnTo>
                <a:lnTo>
                  <a:pt x="342143" y="0"/>
                </a:lnTo>
                <a:close/>
              </a:path>
              <a:path w="1905000" h="31750">
                <a:moveTo>
                  <a:pt x="564391" y="0"/>
                </a:moveTo>
                <a:lnTo>
                  <a:pt x="451606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6" y="31750"/>
                </a:lnTo>
                <a:lnTo>
                  <a:pt x="564391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1" y="0"/>
                </a:lnTo>
                <a:close/>
              </a:path>
              <a:path w="1905000" h="31750">
                <a:moveTo>
                  <a:pt x="786641" y="0"/>
                </a:moveTo>
                <a:lnTo>
                  <a:pt x="673856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6" y="31750"/>
                </a:lnTo>
                <a:lnTo>
                  <a:pt x="786641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1" y="0"/>
                </a:lnTo>
                <a:close/>
              </a:path>
              <a:path w="1905000" h="31750">
                <a:moveTo>
                  <a:pt x="1008891" y="0"/>
                </a:moveTo>
                <a:lnTo>
                  <a:pt x="896106" y="0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6" y="31750"/>
                </a:lnTo>
                <a:lnTo>
                  <a:pt x="1008891" y="31750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1" y="0"/>
                </a:lnTo>
                <a:close/>
              </a:path>
              <a:path w="1905000" h="31750">
                <a:moveTo>
                  <a:pt x="1231141" y="0"/>
                </a:moveTo>
                <a:lnTo>
                  <a:pt x="1118356" y="0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6" y="31750"/>
                </a:lnTo>
                <a:lnTo>
                  <a:pt x="1231141" y="31750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1" y="0"/>
                </a:lnTo>
                <a:close/>
              </a:path>
              <a:path w="1905000" h="31750">
                <a:moveTo>
                  <a:pt x="1349375" y="0"/>
                </a:moveTo>
                <a:lnTo>
                  <a:pt x="1340605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6" y="31750"/>
                </a:lnTo>
                <a:lnTo>
                  <a:pt x="1453393" y="31750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1" y="1"/>
                </a:lnTo>
                <a:lnTo>
                  <a:pt x="1349375" y="0"/>
                </a:lnTo>
                <a:close/>
              </a:path>
              <a:path w="1905000" h="31750">
                <a:moveTo>
                  <a:pt x="1675641" y="1"/>
                </a:moveTo>
                <a:lnTo>
                  <a:pt x="1562856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6" y="31751"/>
                </a:lnTo>
                <a:lnTo>
                  <a:pt x="1675641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1" y="1"/>
                </a:lnTo>
                <a:close/>
              </a:path>
              <a:path w="1905000" h="31750">
                <a:moveTo>
                  <a:pt x="1897891" y="1"/>
                </a:moveTo>
                <a:lnTo>
                  <a:pt x="1785106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6" y="31751"/>
                </a:lnTo>
                <a:lnTo>
                  <a:pt x="1897891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1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80927" y="2273300"/>
            <a:ext cx="4759325" cy="295656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360"/>
              </a:spcBef>
            </a:pPr>
            <a:r>
              <a:rPr dirty="0" sz="1800" spc="145">
                <a:solidFill>
                  <a:srgbClr val="404040"/>
                </a:solidFill>
                <a:latin typeface="Calibri"/>
                <a:cs typeface="Calibri"/>
              </a:rPr>
              <a:t>Get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insights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dirty="0" sz="1800" spc="14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130">
                <a:solidFill>
                  <a:srgbClr val="404040"/>
                </a:solidFill>
                <a:latin typeface="Calibri"/>
                <a:cs typeface="Calibri"/>
              </a:rPr>
              <a:t>help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satisfying</a:t>
            </a:r>
            <a:r>
              <a:rPr dirty="0" sz="1800" spc="-1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your 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annual</a:t>
            </a: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75">
                <a:solidFill>
                  <a:srgbClr val="404040"/>
                </a:solidFill>
                <a:latin typeface="Calibri"/>
                <a:cs typeface="Calibri"/>
              </a:rPr>
              <a:t>RMDs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</a:pP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Access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historical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withdrawal</a:t>
            </a:r>
            <a:r>
              <a:rPr dirty="0" sz="14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amounts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340995" marR="713105">
              <a:lnSpc>
                <a:spcPct val="101400"/>
              </a:lnSpc>
              <a:spcBef>
                <a:spcPts val="1430"/>
              </a:spcBef>
            </a:pP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View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suggested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withdrawal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amount,</a:t>
            </a:r>
            <a:r>
              <a:rPr dirty="0" sz="14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updated 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annually </a:t>
            </a:r>
            <a:r>
              <a:rPr dirty="0" sz="1400" spc="40">
                <a:solidFill>
                  <a:srgbClr val="404040"/>
                </a:solidFill>
                <a:latin typeface="Calibri"/>
                <a:cs typeface="Calibri"/>
              </a:rPr>
              <a:t>at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portfolio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account</a:t>
            </a:r>
            <a:r>
              <a:rPr dirty="0" sz="14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level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340995" marR="615315">
              <a:lnSpc>
                <a:spcPct val="101400"/>
              </a:lnSpc>
            </a:pP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Track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withdrawals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400" spc="-1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withheld taxes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satisfy 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dirty="0" sz="1400" spc="145">
                <a:solidFill>
                  <a:srgbClr val="404040"/>
                </a:solidFill>
                <a:latin typeface="Calibri"/>
                <a:cs typeface="Calibri"/>
              </a:rPr>
              <a:t>RMD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time 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dirty="0" sz="1400" spc="90">
                <a:solidFill>
                  <a:srgbClr val="404040"/>
                </a:solidFill>
                <a:latin typeface="Calibri"/>
                <a:cs typeface="Calibri"/>
              </a:rPr>
              <a:t>each</a:t>
            </a:r>
            <a:r>
              <a:rPr dirty="0" sz="1400" spc="-2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year’s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deadline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640" y="3911935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5"/>
                </a:lnTo>
                <a:lnTo>
                  <a:pt x="34281" y="124360"/>
                </a:lnTo>
                <a:lnTo>
                  <a:pt x="15708" y="163476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3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6" y="443127"/>
                </a:lnTo>
                <a:lnTo>
                  <a:pt x="124360" y="467899"/>
                </a:lnTo>
                <a:lnTo>
                  <a:pt x="163477" y="486471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1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3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6"/>
                </a:lnTo>
                <a:lnTo>
                  <a:pt x="467899" y="124360"/>
                </a:lnTo>
                <a:lnTo>
                  <a:pt x="443127" y="89315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94642" y="3177909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6" y="15708"/>
                </a:lnTo>
                <a:lnTo>
                  <a:pt x="124360" y="34281"/>
                </a:lnTo>
                <a:lnTo>
                  <a:pt x="89315" y="59053"/>
                </a:lnTo>
                <a:lnTo>
                  <a:pt x="59053" y="89315"/>
                </a:lnTo>
                <a:lnTo>
                  <a:pt x="34281" y="124360"/>
                </a:lnTo>
                <a:lnTo>
                  <a:pt x="15708" y="163476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3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5" y="443127"/>
                </a:lnTo>
                <a:lnTo>
                  <a:pt x="124360" y="467899"/>
                </a:lnTo>
                <a:lnTo>
                  <a:pt x="163476" y="486471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1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3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6"/>
                </a:lnTo>
                <a:lnTo>
                  <a:pt x="467899" y="124360"/>
                </a:lnTo>
                <a:lnTo>
                  <a:pt x="443127" y="89315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FF7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4640" y="4815282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6"/>
                </a:lnTo>
                <a:lnTo>
                  <a:pt x="34281" y="124360"/>
                </a:lnTo>
                <a:lnTo>
                  <a:pt x="15708" y="163477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4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6" y="443127"/>
                </a:lnTo>
                <a:lnTo>
                  <a:pt x="124360" y="467899"/>
                </a:lnTo>
                <a:lnTo>
                  <a:pt x="163477" y="486472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2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4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7"/>
                </a:lnTo>
                <a:lnTo>
                  <a:pt x="467899" y="124360"/>
                </a:lnTo>
                <a:lnTo>
                  <a:pt x="443127" y="89316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09943" y="385211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0" y="13193"/>
                </a:lnTo>
                <a:lnTo>
                  <a:pt x="180241" y="28961"/>
                </a:lnTo>
                <a:lnTo>
                  <a:pt x="141933" y="50201"/>
                </a:lnTo>
                <a:lnTo>
                  <a:pt x="107169" y="76431"/>
                </a:lnTo>
                <a:lnTo>
                  <a:pt x="76431" y="107169"/>
                </a:lnTo>
                <a:lnTo>
                  <a:pt x="50201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1" y="481280"/>
                </a:lnTo>
                <a:lnTo>
                  <a:pt x="76431" y="516044"/>
                </a:lnTo>
                <a:lnTo>
                  <a:pt x="107169" y="546782"/>
                </a:lnTo>
                <a:lnTo>
                  <a:pt x="141933" y="573012"/>
                </a:lnTo>
                <a:lnTo>
                  <a:pt x="180241" y="594252"/>
                </a:lnTo>
                <a:lnTo>
                  <a:pt x="221610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2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2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09943" y="385211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41135" y="3974591"/>
            <a:ext cx="377951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14404" y="3108360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0" y="13193"/>
                </a:lnTo>
                <a:lnTo>
                  <a:pt x="180241" y="28961"/>
                </a:lnTo>
                <a:lnTo>
                  <a:pt x="141933" y="50201"/>
                </a:lnTo>
                <a:lnTo>
                  <a:pt x="107169" y="76431"/>
                </a:lnTo>
                <a:lnTo>
                  <a:pt x="76431" y="107169"/>
                </a:lnTo>
                <a:lnTo>
                  <a:pt x="50201" y="141933"/>
                </a:lnTo>
                <a:lnTo>
                  <a:pt x="28961" y="180240"/>
                </a:lnTo>
                <a:lnTo>
                  <a:pt x="13193" y="221610"/>
                </a:lnTo>
                <a:lnTo>
                  <a:pt x="3378" y="265559"/>
                </a:lnTo>
                <a:lnTo>
                  <a:pt x="0" y="311605"/>
                </a:lnTo>
                <a:lnTo>
                  <a:pt x="3378" y="357653"/>
                </a:lnTo>
                <a:lnTo>
                  <a:pt x="13193" y="401602"/>
                </a:lnTo>
                <a:lnTo>
                  <a:pt x="28961" y="442971"/>
                </a:lnTo>
                <a:lnTo>
                  <a:pt x="50201" y="481279"/>
                </a:lnTo>
                <a:lnTo>
                  <a:pt x="76431" y="516043"/>
                </a:lnTo>
                <a:lnTo>
                  <a:pt x="107169" y="546781"/>
                </a:lnTo>
                <a:lnTo>
                  <a:pt x="141933" y="573011"/>
                </a:lnTo>
                <a:lnTo>
                  <a:pt x="180241" y="594251"/>
                </a:lnTo>
                <a:lnTo>
                  <a:pt x="221610" y="610020"/>
                </a:lnTo>
                <a:lnTo>
                  <a:pt x="265560" y="619834"/>
                </a:lnTo>
                <a:lnTo>
                  <a:pt x="311607" y="623213"/>
                </a:lnTo>
                <a:lnTo>
                  <a:pt x="357654" y="619834"/>
                </a:lnTo>
                <a:lnTo>
                  <a:pt x="401603" y="610020"/>
                </a:lnTo>
                <a:lnTo>
                  <a:pt x="442972" y="594251"/>
                </a:lnTo>
                <a:lnTo>
                  <a:pt x="481280" y="573011"/>
                </a:lnTo>
                <a:lnTo>
                  <a:pt x="516044" y="546781"/>
                </a:lnTo>
                <a:lnTo>
                  <a:pt x="546782" y="516043"/>
                </a:lnTo>
                <a:lnTo>
                  <a:pt x="573012" y="481279"/>
                </a:lnTo>
                <a:lnTo>
                  <a:pt x="594252" y="442971"/>
                </a:lnTo>
                <a:lnTo>
                  <a:pt x="610021" y="401602"/>
                </a:lnTo>
                <a:lnTo>
                  <a:pt x="619835" y="357653"/>
                </a:lnTo>
                <a:lnTo>
                  <a:pt x="623214" y="311605"/>
                </a:lnTo>
                <a:lnTo>
                  <a:pt x="619835" y="265559"/>
                </a:lnTo>
                <a:lnTo>
                  <a:pt x="610021" y="221610"/>
                </a:lnTo>
                <a:lnTo>
                  <a:pt x="594252" y="180240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2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14404" y="3108360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47232" y="3252215"/>
            <a:ext cx="341375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09943" y="4721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0" y="13193"/>
                </a:lnTo>
                <a:lnTo>
                  <a:pt x="180241" y="28961"/>
                </a:lnTo>
                <a:lnTo>
                  <a:pt x="141933" y="50201"/>
                </a:lnTo>
                <a:lnTo>
                  <a:pt x="107169" y="76431"/>
                </a:lnTo>
                <a:lnTo>
                  <a:pt x="76431" y="107169"/>
                </a:lnTo>
                <a:lnTo>
                  <a:pt x="50201" y="141933"/>
                </a:lnTo>
                <a:lnTo>
                  <a:pt x="28961" y="180241"/>
                </a:lnTo>
                <a:lnTo>
                  <a:pt x="13193" y="221610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2"/>
                </a:lnTo>
                <a:lnTo>
                  <a:pt x="50201" y="481279"/>
                </a:lnTo>
                <a:lnTo>
                  <a:pt x="76431" y="516043"/>
                </a:lnTo>
                <a:lnTo>
                  <a:pt x="107169" y="546781"/>
                </a:lnTo>
                <a:lnTo>
                  <a:pt x="141933" y="573011"/>
                </a:lnTo>
                <a:lnTo>
                  <a:pt x="180241" y="594251"/>
                </a:lnTo>
                <a:lnTo>
                  <a:pt x="221610" y="610020"/>
                </a:lnTo>
                <a:lnTo>
                  <a:pt x="265560" y="619834"/>
                </a:lnTo>
                <a:lnTo>
                  <a:pt x="311607" y="623213"/>
                </a:lnTo>
                <a:lnTo>
                  <a:pt x="357654" y="619834"/>
                </a:lnTo>
                <a:lnTo>
                  <a:pt x="401603" y="610020"/>
                </a:lnTo>
                <a:lnTo>
                  <a:pt x="442972" y="594251"/>
                </a:lnTo>
                <a:lnTo>
                  <a:pt x="481280" y="573011"/>
                </a:lnTo>
                <a:lnTo>
                  <a:pt x="516044" y="546781"/>
                </a:lnTo>
                <a:lnTo>
                  <a:pt x="546782" y="516043"/>
                </a:lnTo>
                <a:lnTo>
                  <a:pt x="573012" y="481279"/>
                </a:lnTo>
                <a:lnTo>
                  <a:pt x="594252" y="442972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0"/>
                </a:lnTo>
                <a:lnTo>
                  <a:pt x="594252" y="180241"/>
                </a:lnTo>
                <a:lnTo>
                  <a:pt x="573012" y="141933"/>
                </a:lnTo>
                <a:lnTo>
                  <a:pt x="546782" y="107169"/>
                </a:lnTo>
                <a:lnTo>
                  <a:pt x="516044" y="76431"/>
                </a:lnTo>
                <a:lnTo>
                  <a:pt x="481280" y="50201"/>
                </a:lnTo>
                <a:lnTo>
                  <a:pt x="442972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09943" y="4721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13703" y="4812791"/>
            <a:ext cx="42367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0215153" y="177981"/>
            <a:ext cx="1901189" cy="314325"/>
          </a:xfrm>
          <a:prstGeom prst="rect"/>
          <a:ln w="9525">
            <a:solidFill>
              <a:srgbClr val="D9117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2105"/>
              </a:lnSpc>
            </a:pPr>
            <a:r>
              <a:rPr dirty="0" sz="1800" spc="114">
                <a:solidFill>
                  <a:srgbClr val="D9117E"/>
                </a:solidFill>
                <a:latin typeface="Calibri"/>
                <a:cs typeface="Calibri"/>
              </a:rPr>
              <a:t>Optional</a:t>
            </a:r>
            <a:r>
              <a:rPr dirty="0" sz="1800" spc="25">
                <a:solidFill>
                  <a:srgbClr val="D9117E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D9117E"/>
                </a:solidFill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8945" y="1537423"/>
            <a:ext cx="3356610" cy="4474210"/>
          </a:xfrm>
          <a:custGeom>
            <a:avLst/>
            <a:gdLst/>
            <a:ahLst/>
            <a:cxnLst/>
            <a:rect l="l" t="t" r="r" b="b"/>
            <a:pathLst>
              <a:path w="3356610" h="4474210">
                <a:moveTo>
                  <a:pt x="0" y="0"/>
                </a:moveTo>
                <a:lnTo>
                  <a:pt x="3356220" y="0"/>
                </a:lnTo>
                <a:lnTo>
                  <a:pt x="3356220" y="4473768"/>
                </a:lnTo>
                <a:lnTo>
                  <a:pt x="0" y="44737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0601" y="1656495"/>
            <a:ext cx="2934009" cy="4383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7200" y="1391318"/>
            <a:ext cx="3695072" cy="4754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963" y="360171"/>
            <a:ext cx="47637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Managing </a:t>
            </a:r>
            <a:r>
              <a:rPr dirty="0" spc="95"/>
              <a:t>your </a:t>
            </a:r>
            <a:r>
              <a:rPr dirty="0" spc="125"/>
              <a:t>tax</a:t>
            </a:r>
            <a:r>
              <a:rPr dirty="0" spc="-215"/>
              <a:t> </a:t>
            </a:r>
            <a:r>
              <a:rPr dirty="0" spc="60"/>
              <a:t>situation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32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5784" y="3745483"/>
            <a:ext cx="264287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30">
                <a:solidFill>
                  <a:srgbClr val="404040"/>
                </a:solidFill>
                <a:latin typeface="Calibri"/>
                <a:cs typeface="Calibri"/>
              </a:rPr>
              <a:t>It’s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important </a:t>
            </a: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you 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understand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dirty="0" sz="18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benefits 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income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1800" spc="-1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taxed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3396" y="4420181"/>
            <a:ext cx="4378325" cy="0"/>
          </a:xfrm>
          <a:custGeom>
            <a:avLst/>
            <a:gdLst/>
            <a:ahLst/>
            <a:cxnLst/>
            <a:rect l="l" t="t" r="r" b="b"/>
            <a:pathLst>
              <a:path w="4378325" h="0">
                <a:moveTo>
                  <a:pt x="4377923" y="0"/>
                </a:moveTo>
                <a:lnTo>
                  <a:pt x="0" y="1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28587" y="3877063"/>
            <a:ext cx="191135" cy="754380"/>
          </a:xfrm>
          <a:custGeom>
            <a:avLst/>
            <a:gdLst/>
            <a:ahLst/>
            <a:cxnLst/>
            <a:rect l="l" t="t" r="r" b="b"/>
            <a:pathLst>
              <a:path w="191135" h="754379">
                <a:moveTo>
                  <a:pt x="101367" y="0"/>
                </a:moveTo>
                <a:lnTo>
                  <a:pt x="124595" y="41202"/>
                </a:lnTo>
                <a:lnTo>
                  <a:pt x="144286" y="83541"/>
                </a:lnTo>
                <a:lnTo>
                  <a:pt x="160466" y="126818"/>
                </a:lnTo>
                <a:lnTo>
                  <a:pt x="173163" y="170835"/>
                </a:lnTo>
                <a:lnTo>
                  <a:pt x="182402" y="215394"/>
                </a:lnTo>
                <a:lnTo>
                  <a:pt x="188211" y="260298"/>
                </a:lnTo>
                <a:lnTo>
                  <a:pt x="190615" y="305349"/>
                </a:lnTo>
                <a:lnTo>
                  <a:pt x="189642" y="350349"/>
                </a:lnTo>
                <a:lnTo>
                  <a:pt x="185318" y="395099"/>
                </a:lnTo>
                <a:lnTo>
                  <a:pt x="177670" y="439403"/>
                </a:lnTo>
                <a:lnTo>
                  <a:pt x="166724" y="483062"/>
                </a:lnTo>
                <a:lnTo>
                  <a:pt x="152507" y="525878"/>
                </a:lnTo>
                <a:lnTo>
                  <a:pt x="135045" y="567654"/>
                </a:lnTo>
                <a:lnTo>
                  <a:pt x="114365" y="608191"/>
                </a:lnTo>
                <a:lnTo>
                  <a:pt x="90494" y="647292"/>
                </a:lnTo>
                <a:lnTo>
                  <a:pt x="63459" y="684759"/>
                </a:lnTo>
                <a:lnTo>
                  <a:pt x="33285" y="720394"/>
                </a:lnTo>
                <a:lnTo>
                  <a:pt x="0" y="753999"/>
                </a:lnTo>
              </a:path>
            </a:pathLst>
          </a:custGeom>
          <a:ln w="3174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2706" y="2671639"/>
            <a:ext cx="1691639" cy="1059180"/>
          </a:xfrm>
          <a:custGeom>
            <a:avLst/>
            <a:gdLst/>
            <a:ahLst/>
            <a:cxnLst/>
            <a:rect l="l" t="t" r="r" b="b"/>
            <a:pathLst>
              <a:path w="1691639" h="1059179">
                <a:moveTo>
                  <a:pt x="29692" y="1042157"/>
                </a:moveTo>
                <a:lnTo>
                  <a:pt x="34144" y="1058732"/>
                </a:lnTo>
                <a:lnTo>
                  <a:pt x="45840" y="1047230"/>
                </a:lnTo>
                <a:lnTo>
                  <a:pt x="45452" y="1047230"/>
                </a:lnTo>
                <a:lnTo>
                  <a:pt x="30223" y="1043086"/>
                </a:lnTo>
                <a:lnTo>
                  <a:pt x="29692" y="1042157"/>
                </a:lnTo>
                <a:close/>
              </a:path>
              <a:path w="1691639" h="1059179">
                <a:moveTo>
                  <a:pt x="42579" y="979978"/>
                </a:moveTo>
                <a:lnTo>
                  <a:pt x="33114" y="1008104"/>
                </a:lnTo>
                <a:lnTo>
                  <a:pt x="26788" y="1031348"/>
                </a:lnTo>
                <a:lnTo>
                  <a:pt x="29692" y="1042157"/>
                </a:lnTo>
                <a:lnTo>
                  <a:pt x="30223" y="1043086"/>
                </a:lnTo>
                <a:lnTo>
                  <a:pt x="45452" y="1047230"/>
                </a:lnTo>
                <a:lnTo>
                  <a:pt x="46380" y="1046699"/>
                </a:lnTo>
                <a:lnTo>
                  <a:pt x="54360" y="1038851"/>
                </a:lnTo>
                <a:lnTo>
                  <a:pt x="57404" y="1027666"/>
                </a:lnTo>
                <a:lnTo>
                  <a:pt x="55387" y="1027666"/>
                </a:lnTo>
                <a:lnTo>
                  <a:pt x="31571" y="1021185"/>
                </a:lnTo>
                <a:lnTo>
                  <a:pt x="49034" y="1004011"/>
                </a:lnTo>
                <a:lnTo>
                  <a:pt x="42579" y="979978"/>
                </a:lnTo>
                <a:close/>
              </a:path>
              <a:path w="1691639" h="1059179">
                <a:moveTo>
                  <a:pt x="46380" y="1046699"/>
                </a:moveTo>
                <a:lnTo>
                  <a:pt x="45452" y="1047230"/>
                </a:lnTo>
                <a:lnTo>
                  <a:pt x="45840" y="1047230"/>
                </a:lnTo>
                <a:lnTo>
                  <a:pt x="46380" y="1046699"/>
                </a:lnTo>
                <a:close/>
              </a:path>
              <a:path w="1691639" h="1059179">
                <a:moveTo>
                  <a:pt x="54360" y="1038851"/>
                </a:moveTo>
                <a:lnTo>
                  <a:pt x="46380" y="1046699"/>
                </a:lnTo>
                <a:lnTo>
                  <a:pt x="53303" y="1042737"/>
                </a:lnTo>
                <a:lnTo>
                  <a:pt x="54360" y="1038851"/>
                </a:lnTo>
                <a:close/>
              </a:path>
              <a:path w="1691639" h="1059179">
                <a:moveTo>
                  <a:pt x="26788" y="1031348"/>
                </a:moveTo>
                <a:lnTo>
                  <a:pt x="25731" y="1035235"/>
                </a:lnTo>
                <a:lnTo>
                  <a:pt x="29692" y="1042157"/>
                </a:lnTo>
                <a:lnTo>
                  <a:pt x="26788" y="1031348"/>
                </a:lnTo>
                <a:close/>
              </a:path>
              <a:path w="1691639" h="1059179">
                <a:moveTo>
                  <a:pt x="107956" y="946064"/>
                </a:moveTo>
                <a:lnTo>
                  <a:pt x="72341" y="981090"/>
                </a:lnTo>
                <a:lnTo>
                  <a:pt x="60685" y="1015607"/>
                </a:lnTo>
                <a:lnTo>
                  <a:pt x="54360" y="1038851"/>
                </a:lnTo>
                <a:lnTo>
                  <a:pt x="127993" y="966438"/>
                </a:lnTo>
                <a:lnTo>
                  <a:pt x="128068" y="957392"/>
                </a:lnTo>
                <a:lnTo>
                  <a:pt x="117002" y="946139"/>
                </a:lnTo>
                <a:lnTo>
                  <a:pt x="107956" y="946064"/>
                </a:lnTo>
                <a:close/>
              </a:path>
              <a:path w="1691639" h="1059179">
                <a:moveTo>
                  <a:pt x="19759" y="919679"/>
                </a:moveTo>
                <a:lnTo>
                  <a:pt x="4518" y="923773"/>
                </a:lnTo>
                <a:lnTo>
                  <a:pt x="0" y="931611"/>
                </a:lnTo>
                <a:lnTo>
                  <a:pt x="26788" y="1031348"/>
                </a:lnTo>
                <a:lnTo>
                  <a:pt x="33114" y="1008104"/>
                </a:lnTo>
                <a:lnTo>
                  <a:pt x="42579" y="979978"/>
                </a:lnTo>
                <a:lnTo>
                  <a:pt x="27597" y="924198"/>
                </a:lnTo>
                <a:lnTo>
                  <a:pt x="19759" y="919679"/>
                </a:lnTo>
                <a:close/>
              </a:path>
              <a:path w="1691639" h="1059179">
                <a:moveTo>
                  <a:pt x="49034" y="1004011"/>
                </a:moveTo>
                <a:lnTo>
                  <a:pt x="31571" y="1021185"/>
                </a:lnTo>
                <a:lnTo>
                  <a:pt x="55387" y="1027666"/>
                </a:lnTo>
                <a:lnTo>
                  <a:pt x="49034" y="1004011"/>
                </a:lnTo>
                <a:close/>
              </a:path>
              <a:path w="1691639" h="1059179">
                <a:moveTo>
                  <a:pt x="72341" y="981090"/>
                </a:moveTo>
                <a:lnTo>
                  <a:pt x="49034" y="1004011"/>
                </a:lnTo>
                <a:lnTo>
                  <a:pt x="55387" y="1027666"/>
                </a:lnTo>
                <a:lnTo>
                  <a:pt x="57404" y="1027666"/>
                </a:lnTo>
                <a:lnTo>
                  <a:pt x="60685" y="1015607"/>
                </a:lnTo>
                <a:lnTo>
                  <a:pt x="72341" y="981090"/>
                </a:lnTo>
                <a:close/>
              </a:path>
              <a:path w="1691639" h="1059179">
                <a:moveTo>
                  <a:pt x="66695" y="933911"/>
                </a:moveTo>
                <a:lnTo>
                  <a:pt x="58375" y="937464"/>
                </a:lnTo>
                <a:lnTo>
                  <a:pt x="49046" y="960761"/>
                </a:lnTo>
                <a:lnTo>
                  <a:pt x="42579" y="979978"/>
                </a:lnTo>
                <a:lnTo>
                  <a:pt x="49034" y="1004011"/>
                </a:lnTo>
                <a:lnTo>
                  <a:pt x="72341" y="981090"/>
                </a:lnTo>
                <a:lnTo>
                  <a:pt x="76123" y="969888"/>
                </a:lnTo>
                <a:lnTo>
                  <a:pt x="84893" y="948110"/>
                </a:lnTo>
                <a:lnTo>
                  <a:pt x="81341" y="939792"/>
                </a:lnTo>
                <a:lnTo>
                  <a:pt x="66695" y="933911"/>
                </a:lnTo>
                <a:close/>
              </a:path>
              <a:path w="1691639" h="1059179">
                <a:moveTo>
                  <a:pt x="161357" y="756315"/>
                </a:moveTo>
                <a:lnTo>
                  <a:pt x="152496" y="758139"/>
                </a:lnTo>
                <a:lnTo>
                  <a:pt x="140727" y="776032"/>
                </a:lnTo>
                <a:lnTo>
                  <a:pt x="113806" y="821391"/>
                </a:lnTo>
                <a:lnTo>
                  <a:pt x="100369" y="846757"/>
                </a:lnTo>
                <a:lnTo>
                  <a:pt x="103027" y="855404"/>
                </a:lnTo>
                <a:lnTo>
                  <a:pt x="116974" y="862791"/>
                </a:lnTo>
                <a:lnTo>
                  <a:pt x="125620" y="860132"/>
                </a:lnTo>
                <a:lnTo>
                  <a:pt x="139057" y="834765"/>
                </a:lnTo>
                <a:lnTo>
                  <a:pt x="165295" y="790624"/>
                </a:lnTo>
                <a:lnTo>
                  <a:pt x="176358" y="773857"/>
                </a:lnTo>
                <a:lnTo>
                  <a:pt x="174536" y="764997"/>
                </a:lnTo>
                <a:lnTo>
                  <a:pt x="161357" y="756315"/>
                </a:lnTo>
                <a:close/>
              </a:path>
              <a:path w="1691639" h="1059179">
                <a:moveTo>
                  <a:pt x="284527" y="597679"/>
                </a:moveTo>
                <a:lnTo>
                  <a:pt x="275506" y="598360"/>
                </a:lnTo>
                <a:lnTo>
                  <a:pt x="236185" y="644121"/>
                </a:lnTo>
                <a:lnTo>
                  <a:pt x="210277" y="676865"/>
                </a:lnTo>
                <a:lnTo>
                  <a:pt x="211325" y="685850"/>
                </a:lnTo>
                <a:lnTo>
                  <a:pt x="223701" y="695642"/>
                </a:lnTo>
                <a:lnTo>
                  <a:pt x="232686" y="694596"/>
                </a:lnTo>
                <a:lnTo>
                  <a:pt x="258594" y="661851"/>
                </a:lnTo>
                <a:lnTo>
                  <a:pt x="297175" y="616987"/>
                </a:lnTo>
                <a:lnTo>
                  <a:pt x="296494" y="607966"/>
                </a:lnTo>
                <a:lnTo>
                  <a:pt x="284527" y="597679"/>
                </a:lnTo>
                <a:close/>
              </a:path>
              <a:path w="1691639" h="1059179">
                <a:moveTo>
                  <a:pt x="420471" y="457673"/>
                </a:moveTo>
                <a:lnTo>
                  <a:pt x="394330" y="480265"/>
                </a:lnTo>
                <a:lnTo>
                  <a:pt x="351759" y="519755"/>
                </a:lnTo>
                <a:lnTo>
                  <a:pt x="344740" y="526755"/>
                </a:lnTo>
                <a:lnTo>
                  <a:pt x="344728" y="535801"/>
                </a:lnTo>
                <a:lnTo>
                  <a:pt x="355873" y="546975"/>
                </a:lnTo>
                <a:lnTo>
                  <a:pt x="364919" y="546987"/>
                </a:lnTo>
                <a:lnTo>
                  <a:pt x="371937" y="539987"/>
                </a:lnTo>
                <a:lnTo>
                  <a:pt x="413759" y="501219"/>
                </a:lnTo>
                <a:lnTo>
                  <a:pt x="439150" y="479299"/>
                </a:lnTo>
                <a:lnTo>
                  <a:pt x="439810" y="470277"/>
                </a:lnTo>
                <a:lnTo>
                  <a:pt x="429493" y="458334"/>
                </a:lnTo>
                <a:lnTo>
                  <a:pt x="420471" y="457673"/>
                </a:lnTo>
                <a:close/>
              </a:path>
              <a:path w="1691639" h="1059179">
                <a:moveTo>
                  <a:pt x="580357" y="335287"/>
                </a:moveTo>
                <a:lnTo>
                  <a:pt x="532927" y="368574"/>
                </a:lnTo>
                <a:lnTo>
                  <a:pt x="497733" y="395033"/>
                </a:lnTo>
                <a:lnTo>
                  <a:pt x="496464" y="403990"/>
                </a:lnTo>
                <a:lnTo>
                  <a:pt x="505947" y="416604"/>
                </a:lnTo>
                <a:lnTo>
                  <a:pt x="514903" y="417874"/>
                </a:lnTo>
                <a:lnTo>
                  <a:pt x="550099" y="391415"/>
                </a:lnTo>
                <a:lnTo>
                  <a:pt x="596769" y="358678"/>
                </a:lnTo>
                <a:lnTo>
                  <a:pt x="598331" y="349768"/>
                </a:lnTo>
                <a:lnTo>
                  <a:pt x="589267" y="336849"/>
                </a:lnTo>
                <a:lnTo>
                  <a:pt x="580357" y="335287"/>
                </a:lnTo>
                <a:close/>
              </a:path>
              <a:path w="1691639" h="1059179">
                <a:moveTo>
                  <a:pt x="752976" y="230870"/>
                </a:moveTo>
                <a:lnTo>
                  <a:pt x="739791" y="237826"/>
                </a:lnTo>
                <a:lnTo>
                  <a:pt x="685977" y="268375"/>
                </a:lnTo>
                <a:lnTo>
                  <a:pt x="664108" y="281715"/>
                </a:lnTo>
                <a:lnTo>
                  <a:pt x="661978" y="290507"/>
                </a:lnTo>
                <a:lnTo>
                  <a:pt x="670196" y="303979"/>
                </a:lnTo>
                <a:lnTo>
                  <a:pt x="678989" y="306109"/>
                </a:lnTo>
                <a:lnTo>
                  <a:pt x="700858" y="292769"/>
                </a:lnTo>
                <a:lnTo>
                  <a:pt x="753894" y="262677"/>
                </a:lnTo>
                <a:lnTo>
                  <a:pt x="766296" y="256152"/>
                </a:lnTo>
                <a:lnTo>
                  <a:pt x="768973" y="247511"/>
                </a:lnTo>
                <a:lnTo>
                  <a:pt x="761617" y="233549"/>
                </a:lnTo>
                <a:lnTo>
                  <a:pt x="752976" y="230870"/>
                </a:lnTo>
                <a:close/>
              </a:path>
              <a:path w="1691639" h="1059179">
                <a:moveTo>
                  <a:pt x="934867" y="144701"/>
                </a:moveTo>
                <a:lnTo>
                  <a:pt x="908379" y="155628"/>
                </a:lnTo>
                <a:lnTo>
                  <a:pt x="851080" y="181389"/>
                </a:lnTo>
                <a:lnTo>
                  <a:pt x="841260" y="186175"/>
                </a:lnTo>
                <a:lnTo>
                  <a:pt x="838314" y="194729"/>
                </a:lnTo>
                <a:lnTo>
                  <a:pt x="845230" y="208914"/>
                </a:lnTo>
                <a:lnTo>
                  <a:pt x="853784" y="211861"/>
                </a:lnTo>
                <a:lnTo>
                  <a:pt x="863602" y="207073"/>
                </a:lnTo>
                <a:lnTo>
                  <a:pt x="920093" y="181692"/>
                </a:lnTo>
                <a:lnTo>
                  <a:pt x="945758" y="171119"/>
                </a:lnTo>
                <a:lnTo>
                  <a:pt x="949234" y="162768"/>
                </a:lnTo>
                <a:lnTo>
                  <a:pt x="943220" y="148177"/>
                </a:lnTo>
                <a:lnTo>
                  <a:pt x="934867" y="144701"/>
                </a:lnTo>
                <a:close/>
              </a:path>
              <a:path w="1691639" h="1059179">
                <a:moveTo>
                  <a:pt x="1124503" y="77195"/>
                </a:moveTo>
                <a:lnTo>
                  <a:pt x="1085827" y="88964"/>
                </a:lnTo>
                <a:lnTo>
                  <a:pt x="1027557" y="108761"/>
                </a:lnTo>
                <a:lnTo>
                  <a:pt x="1023557" y="116875"/>
                </a:lnTo>
                <a:lnTo>
                  <a:pt x="1028634" y="131818"/>
                </a:lnTo>
                <a:lnTo>
                  <a:pt x="1036749" y="135817"/>
                </a:lnTo>
                <a:lnTo>
                  <a:pt x="1095019" y="116020"/>
                </a:lnTo>
                <a:lnTo>
                  <a:pt x="1132815" y="104534"/>
                </a:lnTo>
                <a:lnTo>
                  <a:pt x="1137075" y="96554"/>
                </a:lnTo>
                <a:lnTo>
                  <a:pt x="1132484" y="81455"/>
                </a:lnTo>
                <a:lnTo>
                  <a:pt x="1124503" y="77195"/>
                </a:lnTo>
                <a:close/>
              </a:path>
              <a:path w="1691639" h="1059179">
                <a:moveTo>
                  <a:pt x="1320154" y="29629"/>
                </a:moveTo>
                <a:lnTo>
                  <a:pt x="1269743" y="39588"/>
                </a:lnTo>
                <a:lnTo>
                  <a:pt x="1220457" y="51074"/>
                </a:lnTo>
                <a:lnTo>
                  <a:pt x="1215679" y="58756"/>
                </a:lnTo>
                <a:lnTo>
                  <a:pt x="1219261" y="74126"/>
                </a:lnTo>
                <a:lnTo>
                  <a:pt x="1226943" y="78903"/>
                </a:lnTo>
                <a:lnTo>
                  <a:pt x="1276229" y="67417"/>
                </a:lnTo>
                <a:lnTo>
                  <a:pt x="1325688" y="57663"/>
                </a:lnTo>
                <a:lnTo>
                  <a:pt x="1330726" y="50149"/>
                </a:lnTo>
                <a:lnTo>
                  <a:pt x="1327669" y="34665"/>
                </a:lnTo>
                <a:lnTo>
                  <a:pt x="1320154" y="29629"/>
                </a:lnTo>
                <a:close/>
              </a:path>
              <a:path w="1691639" h="1059179">
                <a:moveTo>
                  <a:pt x="1519903" y="3688"/>
                </a:moveTo>
                <a:lnTo>
                  <a:pt x="1457736" y="9271"/>
                </a:lnTo>
                <a:lnTo>
                  <a:pt x="1418454" y="14179"/>
                </a:lnTo>
                <a:lnTo>
                  <a:pt x="1412899" y="21320"/>
                </a:lnTo>
                <a:lnTo>
                  <a:pt x="1414856" y="36979"/>
                </a:lnTo>
                <a:lnTo>
                  <a:pt x="1421997" y="42534"/>
                </a:lnTo>
                <a:lnTo>
                  <a:pt x="1461279" y="37625"/>
                </a:lnTo>
                <a:lnTo>
                  <a:pt x="1522454" y="32150"/>
                </a:lnTo>
                <a:lnTo>
                  <a:pt x="1528254" y="25206"/>
                </a:lnTo>
                <a:lnTo>
                  <a:pt x="1526846" y="9488"/>
                </a:lnTo>
                <a:lnTo>
                  <a:pt x="1519903" y="3688"/>
                </a:lnTo>
                <a:close/>
              </a:path>
              <a:path w="1691639" h="1059179">
                <a:moveTo>
                  <a:pt x="1619854" y="0"/>
                </a:moveTo>
                <a:lnTo>
                  <a:pt x="1613357" y="6294"/>
                </a:lnTo>
                <a:lnTo>
                  <a:pt x="1613107" y="22073"/>
                </a:lnTo>
                <a:lnTo>
                  <a:pt x="1619401" y="28571"/>
                </a:lnTo>
                <a:lnTo>
                  <a:pt x="1684791" y="29606"/>
                </a:lnTo>
                <a:lnTo>
                  <a:pt x="1691288" y="23312"/>
                </a:lnTo>
                <a:lnTo>
                  <a:pt x="1691538" y="7532"/>
                </a:lnTo>
                <a:lnTo>
                  <a:pt x="1685244" y="1035"/>
                </a:lnTo>
                <a:lnTo>
                  <a:pt x="1619854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5279" y="2635907"/>
            <a:ext cx="1757045" cy="1070610"/>
          </a:xfrm>
          <a:custGeom>
            <a:avLst/>
            <a:gdLst/>
            <a:ahLst/>
            <a:cxnLst/>
            <a:rect l="l" t="t" r="r" b="b"/>
            <a:pathLst>
              <a:path w="1757045" h="1070610">
                <a:moveTo>
                  <a:pt x="80303" y="0"/>
                </a:moveTo>
                <a:lnTo>
                  <a:pt x="6299" y="1125"/>
                </a:lnTo>
                <a:lnTo>
                  <a:pt x="0" y="7618"/>
                </a:lnTo>
                <a:lnTo>
                  <a:pt x="240" y="23398"/>
                </a:lnTo>
                <a:lnTo>
                  <a:pt x="6733" y="29697"/>
                </a:lnTo>
                <a:lnTo>
                  <a:pt x="80737" y="28571"/>
                </a:lnTo>
                <a:lnTo>
                  <a:pt x="108370" y="28571"/>
                </a:lnTo>
                <a:lnTo>
                  <a:pt x="114202" y="23026"/>
                </a:lnTo>
                <a:lnTo>
                  <a:pt x="114598" y="7249"/>
                </a:lnTo>
                <a:lnTo>
                  <a:pt x="108365" y="694"/>
                </a:lnTo>
                <a:lnTo>
                  <a:pt x="80303" y="0"/>
                </a:lnTo>
                <a:close/>
              </a:path>
              <a:path w="1757045" h="1070610">
                <a:moveTo>
                  <a:pt x="108370" y="28571"/>
                </a:moveTo>
                <a:lnTo>
                  <a:pt x="80737" y="28571"/>
                </a:lnTo>
                <a:lnTo>
                  <a:pt x="107646" y="29259"/>
                </a:lnTo>
                <a:lnTo>
                  <a:pt x="108370" y="28571"/>
                </a:lnTo>
                <a:close/>
              </a:path>
              <a:path w="1757045" h="1070610">
                <a:moveTo>
                  <a:pt x="207872" y="5317"/>
                </a:moveTo>
                <a:lnTo>
                  <a:pt x="200854" y="11026"/>
                </a:lnTo>
                <a:lnTo>
                  <a:pt x="199240" y="26724"/>
                </a:lnTo>
                <a:lnTo>
                  <a:pt x="204948" y="33742"/>
                </a:lnTo>
                <a:lnTo>
                  <a:pt x="278225" y="41277"/>
                </a:lnTo>
                <a:lnTo>
                  <a:pt x="305271" y="45088"/>
                </a:lnTo>
                <a:lnTo>
                  <a:pt x="312496" y="39644"/>
                </a:lnTo>
                <a:lnTo>
                  <a:pt x="314692" y="24016"/>
                </a:lnTo>
                <a:lnTo>
                  <a:pt x="309247" y="16791"/>
                </a:lnTo>
                <a:lnTo>
                  <a:pt x="281148" y="12852"/>
                </a:lnTo>
                <a:lnTo>
                  <a:pt x="207872" y="5317"/>
                </a:lnTo>
                <a:close/>
              </a:path>
              <a:path w="1757045" h="1070610">
                <a:moveTo>
                  <a:pt x="407530" y="32538"/>
                </a:moveTo>
                <a:lnTo>
                  <a:pt x="399934" y="37452"/>
                </a:lnTo>
                <a:lnTo>
                  <a:pt x="396623" y="52882"/>
                </a:lnTo>
                <a:lnTo>
                  <a:pt x="401537" y="60478"/>
                </a:lnTo>
                <a:lnTo>
                  <a:pt x="474859" y="76207"/>
                </a:lnTo>
                <a:lnTo>
                  <a:pt x="500092" y="82555"/>
                </a:lnTo>
                <a:lnTo>
                  <a:pt x="507855" y="77909"/>
                </a:lnTo>
                <a:lnTo>
                  <a:pt x="511699" y="62603"/>
                </a:lnTo>
                <a:lnTo>
                  <a:pt x="507053" y="54841"/>
                </a:lnTo>
                <a:lnTo>
                  <a:pt x="480853" y="48268"/>
                </a:lnTo>
                <a:lnTo>
                  <a:pt x="407530" y="32538"/>
                </a:lnTo>
                <a:close/>
              </a:path>
              <a:path w="1757045" h="1070610">
                <a:moveTo>
                  <a:pt x="602562" y="80869"/>
                </a:moveTo>
                <a:lnTo>
                  <a:pt x="594647" y="85247"/>
                </a:lnTo>
                <a:lnTo>
                  <a:pt x="590282" y="100412"/>
                </a:lnTo>
                <a:lnTo>
                  <a:pt x="594659" y="108329"/>
                </a:lnTo>
                <a:lnTo>
                  <a:pt x="604046" y="111031"/>
                </a:lnTo>
                <a:lnTo>
                  <a:pt x="667746" y="131720"/>
                </a:lnTo>
                <a:lnTo>
                  <a:pt x="690129" y="139828"/>
                </a:lnTo>
                <a:lnTo>
                  <a:pt x="698320" y="135989"/>
                </a:lnTo>
                <a:lnTo>
                  <a:pt x="703691" y="121149"/>
                </a:lnTo>
                <a:lnTo>
                  <a:pt x="699852" y="112957"/>
                </a:lnTo>
                <a:lnTo>
                  <a:pt x="676570" y="104541"/>
                </a:lnTo>
                <a:lnTo>
                  <a:pt x="611950" y="83571"/>
                </a:lnTo>
                <a:lnTo>
                  <a:pt x="602562" y="80869"/>
                </a:lnTo>
                <a:close/>
              </a:path>
              <a:path w="1757045" h="1070610">
                <a:moveTo>
                  <a:pt x="792283" y="148355"/>
                </a:moveTo>
                <a:lnTo>
                  <a:pt x="783969" y="151921"/>
                </a:lnTo>
                <a:lnTo>
                  <a:pt x="778113" y="166575"/>
                </a:lnTo>
                <a:lnTo>
                  <a:pt x="781679" y="174889"/>
                </a:lnTo>
                <a:lnTo>
                  <a:pt x="792826" y="179344"/>
                </a:lnTo>
                <a:lnTo>
                  <a:pt x="853991" y="206155"/>
                </a:lnTo>
                <a:lnTo>
                  <a:pt x="873641" y="215553"/>
                </a:lnTo>
                <a:lnTo>
                  <a:pt x="882171" y="212539"/>
                </a:lnTo>
                <a:lnTo>
                  <a:pt x="888975" y="198300"/>
                </a:lnTo>
                <a:lnTo>
                  <a:pt x="885962" y="189771"/>
                </a:lnTo>
                <a:lnTo>
                  <a:pt x="865459" y="179983"/>
                </a:lnTo>
                <a:lnTo>
                  <a:pt x="803431" y="152808"/>
                </a:lnTo>
                <a:lnTo>
                  <a:pt x="792283" y="148355"/>
                </a:lnTo>
                <a:close/>
              </a:path>
              <a:path w="1757045" h="1070610">
                <a:moveTo>
                  <a:pt x="974488" y="234030"/>
                </a:moveTo>
                <a:lnTo>
                  <a:pt x="965864" y="236762"/>
                </a:lnTo>
                <a:lnTo>
                  <a:pt x="958597" y="250771"/>
                </a:lnTo>
                <a:lnTo>
                  <a:pt x="961330" y="259394"/>
                </a:lnTo>
                <a:lnTo>
                  <a:pt x="973029" y="265464"/>
                </a:lnTo>
                <a:lnTo>
                  <a:pt x="1030691" y="297837"/>
                </a:lnTo>
                <a:lnTo>
                  <a:pt x="1048866" y="308856"/>
                </a:lnTo>
                <a:lnTo>
                  <a:pt x="1057650" y="306699"/>
                </a:lnTo>
                <a:lnTo>
                  <a:pt x="1065828" y="293202"/>
                </a:lnTo>
                <a:lnTo>
                  <a:pt x="1063670" y="284416"/>
                </a:lnTo>
                <a:lnTo>
                  <a:pt x="1044677" y="272919"/>
                </a:lnTo>
                <a:lnTo>
                  <a:pt x="986188" y="240099"/>
                </a:lnTo>
                <a:lnTo>
                  <a:pt x="974488" y="234030"/>
                </a:lnTo>
                <a:close/>
              </a:path>
              <a:path w="1757045" h="1070610">
                <a:moveTo>
                  <a:pt x="1147376" y="337249"/>
                </a:moveTo>
                <a:lnTo>
                  <a:pt x="1138523" y="339110"/>
                </a:lnTo>
                <a:lnTo>
                  <a:pt x="1129897" y="352327"/>
                </a:lnTo>
                <a:lnTo>
                  <a:pt x="1131759" y="361180"/>
                </a:lnTo>
                <a:lnTo>
                  <a:pt x="1141760" y="367708"/>
                </a:lnTo>
                <a:lnTo>
                  <a:pt x="1194955" y="405077"/>
                </a:lnTo>
                <a:lnTo>
                  <a:pt x="1213758" y="419293"/>
                </a:lnTo>
                <a:lnTo>
                  <a:pt x="1222717" y="418044"/>
                </a:lnTo>
                <a:lnTo>
                  <a:pt x="1232230" y="405452"/>
                </a:lnTo>
                <a:lnTo>
                  <a:pt x="1230981" y="396492"/>
                </a:lnTo>
                <a:lnTo>
                  <a:pt x="1211378" y="381694"/>
                </a:lnTo>
                <a:lnTo>
                  <a:pt x="1157377" y="343777"/>
                </a:lnTo>
                <a:lnTo>
                  <a:pt x="1147376" y="337249"/>
                </a:lnTo>
                <a:close/>
              </a:path>
              <a:path w="1757045" h="1070610">
                <a:moveTo>
                  <a:pt x="1309292" y="457934"/>
                </a:moveTo>
                <a:lnTo>
                  <a:pt x="1300265" y="458537"/>
                </a:lnTo>
                <a:lnTo>
                  <a:pt x="1289875" y="470415"/>
                </a:lnTo>
                <a:lnTo>
                  <a:pt x="1290477" y="479441"/>
                </a:lnTo>
                <a:lnTo>
                  <a:pt x="1343896" y="526171"/>
                </a:lnTo>
                <a:lnTo>
                  <a:pt x="1365717" y="546759"/>
                </a:lnTo>
                <a:lnTo>
                  <a:pt x="1374759" y="546493"/>
                </a:lnTo>
                <a:lnTo>
                  <a:pt x="1385586" y="535011"/>
                </a:lnTo>
                <a:lnTo>
                  <a:pt x="1385321" y="525969"/>
                </a:lnTo>
                <a:lnTo>
                  <a:pt x="1362709" y="504663"/>
                </a:lnTo>
                <a:lnTo>
                  <a:pt x="1309292" y="457934"/>
                </a:lnTo>
                <a:close/>
              </a:path>
              <a:path w="1757045" h="1070610">
                <a:moveTo>
                  <a:pt x="1446898" y="595791"/>
                </a:moveTo>
                <a:lnTo>
                  <a:pt x="1435209" y="606393"/>
                </a:lnTo>
                <a:lnTo>
                  <a:pt x="1434767" y="615428"/>
                </a:lnTo>
                <a:lnTo>
                  <a:pt x="1474640" y="659396"/>
                </a:lnTo>
                <a:lnTo>
                  <a:pt x="1501260" y="691315"/>
                </a:lnTo>
                <a:lnTo>
                  <a:pt x="1510270" y="692128"/>
                </a:lnTo>
                <a:lnTo>
                  <a:pt x="1522387" y="682016"/>
                </a:lnTo>
                <a:lnTo>
                  <a:pt x="1523199" y="673007"/>
                </a:lnTo>
                <a:lnTo>
                  <a:pt x="1495807" y="640200"/>
                </a:lnTo>
                <a:lnTo>
                  <a:pt x="1455934" y="596231"/>
                </a:lnTo>
                <a:lnTo>
                  <a:pt x="1446898" y="595791"/>
                </a:lnTo>
                <a:close/>
              </a:path>
              <a:path w="1757045" h="1070610">
                <a:moveTo>
                  <a:pt x="1574877" y="750630"/>
                </a:moveTo>
                <a:lnTo>
                  <a:pt x="1561926" y="759649"/>
                </a:lnTo>
                <a:lnTo>
                  <a:pt x="1560332" y="768554"/>
                </a:lnTo>
                <a:lnTo>
                  <a:pt x="1584332" y="803020"/>
                </a:lnTo>
                <a:lnTo>
                  <a:pt x="1615678" y="852822"/>
                </a:lnTo>
                <a:lnTo>
                  <a:pt x="1624501" y="854826"/>
                </a:lnTo>
                <a:lnTo>
                  <a:pt x="1637855" y="846416"/>
                </a:lnTo>
                <a:lnTo>
                  <a:pt x="1639859" y="837595"/>
                </a:lnTo>
                <a:lnTo>
                  <a:pt x="1607783" y="786691"/>
                </a:lnTo>
                <a:lnTo>
                  <a:pt x="1583781" y="752224"/>
                </a:lnTo>
                <a:lnTo>
                  <a:pt x="1574877" y="750630"/>
                </a:lnTo>
                <a:close/>
              </a:path>
              <a:path w="1757045" h="1070610">
                <a:moveTo>
                  <a:pt x="1649879" y="962352"/>
                </a:moveTo>
                <a:lnTo>
                  <a:pt x="1640856" y="963010"/>
                </a:lnTo>
                <a:lnTo>
                  <a:pt x="1630539" y="974952"/>
                </a:lnTo>
                <a:lnTo>
                  <a:pt x="1631196" y="983974"/>
                </a:lnTo>
                <a:lnTo>
                  <a:pt x="1730794" y="1070034"/>
                </a:lnTo>
                <a:lnTo>
                  <a:pt x="1736738" y="1040399"/>
                </a:lnTo>
                <a:lnTo>
                  <a:pt x="1707593" y="1040399"/>
                </a:lnTo>
                <a:lnTo>
                  <a:pt x="1708996" y="1033405"/>
                </a:lnTo>
                <a:lnTo>
                  <a:pt x="1701562" y="1030094"/>
                </a:lnTo>
                <a:lnTo>
                  <a:pt x="1692979" y="1007691"/>
                </a:lnTo>
                <a:lnTo>
                  <a:pt x="1687322" y="994706"/>
                </a:lnTo>
                <a:lnTo>
                  <a:pt x="1649879" y="962352"/>
                </a:lnTo>
                <a:close/>
              </a:path>
              <a:path w="1757045" h="1070610">
                <a:moveTo>
                  <a:pt x="1724958" y="1027227"/>
                </a:moveTo>
                <a:lnTo>
                  <a:pt x="1724560" y="1028119"/>
                </a:lnTo>
                <a:lnTo>
                  <a:pt x="1709826" y="1033774"/>
                </a:lnTo>
                <a:lnTo>
                  <a:pt x="1708922" y="1033774"/>
                </a:lnTo>
                <a:lnTo>
                  <a:pt x="1707593" y="1040399"/>
                </a:lnTo>
                <a:lnTo>
                  <a:pt x="1726929" y="1033774"/>
                </a:lnTo>
                <a:lnTo>
                  <a:pt x="1709826" y="1033774"/>
                </a:lnTo>
                <a:lnTo>
                  <a:pt x="1708996" y="1033405"/>
                </a:lnTo>
                <a:lnTo>
                  <a:pt x="1728007" y="1033405"/>
                </a:lnTo>
                <a:lnTo>
                  <a:pt x="1730943" y="1032399"/>
                </a:lnTo>
                <a:lnTo>
                  <a:pt x="1724958" y="1027227"/>
                </a:lnTo>
                <a:close/>
              </a:path>
              <a:path w="1757045" h="1070610">
                <a:moveTo>
                  <a:pt x="1736194" y="930343"/>
                </a:moveTo>
                <a:lnTo>
                  <a:pt x="1728664" y="935357"/>
                </a:lnTo>
                <a:lnTo>
                  <a:pt x="1717304" y="991989"/>
                </a:lnTo>
                <a:lnTo>
                  <a:pt x="1719172" y="996269"/>
                </a:lnTo>
                <a:lnTo>
                  <a:pt x="1728240" y="1019855"/>
                </a:lnTo>
                <a:lnTo>
                  <a:pt x="1724958" y="1027227"/>
                </a:lnTo>
                <a:lnTo>
                  <a:pt x="1730943" y="1032399"/>
                </a:lnTo>
                <a:lnTo>
                  <a:pt x="1707593" y="1040399"/>
                </a:lnTo>
                <a:lnTo>
                  <a:pt x="1736738" y="1040399"/>
                </a:lnTo>
                <a:lnTo>
                  <a:pt x="1756681" y="940977"/>
                </a:lnTo>
                <a:lnTo>
                  <a:pt x="1751667" y="933447"/>
                </a:lnTo>
                <a:lnTo>
                  <a:pt x="1736194" y="930343"/>
                </a:lnTo>
                <a:close/>
              </a:path>
              <a:path w="1757045" h="1070610">
                <a:moveTo>
                  <a:pt x="1712410" y="1016385"/>
                </a:moveTo>
                <a:lnTo>
                  <a:pt x="1708996" y="1033405"/>
                </a:lnTo>
                <a:lnTo>
                  <a:pt x="1709826" y="1033774"/>
                </a:lnTo>
                <a:lnTo>
                  <a:pt x="1724560" y="1028119"/>
                </a:lnTo>
                <a:lnTo>
                  <a:pt x="1724958" y="1027227"/>
                </a:lnTo>
                <a:lnTo>
                  <a:pt x="1712410" y="1016385"/>
                </a:lnTo>
                <a:close/>
              </a:path>
              <a:path w="1757045" h="1070610">
                <a:moveTo>
                  <a:pt x="1687322" y="994706"/>
                </a:moveTo>
                <a:lnTo>
                  <a:pt x="1692979" y="1007691"/>
                </a:lnTo>
                <a:lnTo>
                  <a:pt x="1701562" y="1030094"/>
                </a:lnTo>
                <a:lnTo>
                  <a:pt x="1708996" y="1033405"/>
                </a:lnTo>
                <a:lnTo>
                  <a:pt x="1712410" y="1016385"/>
                </a:lnTo>
                <a:lnTo>
                  <a:pt x="1687322" y="994706"/>
                </a:lnTo>
                <a:close/>
              </a:path>
              <a:path w="1757045" h="1070610">
                <a:moveTo>
                  <a:pt x="1717304" y="991989"/>
                </a:moveTo>
                <a:lnTo>
                  <a:pt x="1712410" y="1016385"/>
                </a:lnTo>
                <a:lnTo>
                  <a:pt x="1724958" y="1027227"/>
                </a:lnTo>
                <a:lnTo>
                  <a:pt x="1728240" y="1019855"/>
                </a:lnTo>
                <a:lnTo>
                  <a:pt x="1719172" y="996269"/>
                </a:lnTo>
                <a:lnTo>
                  <a:pt x="1717304" y="991989"/>
                </a:lnTo>
                <a:close/>
              </a:path>
              <a:path w="1757045" h="1070610">
                <a:moveTo>
                  <a:pt x="1678645" y="922684"/>
                </a:moveTo>
                <a:lnTo>
                  <a:pt x="1664529" y="929740"/>
                </a:lnTo>
                <a:lnTo>
                  <a:pt x="1661667" y="938322"/>
                </a:lnTo>
                <a:lnTo>
                  <a:pt x="1670156" y="955304"/>
                </a:lnTo>
                <a:lnTo>
                  <a:pt x="1687322" y="994706"/>
                </a:lnTo>
                <a:lnTo>
                  <a:pt x="1712410" y="1016385"/>
                </a:lnTo>
                <a:lnTo>
                  <a:pt x="1717304" y="991989"/>
                </a:lnTo>
                <a:lnTo>
                  <a:pt x="1695716" y="942527"/>
                </a:lnTo>
                <a:lnTo>
                  <a:pt x="1687226" y="925545"/>
                </a:lnTo>
                <a:lnTo>
                  <a:pt x="1678645" y="922684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9600" y="3722419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19" h="998220">
                <a:moveTo>
                  <a:pt x="498964" y="0"/>
                </a:moveTo>
                <a:lnTo>
                  <a:pt x="450911" y="2284"/>
                </a:lnTo>
                <a:lnTo>
                  <a:pt x="404149" y="8997"/>
                </a:lnTo>
                <a:lnTo>
                  <a:pt x="358890" y="19929"/>
                </a:lnTo>
                <a:lnTo>
                  <a:pt x="315340" y="34873"/>
                </a:lnTo>
                <a:lnTo>
                  <a:pt x="273711" y="53618"/>
                </a:lnTo>
                <a:lnTo>
                  <a:pt x="234210" y="75955"/>
                </a:lnTo>
                <a:lnTo>
                  <a:pt x="197047" y="101676"/>
                </a:lnTo>
                <a:lnTo>
                  <a:pt x="162431" y="130571"/>
                </a:lnTo>
                <a:lnTo>
                  <a:pt x="130570" y="162431"/>
                </a:lnTo>
                <a:lnTo>
                  <a:pt x="101676" y="197047"/>
                </a:lnTo>
                <a:lnTo>
                  <a:pt x="75955" y="234210"/>
                </a:lnTo>
                <a:lnTo>
                  <a:pt x="53618" y="273711"/>
                </a:lnTo>
                <a:lnTo>
                  <a:pt x="34873" y="315340"/>
                </a:lnTo>
                <a:lnTo>
                  <a:pt x="19929" y="358890"/>
                </a:lnTo>
                <a:lnTo>
                  <a:pt x="8997" y="404150"/>
                </a:lnTo>
                <a:lnTo>
                  <a:pt x="2284" y="450911"/>
                </a:lnTo>
                <a:lnTo>
                  <a:pt x="0" y="498965"/>
                </a:lnTo>
                <a:lnTo>
                  <a:pt x="2284" y="547018"/>
                </a:lnTo>
                <a:lnTo>
                  <a:pt x="8997" y="593780"/>
                </a:lnTo>
                <a:lnTo>
                  <a:pt x="19929" y="639040"/>
                </a:lnTo>
                <a:lnTo>
                  <a:pt x="34873" y="682589"/>
                </a:lnTo>
                <a:lnTo>
                  <a:pt x="53618" y="724219"/>
                </a:lnTo>
                <a:lnTo>
                  <a:pt x="75955" y="763720"/>
                </a:lnTo>
                <a:lnTo>
                  <a:pt x="101676" y="800883"/>
                </a:lnTo>
                <a:lnTo>
                  <a:pt x="130570" y="835499"/>
                </a:lnTo>
                <a:lnTo>
                  <a:pt x="162431" y="867359"/>
                </a:lnTo>
                <a:lnTo>
                  <a:pt x="197047" y="896254"/>
                </a:lnTo>
                <a:lnTo>
                  <a:pt x="234210" y="921975"/>
                </a:lnTo>
                <a:lnTo>
                  <a:pt x="273711" y="944312"/>
                </a:lnTo>
                <a:lnTo>
                  <a:pt x="315340" y="963057"/>
                </a:lnTo>
                <a:lnTo>
                  <a:pt x="358890" y="978000"/>
                </a:lnTo>
                <a:lnTo>
                  <a:pt x="404149" y="988933"/>
                </a:lnTo>
                <a:lnTo>
                  <a:pt x="450911" y="995646"/>
                </a:lnTo>
                <a:lnTo>
                  <a:pt x="498964" y="997930"/>
                </a:lnTo>
                <a:lnTo>
                  <a:pt x="547018" y="995646"/>
                </a:lnTo>
                <a:lnTo>
                  <a:pt x="593780" y="988933"/>
                </a:lnTo>
                <a:lnTo>
                  <a:pt x="639039" y="978000"/>
                </a:lnTo>
                <a:lnTo>
                  <a:pt x="682589" y="963057"/>
                </a:lnTo>
                <a:lnTo>
                  <a:pt x="724219" y="944312"/>
                </a:lnTo>
                <a:lnTo>
                  <a:pt x="763720" y="921975"/>
                </a:lnTo>
                <a:lnTo>
                  <a:pt x="800883" y="896254"/>
                </a:lnTo>
                <a:lnTo>
                  <a:pt x="835499" y="867359"/>
                </a:lnTo>
                <a:lnTo>
                  <a:pt x="867359" y="835499"/>
                </a:lnTo>
                <a:lnTo>
                  <a:pt x="896254" y="800883"/>
                </a:lnTo>
                <a:lnTo>
                  <a:pt x="921975" y="763720"/>
                </a:lnTo>
                <a:lnTo>
                  <a:pt x="944312" y="724219"/>
                </a:lnTo>
                <a:lnTo>
                  <a:pt x="963057" y="682589"/>
                </a:lnTo>
                <a:lnTo>
                  <a:pt x="978000" y="639040"/>
                </a:lnTo>
                <a:lnTo>
                  <a:pt x="988933" y="593780"/>
                </a:lnTo>
                <a:lnTo>
                  <a:pt x="995646" y="547018"/>
                </a:lnTo>
                <a:lnTo>
                  <a:pt x="997930" y="498965"/>
                </a:lnTo>
                <a:lnTo>
                  <a:pt x="995646" y="450911"/>
                </a:lnTo>
                <a:lnTo>
                  <a:pt x="988933" y="404150"/>
                </a:lnTo>
                <a:lnTo>
                  <a:pt x="978000" y="358890"/>
                </a:lnTo>
                <a:lnTo>
                  <a:pt x="963057" y="315340"/>
                </a:lnTo>
                <a:lnTo>
                  <a:pt x="944312" y="273711"/>
                </a:lnTo>
                <a:lnTo>
                  <a:pt x="921975" y="234210"/>
                </a:lnTo>
                <a:lnTo>
                  <a:pt x="896254" y="197047"/>
                </a:lnTo>
                <a:lnTo>
                  <a:pt x="867359" y="162431"/>
                </a:lnTo>
                <a:lnTo>
                  <a:pt x="835499" y="130571"/>
                </a:lnTo>
                <a:lnTo>
                  <a:pt x="800883" y="101676"/>
                </a:lnTo>
                <a:lnTo>
                  <a:pt x="763720" y="75955"/>
                </a:lnTo>
                <a:lnTo>
                  <a:pt x="724219" y="53618"/>
                </a:lnTo>
                <a:lnTo>
                  <a:pt x="682589" y="34873"/>
                </a:lnTo>
                <a:lnTo>
                  <a:pt x="639039" y="19929"/>
                </a:lnTo>
                <a:lnTo>
                  <a:pt x="593780" y="8997"/>
                </a:lnTo>
                <a:lnTo>
                  <a:pt x="547018" y="2284"/>
                </a:lnTo>
                <a:lnTo>
                  <a:pt x="498964" y="0"/>
                </a:lnTo>
                <a:close/>
              </a:path>
            </a:pathLst>
          </a:custGeom>
          <a:solidFill>
            <a:srgbClr val="5B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8472" y="3831335"/>
            <a:ext cx="704088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31114" y="2613610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544194" h="544194">
                <a:moveTo>
                  <a:pt x="272017" y="0"/>
                </a:moveTo>
                <a:lnTo>
                  <a:pt x="223122" y="4382"/>
                </a:lnTo>
                <a:lnTo>
                  <a:pt x="177101" y="17018"/>
                </a:lnTo>
                <a:lnTo>
                  <a:pt x="134725" y="37138"/>
                </a:lnTo>
                <a:lnTo>
                  <a:pt x="96760" y="63975"/>
                </a:lnTo>
                <a:lnTo>
                  <a:pt x="63975" y="96760"/>
                </a:lnTo>
                <a:lnTo>
                  <a:pt x="37138" y="134725"/>
                </a:lnTo>
                <a:lnTo>
                  <a:pt x="17018" y="177102"/>
                </a:lnTo>
                <a:lnTo>
                  <a:pt x="4382" y="223122"/>
                </a:lnTo>
                <a:lnTo>
                  <a:pt x="0" y="272018"/>
                </a:lnTo>
                <a:lnTo>
                  <a:pt x="4382" y="320914"/>
                </a:lnTo>
                <a:lnTo>
                  <a:pt x="17018" y="366934"/>
                </a:lnTo>
                <a:lnTo>
                  <a:pt x="37138" y="409311"/>
                </a:lnTo>
                <a:lnTo>
                  <a:pt x="63975" y="447276"/>
                </a:lnTo>
                <a:lnTo>
                  <a:pt x="96760" y="480061"/>
                </a:lnTo>
                <a:lnTo>
                  <a:pt x="134725" y="506897"/>
                </a:lnTo>
                <a:lnTo>
                  <a:pt x="177101" y="527018"/>
                </a:lnTo>
                <a:lnTo>
                  <a:pt x="223122" y="539653"/>
                </a:lnTo>
                <a:lnTo>
                  <a:pt x="272017" y="544036"/>
                </a:lnTo>
                <a:lnTo>
                  <a:pt x="320913" y="539653"/>
                </a:lnTo>
                <a:lnTo>
                  <a:pt x="366933" y="527018"/>
                </a:lnTo>
                <a:lnTo>
                  <a:pt x="409310" y="506897"/>
                </a:lnTo>
                <a:lnTo>
                  <a:pt x="447275" y="480061"/>
                </a:lnTo>
                <a:lnTo>
                  <a:pt x="480060" y="447276"/>
                </a:lnTo>
                <a:lnTo>
                  <a:pt x="506897" y="409311"/>
                </a:lnTo>
                <a:lnTo>
                  <a:pt x="527018" y="366934"/>
                </a:lnTo>
                <a:lnTo>
                  <a:pt x="539653" y="320914"/>
                </a:lnTo>
                <a:lnTo>
                  <a:pt x="544036" y="272018"/>
                </a:lnTo>
                <a:lnTo>
                  <a:pt x="539653" y="223122"/>
                </a:lnTo>
                <a:lnTo>
                  <a:pt x="527018" y="177102"/>
                </a:lnTo>
                <a:lnTo>
                  <a:pt x="506897" y="134725"/>
                </a:lnTo>
                <a:lnTo>
                  <a:pt x="480060" y="96760"/>
                </a:lnTo>
                <a:lnTo>
                  <a:pt x="447275" y="63975"/>
                </a:lnTo>
                <a:lnTo>
                  <a:pt x="409310" y="37138"/>
                </a:lnTo>
                <a:lnTo>
                  <a:pt x="366933" y="17018"/>
                </a:lnTo>
                <a:lnTo>
                  <a:pt x="320913" y="4382"/>
                </a:lnTo>
                <a:lnTo>
                  <a:pt x="272017" y="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92223" y="2676144"/>
            <a:ext cx="420624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47473" y="2304737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20" h="998220">
                <a:moveTo>
                  <a:pt x="498965" y="0"/>
                </a:moveTo>
                <a:lnTo>
                  <a:pt x="450911" y="2284"/>
                </a:lnTo>
                <a:lnTo>
                  <a:pt x="404150" y="8997"/>
                </a:lnTo>
                <a:lnTo>
                  <a:pt x="358890" y="19929"/>
                </a:lnTo>
                <a:lnTo>
                  <a:pt x="315340" y="34873"/>
                </a:lnTo>
                <a:lnTo>
                  <a:pt x="273711" y="53618"/>
                </a:lnTo>
                <a:lnTo>
                  <a:pt x="234210" y="75955"/>
                </a:lnTo>
                <a:lnTo>
                  <a:pt x="197047" y="101676"/>
                </a:lnTo>
                <a:lnTo>
                  <a:pt x="162431" y="130571"/>
                </a:lnTo>
                <a:lnTo>
                  <a:pt x="130571" y="162431"/>
                </a:lnTo>
                <a:lnTo>
                  <a:pt x="101676" y="197047"/>
                </a:lnTo>
                <a:lnTo>
                  <a:pt x="75955" y="234210"/>
                </a:lnTo>
                <a:lnTo>
                  <a:pt x="53618" y="273711"/>
                </a:lnTo>
                <a:lnTo>
                  <a:pt x="34873" y="315340"/>
                </a:lnTo>
                <a:lnTo>
                  <a:pt x="19929" y="358890"/>
                </a:lnTo>
                <a:lnTo>
                  <a:pt x="8997" y="404150"/>
                </a:lnTo>
                <a:lnTo>
                  <a:pt x="2284" y="450911"/>
                </a:lnTo>
                <a:lnTo>
                  <a:pt x="0" y="498965"/>
                </a:lnTo>
                <a:lnTo>
                  <a:pt x="2284" y="547018"/>
                </a:lnTo>
                <a:lnTo>
                  <a:pt x="8997" y="593780"/>
                </a:lnTo>
                <a:lnTo>
                  <a:pt x="19929" y="639040"/>
                </a:lnTo>
                <a:lnTo>
                  <a:pt x="34873" y="682589"/>
                </a:lnTo>
                <a:lnTo>
                  <a:pt x="53618" y="724219"/>
                </a:lnTo>
                <a:lnTo>
                  <a:pt x="75955" y="763720"/>
                </a:lnTo>
                <a:lnTo>
                  <a:pt x="101676" y="800883"/>
                </a:lnTo>
                <a:lnTo>
                  <a:pt x="130571" y="835499"/>
                </a:lnTo>
                <a:lnTo>
                  <a:pt x="162431" y="867359"/>
                </a:lnTo>
                <a:lnTo>
                  <a:pt x="197047" y="896254"/>
                </a:lnTo>
                <a:lnTo>
                  <a:pt x="234210" y="921975"/>
                </a:lnTo>
                <a:lnTo>
                  <a:pt x="273711" y="944312"/>
                </a:lnTo>
                <a:lnTo>
                  <a:pt x="315340" y="963057"/>
                </a:lnTo>
                <a:lnTo>
                  <a:pt x="358890" y="978000"/>
                </a:lnTo>
                <a:lnTo>
                  <a:pt x="404150" y="988933"/>
                </a:lnTo>
                <a:lnTo>
                  <a:pt x="450911" y="995646"/>
                </a:lnTo>
                <a:lnTo>
                  <a:pt x="498965" y="997930"/>
                </a:lnTo>
                <a:lnTo>
                  <a:pt x="547018" y="995646"/>
                </a:lnTo>
                <a:lnTo>
                  <a:pt x="593780" y="988933"/>
                </a:lnTo>
                <a:lnTo>
                  <a:pt x="639040" y="978000"/>
                </a:lnTo>
                <a:lnTo>
                  <a:pt x="682589" y="963057"/>
                </a:lnTo>
                <a:lnTo>
                  <a:pt x="724219" y="944312"/>
                </a:lnTo>
                <a:lnTo>
                  <a:pt x="763720" y="921975"/>
                </a:lnTo>
                <a:lnTo>
                  <a:pt x="800883" y="896254"/>
                </a:lnTo>
                <a:lnTo>
                  <a:pt x="835499" y="867359"/>
                </a:lnTo>
                <a:lnTo>
                  <a:pt x="867359" y="835499"/>
                </a:lnTo>
                <a:lnTo>
                  <a:pt x="896254" y="800883"/>
                </a:lnTo>
                <a:lnTo>
                  <a:pt x="921975" y="763720"/>
                </a:lnTo>
                <a:lnTo>
                  <a:pt x="944312" y="724219"/>
                </a:lnTo>
                <a:lnTo>
                  <a:pt x="963057" y="682589"/>
                </a:lnTo>
                <a:lnTo>
                  <a:pt x="978000" y="639040"/>
                </a:lnTo>
                <a:lnTo>
                  <a:pt x="988933" y="593780"/>
                </a:lnTo>
                <a:lnTo>
                  <a:pt x="995646" y="547018"/>
                </a:lnTo>
                <a:lnTo>
                  <a:pt x="997930" y="498965"/>
                </a:lnTo>
                <a:lnTo>
                  <a:pt x="995646" y="450911"/>
                </a:lnTo>
                <a:lnTo>
                  <a:pt x="988933" y="404150"/>
                </a:lnTo>
                <a:lnTo>
                  <a:pt x="978000" y="358890"/>
                </a:lnTo>
                <a:lnTo>
                  <a:pt x="963057" y="315340"/>
                </a:lnTo>
                <a:lnTo>
                  <a:pt x="944312" y="273711"/>
                </a:lnTo>
                <a:lnTo>
                  <a:pt x="921975" y="234210"/>
                </a:lnTo>
                <a:lnTo>
                  <a:pt x="896254" y="197047"/>
                </a:lnTo>
                <a:lnTo>
                  <a:pt x="867359" y="162431"/>
                </a:lnTo>
                <a:lnTo>
                  <a:pt x="835499" y="130571"/>
                </a:lnTo>
                <a:lnTo>
                  <a:pt x="800883" y="101676"/>
                </a:lnTo>
                <a:lnTo>
                  <a:pt x="763720" y="75955"/>
                </a:lnTo>
                <a:lnTo>
                  <a:pt x="724219" y="53618"/>
                </a:lnTo>
                <a:lnTo>
                  <a:pt x="682589" y="34873"/>
                </a:lnTo>
                <a:lnTo>
                  <a:pt x="639040" y="19929"/>
                </a:lnTo>
                <a:lnTo>
                  <a:pt x="593780" y="8997"/>
                </a:lnTo>
                <a:lnTo>
                  <a:pt x="547018" y="2284"/>
                </a:lnTo>
                <a:lnTo>
                  <a:pt x="498965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57144" y="2514600"/>
            <a:ext cx="579119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52075" y="3722419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20" h="998220">
                <a:moveTo>
                  <a:pt x="498963" y="0"/>
                </a:moveTo>
                <a:lnTo>
                  <a:pt x="450910" y="2284"/>
                </a:lnTo>
                <a:lnTo>
                  <a:pt x="404149" y="8997"/>
                </a:lnTo>
                <a:lnTo>
                  <a:pt x="358889" y="19929"/>
                </a:lnTo>
                <a:lnTo>
                  <a:pt x="315340" y="34873"/>
                </a:lnTo>
                <a:lnTo>
                  <a:pt x="273710" y="53618"/>
                </a:lnTo>
                <a:lnTo>
                  <a:pt x="234210" y="75955"/>
                </a:lnTo>
                <a:lnTo>
                  <a:pt x="197047" y="101676"/>
                </a:lnTo>
                <a:lnTo>
                  <a:pt x="162430" y="130571"/>
                </a:lnTo>
                <a:lnTo>
                  <a:pt x="130570" y="162431"/>
                </a:lnTo>
                <a:lnTo>
                  <a:pt x="101676" y="197047"/>
                </a:lnTo>
                <a:lnTo>
                  <a:pt x="75955" y="234210"/>
                </a:lnTo>
                <a:lnTo>
                  <a:pt x="53618" y="273711"/>
                </a:lnTo>
                <a:lnTo>
                  <a:pt x="34873" y="315340"/>
                </a:lnTo>
                <a:lnTo>
                  <a:pt x="19929" y="358890"/>
                </a:lnTo>
                <a:lnTo>
                  <a:pt x="8997" y="404150"/>
                </a:lnTo>
                <a:lnTo>
                  <a:pt x="2284" y="450911"/>
                </a:lnTo>
                <a:lnTo>
                  <a:pt x="0" y="498965"/>
                </a:lnTo>
                <a:lnTo>
                  <a:pt x="2284" y="547018"/>
                </a:lnTo>
                <a:lnTo>
                  <a:pt x="8997" y="593780"/>
                </a:lnTo>
                <a:lnTo>
                  <a:pt x="19929" y="639040"/>
                </a:lnTo>
                <a:lnTo>
                  <a:pt x="34873" y="682589"/>
                </a:lnTo>
                <a:lnTo>
                  <a:pt x="53618" y="724219"/>
                </a:lnTo>
                <a:lnTo>
                  <a:pt x="75955" y="763720"/>
                </a:lnTo>
                <a:lnTo>
                  <a:pt x="101676" y="800883"/>
                </a:lnTo>
                <a:lnTo>
                  <a:pt x="130570" y="835499"/>
                </a:lnTo>
                <a:lnTo>
                  <a:pt x="162430" y="867359"/>
                </a:lnTo>
                <a:lnTo>
                  <a:pt x="197047" y="896254"/>
                </a:lnTo>
                <a:lnTo>
                  <a:pt x="234210" y="921975"/>
                </a:lnTo>
                <a:lnTo>
                  <a:pt x="273710" y="944312"/>
                </a:lnTo>
                <a:lnTo>
                  <a:pt x="315340" y="963057"/>
                </a:lnTo>
                <a:lnTo>
                  <a:pt x="358889" y="978000"/>
                </a:lnTo>
                <a:lnTo>
                  <a:pt x="404149" y="988933"/>
                </a:lnTo>
                <a:lnTo>
                  <a:pt x="450910" y="995646"/>
                </a:lnTo>
                <a:lnTo>
                  <a:pt x="498963" y="997930"/>
                </a:lnTo>
                <a:lnTo>
                  <a:pt x="547017" y="995646"/>
                </a:lnTo>
                <a:lnTo>
                  <a:pt x="593778" y="988933"/>
                </a:lnTo>
                <a:lnTo>
                  <a:pt x="639038" y="978000"/>
                </a:lnTo>
                <a:lnTo>
                  <a:pt x="682588" y="963057"/>
                </a:lnTo>
                <a:lnTo>
                  <a:pt x="724217" y="944312"/>
                </a:lnTo>
                <a:lnTo>
                  <a:pt x="763718" y="921975"/>
                </a:lnTo>
                <a:lnTo>
                  <a:pt x="800881" y="896254"/>
                </a:lnTo>
                <a:lnTo>
                  <a:pt x="835498" y="867359"/>
                </a:lnTo>
                <a:lnTo>
                  <a:pt x="867358" y="835499"/>
                </a:lnTo>
                <a:lnTo>
                  <a:pt x="896253" y="800883"/>
                </a:lnTo>
                <a:lnTo>
                  <a:pt x="921973" y="763720"/>
                </a:lnTo>
                <a:lnTo>
                  <a:pt x="944311" y="724219"/>
                </a:lnTo>
                <a:lnTo>
                  <a:pt x="963056" y="682589"/>
                </a:lnTo>
                <a:lnTo>
                  <a:pt x="977999" y="639040"/>
                </a:lnTo>
                <a:lnTo>
                  <a:pt x="988932" y="593780"/>
                </a:lnTo>
                <a:lnTo>
                  <a:pt x="995645" y="547018"/>
                </a:lnTo>
                <a:lnTo>
                  <a:pt x="997929" y="498965"/>
                </a:lnTo>
                <a:lnTo>
                  <a:pt x="995645" y="450911"/>
                </a:lnTo>
                <a:lnTo>
                  <a:pt x="988932" y="404150"/>
                </a:lnTo>
                <a:lnTo>
                  <a:pt x="977999" y="358890"/>
                </a:lnTo>
                <a:lnTo>
                  <a:pt x="963056" y="315340"/>
                </a:lnTo>
                <a:lnTo>
                  <a:pt x="944311" y="273711"/>
                </a:lnTo>
                <a:lnTo>
                  <a:pt x="921973" y="234210"/>
                </a:lnTo>
                <a:lnTo>
                  <a:pt x="896253" y="197047"/>
                </a:lnTo>
                <a:lnTo>
                  <a:pt x="867358" y="162431"/>
                </a:lnTo>
                <a:lnTo>
                  <a:pt x="835498" y="130571"/>
                </a:lnTo>
                <a:lnTo>
                  <a:pt x="800881" y="101676"/>
                </a:lnTo>
                <a:lnTo>
                  <a:pt x="763718" y="75955"/>
                </a:lnTo>
                <a:lnTo>
                  <a:pt x="724217" y="53618"/>
                </a:lnTo>
                <a:lnTo>
                  <a:pt x="682588" y="34873"/>
                </a:lnTo>
                <a:lnTo>
                  <a:pt x="639038" y="19929"/>
                </a:lnTo>
                <a:lnTo>
                  <a:pt x="593778" y="8997"/>
                </a:lnTo>
                <a:lnTo>
                  <a:pt x="547017" y="2284"/>
                </a:lnTo>
                <a:lnTo>
                  <a:pt x="498963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39511" y="3874008"/>
            <a:ext cx="624839" cy="624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47410" y="2613610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544195" h="544194">
                <a:moveTo>
                  <a:pt x="272017" y="0"/>
                </a:moveTo>
                <a:lnTo>
                  <a:pt x="223121" y="4382"/>
                </a:lnTo>
                <a:lnTo>
                  <a:pt x="177101" y="17018"/>
                </a:lnTo>
                <a:lnTo>
                  <a:pt x="134724" y="37138"/>
                </a:lnTo>
                <a:lnTo>
                  <a:pt x="96759" y="63975"/>
                </a:lnTo>
                <a:lnTo>
                  <a:pt x="63974" y="96760"/>
                </a:lnTo>
                <a:lnTo>
                  <a:pt x="37138" y="134725"/>
                </a:lnTo>
                <a:lnTo>
                  <a:pt x="17017" y="177102"/>
                </a:lnTo>
                <a:lnTo>
                  <a:pt x="4382" y="223122"/>
                </a:lnTo>
                <a:lnTo>
                  <a:pt x="0" y="272018"/>
                </a:lnTo>
                <a:lnTo>
                  <a:pt x="4382" y="320914"/>
                </a:lnTo>
                <a:lnTo>
                  <a:pt x="17017" y="366934"/>
                </a:lnTo>
                <a:lnTo>
                  <a:pt x="37138" y="409311"/>
                </a:lnTo>
                <a:lnTo>
                  <a:pt x="63974" y="447276"/>
                </a:lnTo>
                <a:lnTo>
                  <a:pt x="96759" y="480061"/>
                </a:lnTo>
                <a:lnTo>
                  <a:pt x="134724" y="506897"/>
                </a:lnTo>
                <a:lnTo>
                  <a:pt x="177101" y="527018"/>
                </a:lnTo>
                <a:lnTo>
                  <a:pt x="223121" y="539653"/>
                </a:lnTo>
                <a:lnTo>
                  <a:pt x="272017" y="544036"/>
                </a:lnTo>
                <a:lnTo>
                  <a:pt x="320912" y="539653"/>
                </a:lnTo>
                <a:lnTo>
                  <a:pt x="366933" y="527018"/>
                </a:lnTo>
                <a:lnTo>
                  <a:pt x="409309" y="506897"/>
                </a:lnTo>
                <a:lnTo>
                  <a:pt x="447274" y="480061"/>
                </a:lnTo>
                <a:lnTo>
                  <a:pt x="480059" y="447276"/>
                </a:lnTo>
                <a:lnTo>
                  <a:pt x="506896" y="409311"/>
                </a:lnTo>
                <a:lnTo>
                  <a:pt x="527016" y="366934"/>
                </a:lnTo>
                <a:lnTo>
                  <a:pt x="539652" y="320914"/>
                </a:lnTo>
                <a:lnTo>
                  <a:pt x="544034" y="272018"/>
                </a:lnTo>
                <a:lnTo>
                  <a:pt x="539652" y="223122"/>
                </a:lnTo>
                <a:lnTo>
                  <a:pt x="527016" y="177102"/>
                </a:lnTo>
                <a:lnTo>
                  <a:pt x="506896" y="134725"/>
                </a:lnTo>
                <a:lnTo>
                  <a:pt x="480059" y="96760"/>
                </a:lnTo>
                <a:lnTo>
                  <a:pt x="447274" y="63975"/>
                </a:lnTo>
                <a:lnTo>
                  <a:pt x="409309" y="37138"/>
                </a:lnTo>
                <a:lnTo>
                  <a:pt x="366933" y="17018"/>
                </a:lnTo>
                <a:lnTo>
                  <a:pt x="320912" y="4382"/>
                </a:lnTo>
                <a:lnTo>
                  <a:pt x="272017" y="0"/>
                </a:lnTo>
                <a:close/>
              </a:path>
            </a:pathLst>
          </a:custGeom>
          <a:solidFill>
            <a:srgbClr val="1DE4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13503" y="2679192"/>
            <a:ext cx="411479" cy="411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62800" y="2273807"/>
            <a:ext cx="420624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612036" y="2358644"/>
            <a:ext cx="2674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5">
                <a:solidFill>
                  <a:srgbClr val="368727"/>
                </a:solidFill>
                <a:latin typeface="Calibri"/>
                <a:cs typeface="Calibri"/>
              </a:rPr>
              <a:t>Estimate </a:t>
            </a:r>
            <a:r>
              <a:rPr dirty="0" sz="1800" spc="80">
                <a:solidFill>
                  <a:srgbClr val="368727"/>
                </a:solidFill>
                <a:latin typeface="Calibri"/>
                <a:cs typeface="Calibri"/>
              </a:rPr>
              <a:t>your </a:t>
            </a: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tax</a:t>
            </a:r>
            <a:r>
              <a:rPr dirty="0" sz="1800" spc="-9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bracket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4992" y="2953511"/>
            <a:ext cx="420624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74992" y="3663696"/>
            <a:ext cx="420624" cy="423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624776" y="3038347"/>
            <a:ext cx="3178810" cy="10102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317500">
              <a:lnSpc>
                <a:spcPct val="101099"/>
              </a:lnSpc>
              <a:spcBef>
                <a:spcPts val="75"/>
              </a:spcBef>
            </a:pPr>
            <a:r>
              <a:rPr dirty="0" sz="1800" spc="100">
                <a:solidFill>
                  <a:srgbClr val="368727"/>
                </a:solidFill>
                <a:latin typeface="Calibri"/>
                <a:cs typeface="Calibri"/>
              </a:rPr>
              <a:t>Adjust </a:t>
            </a:r>
            <a:r>
              <a:rPr dirty="0" sz="1800" spc="80">
                <a:solidFill>
                  <a:srgbClr val="368727"/>
                </a:solidFill>
                <a:latin typeface="Calibri"/>
                <a:cs typeface="Calibri"/>
              </a:rPr>
              <a:t>your </a:t>
            </a:r>
            <a:r>
              <a:rPr dirty="0" sz="1800" spc="100">
                <a:solidFill>
                  <a:srgbClr val="368727"/>
                </a:solidFill>
                <a:latin typeface="Calibri"/>
                <a:cs typeface="Calibri"/>
              </a:rPr>
              <a:t>taxable </a:t>
            </a:r>
            <a:r>
              <a:rPr dirty="0" sz="1800" spc="135">
                <a:solidFill>
                  <a:srgbClr val="368727"/>
                </a:solidFill>
                <a:latin typeface="Calibri"/>
                <a:cs typeface="Calibri"/>
              </a:rPr>
              <a:t>and  </a:t>
            </a:r>
            <a:r>
              <a:rPr dirty="0" sz="1800" spc="105">
                <a:solidFill>
                  <a:srgbClr val="368727"/>
                </a:solidFill>
                <a:latin typeface="Calibri"/>
                <a:cs typeface="Calibri"/>
              </a:rPr>
              <a:t>nontaxable </a:t>
            </a: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investment</a:t>
            </a:r>
            <a:r>
              <a:rPr dirty="0" sz="1800" spc="-3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368727"/>
                </a:solidFill>
                <a:latin typeface="Calibri"/>
                <a:cs typeface="Calibri"/>
              </a:rPr>
              <a:t>mix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800" spc="114">
                <a:solidFill>
                  <a:srgbClr val="368727"/>
                </a:solidFill>
                <a:latin typeface="Calibri"/>
                <a:cs typeface="Calibri"/>
              </a:rPr>
              <a:t>Consult </a:t>
            </a:r>
            <a:r>
              <a:rPr dirty="0" sz="1800" spc="120">
                <a:solidFill>
                  <a:srgbClr val="368727"/>
                </a:solidFill>
                <a:latin typeface="Calibri"/>
                <a:cs typeface="Calibri"/>
              </a:rPr>
              <a:t>a </a:t>
            </a: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Fidelity</a:t>
            </a:r>
            <a:r>
              <a:rPr dirty="0" sz="1800" spc="-140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368727"/>
                </a:solidFill>
                <a:latin typeface="Calibri"/>
                <a:cs typeface="Calibri"/>
              </a:rPr>
              <a:t>professional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149" y="262184"/>
            <a:ext cx="5633085" cy="88773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z="2800" spc="75">
                <a:solidFill>
                  <a:srgbClr val="368727"/>
                </a:solidFill>
                <a:latin typeface="Book Antiqua"/>
                <a:cs typeface="Book Antiqua"/>
              </a:rPr>
              <a:t>Estimate </a:t>
            </a:r>
            <a:r>
              <a:rPr dirty="0" sz="2800" spc="95">
                <a:solidFill>
                  <a:srgbClr val="368727"/>
                </a:solidFill>
                <a:latin typeface="Book Antiqua"/>
                <a:cs typeface="Book Antiqua"/>
              </a:rPr>
              <a:t>your </a:t>
            </a:r>
            <a:r>
              <a:rPr dirty="0" sz="2800" spc="135">
                <a:solidFill>
                  <a:srgbClr val="368727"/>
                </a:solidFill>
                <a:latin typeface="Book Antiqua"/>
                <a:cs typeface="Book Antiqua"/>
              </a:rPr>
              <a:t>taxes </a:t>
            </a:r>
            <a:r>
              <a:rPr dirty="0" sz="2800" spc="40">
                <a:solidFill>
                  <a:srgbClr val="368727"/>
                </a:solidFill>
                <a:latin typeface="Book Antiqua"/>
                <a:cs typeface="Book Antiqua"/>
              </a:rPr>
              <a:t>in</a:t>
            </a:r>
            <a:r>
              <a:rPr dirty="0" sz="2800" spc="-320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110">
                <a:solidFill>
                  <a:srgbClr val="368727"/>
                </a:solidFill>
                <a:latin typeface="Book Antiqua"/>
                <a:cs typeface="Book Antiqua"/>
              </a:rPr>
              <a:t>retirement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Using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our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Retirement </a:t>
            </a:r>
            <a:r>
              <a:rPr dirty="0" sz="1800" spc="90">
                <a:solidFill>
                  <a:srgbClr val="044014"/>
                </a:solidFill>
                <a:latin typeface="Calibri"/>
                <a:cs typeface="Calibri"/>
              </a:rPr>
              <a:t>Strategies </a:t>
            </a:r>
            <a:r>
              <a:rPr dirty="0" sz="1800" spc="130">
                <a:solidFill>
                  <a:srgbClr val="044014"/>
                </a:solidFill>
                <a:latin typeface="Calibri"/>
                <a:cs typeface="Calibri"/>
              </a:rPr>
              <a:t>Tax</a:t>
            </a:r>
            <a:r>
              <a:rPr dirty="0" sz="1800" spc="-15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Estimator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33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7767" y="6392671"/>
            <a:ext cx="2248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latin typeface="Calibri"/>
                <a:cs typeface="Calibri"/>
              </a:rPr>
              <a:t>Screenshot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25">
                <a:latin typeface="Calibri"/>
                <a:cs typeface="Calibri"/>
              </a:rPr>
              <a:t>for illustrative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-6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15153" y="177981"/>
            <a:ext cx="1901189" cy="314325"/>
          </a:xfrm>
          <a:prstGeom prst="rect"/>
          <a:ln w="9525">
            <a:solidFill>
              <a:srgbClr val="D9117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2105"/>
              </a:lnSpc>
            </a:pPr>
            <a:r>
              <a:rPr dirty="0" sz="1800" spc="114">
                <a:solidFill>
                  <a:srgbClr val="D9117E"/>
                </a:solidFill>
                <a:latin typeface="Calibri"/>
                <a:cs typeface="Calibri"/>
              </a:rPr>
              <a:t>Optional</a:t>
            </a:r>
            <a:r>
              <a:rPr dirty="0" sz="1800" spc="25">
                <a:solidFill>
                  <a:srgbClr val="D9117E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D9117E"/>
                </a:solidFill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783" y="3846925"/>
            <a:ext cx="3238500" cy="31750"/>
          </a:xfrm>
          <a:custGeom>
            <a:avLst/>
            <a:gdLst/>
            <a:ahLst/>
            <a:cxnLst/>
            <a:rect l="l" t="t" r="r" b="b"/>
            <a:pathLst>
              <a:path w="3238500" h="31750">
                <a:moveTo>
                  <a:pt x="119893" y="0"/>
                </a:moveTo>
                <a:lnTo>
                  <a:pt x="7108" y="0"/>
                </a:lnTo>
                <a:lnTo>
                  <a:pt x="0" y="7108"/>
                </a:lnTo>
                <a:lnTo>
                  <a:pt x="0" y="24643"/>
                </a:lnTo>
                <a:lnTo>
                  <a:pt x="7108" y="31749"/>
                </a:lnTo>
                <a:lnTo>
                  <a:pt x="119893" y="31749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3" y="0"/>
                </a:lnTo>
                <a:close/>
              </a:path>
              <a:path w="3238500" h="31750">
                <a:moveTo>
                  <a:pt x="342143" y="0"/>
                </a:moveTo>
                <a:lnTo>
                  <a:pt x="229358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8" y="31749"/>
                </a:lnTo>
                <a:lnTo>
                  <a:pt x="342143" y="31749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3238500" h="31750">
                <a:moveTo>
                  <a:pt x="564393" y="1"/>
                </a:moveTo>
                <a:lnTo>
                  <a:pt x="451608" y="1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8" y="31751"/>
                </a:lnTo>
                <a:lnTo>
                  <a:pt x="564393" y="31751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1"/>
                </a:lnTo>
                <a:close/>
              </a:path>
              <a:path w="3238500" h="31750">
                <a:moveTo>
                  <a:pt x="786643" y="1"/>
                </a:moveTo>
                <a:lnTo>
                  <a:pt x="673858" y="1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8" y="31751"/>
                </a:lnTo>
                <a:lnTo>
                  <a:pt x="786643" y="31751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1"/>
                </a:lnTo>
                <a:close/>
              </a:path>
              <a:path w="3238500" h="31750">
                <a:moveTo>
                  <a:pt x="1008893" y="1"/>
                </a:moveTo>
                <a:lnTo>
                  <a:pt x="896108" y="1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8" y="31751"/>
                </a:lnTo>
                <a:lnTo>
                  <a:pt x="1008893" y="31751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1"/>
                </a:lnTo>
                <a:close/>
              </a:path>
              <a:path w="3238500" h="31750">
                <a:moveTo>
                  <a:pt x="1231143" y="1"/>
                </a:moveTo>
                <a:lnTo>
                  <a:pt x="1118358" y="1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8" y="31751"/>
                </a:lnTo>
                <a:lnTo>
                  <a:pt x="1231143" y="31751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1"/>
                </a:lnTo>
                <a:close/>
              </a:path>
              <a:path w="3238500" h="31750">
                <a:moveTo>
                  <a:pt x="1453393" y="1"/>
                </a:moveTo>
                <a:lnTo>
                  <a:pt x="1340608" y="1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8" y="31751"/>
                </a:lnTo>
                <a:lnTo>
                  <a:pt x="1453393" y="31751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1"/>
                </a:lnTo>
                <a:close/>
              </a:path>
              <a:path w="3238500" h="31750">
                <a:moveTo>
                  <a:pt x="1675643" y="1"/>
                </a:moveTo>
                <a:lnTo>
                  <a:pt x="1562858" y="1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8" y="31751"/>
                </a:lnTo>
                <a:lnTo>
                  <a:pt x="1675643" y="31751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1"/>
                </a:lnTo>
                <a:close/>
              </a:path>
              <a:path w="3238500" h="31750">
                <a:moveTo>
                  <a:pt x="1897893" y="1"/>
                </a:moveTo>
                <a:lnTo>
                  <a:pt x="1785108" y="1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8" y="31751"/>
                </a:lnTo>
                <a:lnTo>
                  <a:pt x="1897893" y="31751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1"/>
                </a:lnTo>
                <a:close/>
              </a:path>
              <a:path w="3238500" h="31750">
                <a:moveTo>
                  <a:pt x="2120143" y="1"/>
                </a:moveTo>
                <a:lnTo>
                  <a:pt x="2007358" y="1"/>
                </a:lnTo>
                <a:lnTo>
                  <a:pt x="2000250" y="7108"/>
                </a:lnTo>
                <a:lnTo>
                  <a:pt x="2000250" y="24643"/>
                </a:lnTo>
                <a:lnTo>
                  <a:pt x="2007358" y="31751"/>
                </a:lnTo>
                <a:lnTo>
                  <a:pt x="2120143" y="31751"/>
                </a:lnTo>
                <a:lnTo>
                  <a:pt x="2127250" y="24643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3238500" h="31750">
                <a:moveTo>
                  <a:pt x="2342393" y="1"/>
                </a:moveTo>
                <a:lnTo>
                  <a:pt x="2229608" y="1"/>
                </a:lnTo>
                <a:lnTo>
                  <a:pt x="2222500" y="7108"/>
                </a:lnTo>
                <a:lnTo>
                  <a:pt x="2222500" y="24644"/>
                </a:lnTo>
                <a:lnTo>
                  <a:pt x="2229608" y="31751"/>
                </a:lnTo>
                <a:lnTo>
                  <a:pt x="2342393" y="31751"/>
                </a:lnTo>
                <a:lnTo>
                  <a:pt x="2349500" y="24644"/>
                </a:lnTo>
                <a:lnTo>
                  <a:pt x="2349500" y="7108"/>
                </a:lnTo>
                <a:lnTo>
                  <a:pt x="2342393" y="1"/>
                </a:lnTo>
                <a:close/>
              </a:path>
              <a:path w="3238500" h="31750">
                <a:moveTo>
                  <a:pt x="2564643" y="1"/>
                </a:moveTo>
                <a:lnTo>
                  <a:pt x="2451858" y="1"/>
                </a:lnTo>
                <a:lnTo>
                  <a:pt x="2444750" y="7108"/>
                </a:lnTo>
                <a:lnTo>
                  <a:pt x="2444750" y="24644"/>
                </a:lnTo>
                <a:lnTo>
                  <a:pt x="2451858" y="31751"/>
                </a:lnTo>
                <a:lnTo>
                  <a:pt x="2564643" y="31751"/>
                </a:lnTo>
                <a:lnTo>
                  <a:pt x="2571750" y="24644"/>
                </a:lnTo>
                <a:lnTo>
                  <a:pt x="2571750" y="7108"/>
                </a:lnTo>
                <a:lnTo>
                  <a:pt x="2564643" y="1"/>
                </a:lnTo>
                <a:close/>
              </a:path>
              <a:path w="3238500" h="31750">
                <a:moveTo>
                  <a:pt x="2786893" y="1"/>
                </a:moveTo>
                <a:lnTo>
                  <a:pt x="2674108" y="1"/>
                </a:lnTo>
                <a:lnTo>
                  <a:pt x="2667000" y="7108"/>
                </a:lnTo>
                <a:lnTo>
                  <a:pt x="2667000" y="24644"/>
                </a:lnTo>
                <a:lnTo>
                  <a:pt x="2674108" y="31751"/>
                </a:lnTo>
                <a:lnTo>
                  <a:pt x="2786893" y="31751"/>
                </a:lnTo>
                <a:lnTo>
                  <a:pt x="2794000" y="24644"/>
                </a:lnTo>
                <a:lnTo>
                  <a:pt x="2793998" y="7108"/>
                </a:lnTo>
                <a:lnTo>
                  <a:pt x="2786893" y="1"/>
                </a:lnTo>
                <a:close/>
              </a:path>
              <a:path w="3238500" h="31750">
                <a:moveTo>
                  <a:pt x="3009143" y="1"/>
                </a:moveTo>
                <a:lnTo>
                  <a:pt x="2896358" y="1"/>
                </a:lnTo>
                <a:lnTo>
                  <a:pt x="2889250" y="7109"/>
                </a:lnTo>
                <a:lnTo>
                  <a:pt x="2889250" y="24644"/>
                </a:lnTo>
                <a:lnTo>
                  <a:pt x="2896358" y="31751"/>
                </a:lnTo>
                <a:lnTo>
                  <a:pt x="3009143" y="31751"/>
                </a:lnTo>
                <a:lnTo>
                  <a:pt x="3016250" y="24644"/>
                </a:lnTo>
                <a:lnTo>
                  <a:pt x="3016250" y="7109"/>
                </a:lnTo>
                <a:lnTo>
                  <a:pt x="3009143" y="1"/>
                </a:lnTo>
                <a:close/>
              </a:path>
              <a:path w="3238500" h="31750">
                <a:moveTo>
                  <a:pt x="3231393" y="1"/>
                </a:moveTo>
                <a:lnTo>
                  <a:pt x="3118608" y="1"/>
                </a:lnTo>
                <a:lnTo>
                  <a:pt x="3111500" y="7109"/>
                </a:lnTo>
                <a:lnTo>
                  <a:pt x="3111500" y="24644"/>
                </a:lnTo>
                <a:lnTo>
                  <a:pt x="3118608" y="31751"/>
                </a:lnTo>
                <a:lnTo>
                  <a:pt x="3231393" y="31751"/>
                </a:lnTo>
                <a:lnTo>
                  <a:pt x="3238500" y="24644"/>
                </a:lnTo>
                <a:lnTo>
                  <a:pt x="3238500" y="7109"/>
                </a:lnTo>
                <a:lnTo>
                  <a:pt x="3231393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49888" y="4708525"/>
            <a:ext cx="3238500" cy="31750"/>
          </a:xfrm>
          <a:custGeom>
            <a:avLst/>
            <a:gdLst/>
            <a:ahLst/>
            <a:cxnLst/>
            <a:rect l="l" t="t" r="r" b="b"/>
            <a:pathLst>
              <a:path w="3238500" h="31750">
                <a:moveTo>
                  <a:pt x="119893" y="0"/>
                </a:moveTo>
                <a:lnTo>
                  <a:pt x="7108" y="0"/>
                </a:lnTo>
                <a:lnTo>
                  <a:pt x="0" y="7106"/>
                </a:lnTo>
                <a:lnTo>
                  <a:pt x="1" y="24643"/>
                </a:lnTo>
                <a:lnTo>
                  <a:pt x="7108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6"/>
                </a:lnTo>
                <a:lnTo>
                  <a:pt x="119893" y="0"/>
                </a:lnTo>
                <a:close/>
              </a:path>
              <a:path w="3238500" h="31750">
                <a:moveTo>
                  <a:pt x="342143" y="0"/>
                </a:moveTo>
                <a:lnTo>
                  <a:pt x="229358" y="0"/>
                </a:lnTo>
                <a:lnTo>
                  <a:pt x="222250" y="7106"/>
                </a:lnTo>
                <a:lnTo>
                  <a:pt x="222250" y="24643"/>
                </a:lnTo>
                <a:lnTo>
                  <a:pt x="229358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6"/>
                </a:lnTo>
                <a:lnTo>
                  <a:pt x="342143" y="0"/>
                </a:lnTo>
                <a:close/>
              </a:path>
              <a:path w="3238500" h="31750">
                <a:moveTo>
                  <a:pt x="564393" y="0"/>
                </a:moveTo>
                <a:lnTo>
                  <a:pt x="451608" y="0"/>
                </a:lnTo>
                <a:lnTo>
                  <a:pt x="444500" y="7106"/>
                </a:lnTo>
                <a:lnTo>
                  <a:pt x="444500" y="24643"/>
                </a:lnTo>
                <a:lnTo>
                  <a:pt x="451608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6"/>
                </a:lnTo>
                <a:lnTo>
                  <a:pt x="564393" y="0"/>
                </a:lnTo>
                <a:close/>
              </a:path>
              <a:path w="3238500" h="31750">
                <a:moveTo>
                  <a:pt x="786643" y="0"/>
                </a:moveTo>
                <a:lnTo>
                  <a:pt x="673858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8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3238500" h="31750">
                <a:moveTo>
                  <a:pt x="1008893" y="0"/>
                </a:moveTo>
                <a:lnTo>
                  <a:pt x="896108" y="0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8" y="31750"/>
                </a:lnTo>
                <a:lnTo>
                  <a:pt x="1008893" y="31750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0"/>
                </a:lnTo>
                <a:close/>
              </a:path>
              <a:path w="3238500" h="31750">
                <a:moveTo>
                  <a:pt x="1231143" y="0"/>
                </a:moveTo>
                <a:lnTo>
                  <a:pt x="1118358" y="0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8" y="31750"/>
                </a:lnTo>
                <a:lnTo>
                  <a:pt x="1231143" y="31750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0"/>
                </a:lnTo>
                <a:close/>
              </a:path>
              <a:path w="3238500" h="31750">
                <a:moveTo>
                  <a:pt x="1453393" y="0"/>
                </a:moveTo>
                <a:lnTo>
                  <a:pt x="1340608" y="0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8" y="31750"/>
                </a:lnTo>
                <a:lnTo>
                  <a:pt x="1453393" y="31750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0"/>
                </a:lnTo>
                <a:close/>
              </a:path>
              <a:path w="3238500" h="31750">
                <a:moveTo>
                  <a:pt x="1675643" y="0"/>
                </a:moveTo>
                <a:lnTo>
                  <a:pt x="1562858" y="0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8" y="31750"/>
                </a:lnTo>
                <a:lnTo>
                  <a:pt x="1675643" y="31750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0"/>
                </a:lnTo>
                <a:close/>
              </a:path>
              <a:path w="3238500" h="31750">
                <a:moveTo>
                  <a:pt x="1897893" y="0"/>
                </a:moveTo>
                <a:lnTo>
                  <a:pt x="1785108" y="0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8" y="31750"/>
                </a:lnTo>
                <a:lnTo>
                  <a:pt x="1897893" y="31750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0"/>
                </a:lnTo>
                <a:close/>
              </a:path>
              <a:path w="3238500" h="31750">
                <a:moveTo>
                  <a:pt x="2120143" y="0"/>
                </a:moveTo>
                <a:lnTo>
                  <a:pt x="2007358" y="0"/>
                </a:lnTo>
                <a:lnTo>
                  <a:pt x="2000250" y="7108"/>
                </a:lnTo>
                <a:lnTo>
                  <a:pt x="2000250" y="24643"/>
                </a:lnTo>
                <a:lnTo>
                  <a:pt x="2007358" y="31750"/>
                </a:lnTo>
                <a:lnTo>
                  <a:pt x="2120143" y="31750"/>
                </a:lnTo>
                <a:lnTo>
                  <a:pt x="2127250" y="24643"/>
                </a:lnTo>
                <a:lnTo>
                  <a:pt x="2127250" y="7108"/>
                </a:lnTo>
                <a:lnTo>
                  <a:pt x="2120143" y="0"/>
                </a:lnTo>
                <a:close/>
              </a:path>
              <a:path w="3238500" h="31750">
                <a:moveTo>
                  <a:pt x="2342393" y="0"/>
                </a:moveTo>
                <a:lnTo>
                  <a:pt x="2229608" y="0"/>
                </a:lnTo>
                <a:lnTo>
                  <a:pt x="2222500" y="7108"/>
                </a:lnTo>
                <a:lnTo>
                  <a:pt x="2222500" y="24643"/>
                </a:lnTo>
                <a:lnTo>
                  <a:pt x="2229608" y="31750"/>
                </a:lnTo>
                <a:lnTo>
                  <a:pt x="2342393" y="31750"/>
                </a:lnTo>
                <a:lnTo>
                  <a:pt x="2349500" y="24643"/>
                </a:lnTo>
                <a:lnTo>
                  <a:pt x="2349500" y="7108"/>
                </a:lnTo>
                <a:lnTo>
                  <a:pt x="2342393" y="0"/>
                </a:lnTo>
                <a:close/>
              </a:path>
              <a:path w="3238500" h="31750">
                <a:moveTo>
                  <a:pt x="2451858" y="0"/>
                </a:moveTo>
                <a:lnTo>
                  <a:pt x="2444750" y="7108"/>
                </a:lnTo>
                <a:lnTo>
                  <a:pt x="2444750" y="24643"/>
                </a:lnTo>
                <a:lnTo>
                  <a:pt x="2451858" y="31750"/>
                </a:lnTo>
                <a:lnTo>
                  <a:pt x="2564644" y="31750"/>
                </a:lnTo>
                <a:lnTo>
                  <a:pt x="2571750" y="24643"/>
                </a:lnTo>
                <a:lnTo>
                  <a:pt x="2571750" y="7108"/>
                </a:lnTo>
                <a:lnTo>
                  <a:pt x="2564643" y="1"/>
                </a:lnTo>
                <a:lnTo>
                  <a:pt x="2451858" y="0"/>
                </a:lnTo>
                <a:close/>
              </a:path>
              <a:path w="3238500" h="31750">
                <a:moveTo>
                  <a:pt x="2786893" y="1"/>
                </a:moveTo>
                <a:lnTo>
                  <a:pt x="2674108" y="1"/>
                </a:lnTo>
                <a:lnTo>
                  <a:pt x="2667000" y="7108"/>
                </a:lnTo>
                <a:lnTo>
                  <a:pt x="2667000" y="24643"/>
                </a:lnTo>
                <a:lnTo>
                  <a:pt x="2674108" y="31751"/>
                </a:lnTo>
                <a:lnTo>
                  <a:pt x="2786893" y="31751"/>
                </a:lnTo>
                <a:lnTo>
                  <a:pt x="2794000" y="24643"/>
                </a:lnTo>
                <a:lnTo>
                  <a:pt x="2794000" y="7108"/>
                </a:lnTo>
                <a:lnTo>
                  <a:pt x="2786893" y="1"/>
                </a:lnTo>
                <a:close/>
              </a:path>
              <a:path w="3238500" h="31750">
                <a:moveTo>
                  <a:pt x="3009143" y="1"/>
                </a:moveTo>
                <a:lnTo>
                  <a:pt x="2896358" y="1"/>
                </a:lnTo>
                <a:lnTo>
                  <a:pt x="2889250" y="7108"/>
                </a:lnTo>
                <a:lnTo>
                  <a:pt x="2889250" y="24643"/>
                </a:lnTo>
                <a:lnTo>
                  <a:pt x="2896358" y="31751"/>
                </a:lnTo>
                <a:lnTo>
                  <a:pt x="3009143" y="31751"/>
                </a:lnTo>
                <a:lnTo>
                  <a:pt x="3016250" y="24643"/>
                </a:lnTo>
                <a:lnTo>
                  <a:pt x="3016250" y="7108"/>
                </a:lnTo>
                <a:lnTo>
                  <a:pt x="3009143" y="1"/>
                </a:lnTo>
                <a:close/>
              </a:path>
              <a:path w="3238500" h="31750">
                <a:moveTo>
                  <a:pt x="3231393" y="1"/>
                </a:moveTo>
                <a:lnTo>
                  <a:pt x="3118608" y="1"/>
                </a:lnTo>
                <a:lnTo>
                  <a:pt x="3111500" y="7108"/>
                </a:lnTo>
                <a:lnTo>
                  <a:pt x="3111500" y="24643"/>
                </a:lnTo>
                <a:lnTo>
                  <a:pt x="3118608" y="31751"/>
                </a:lnTo>
                <a:lnTo>
                  <a:pt x="3231393" y="31751"/>
                </a:lnTo>
                <a:lnTo>
                  <a:pt x="3238500" y="24643"/>
                </a:lnTo>
                <a:lnTo>
                  <a:pt x="3238500" y="7108"/>
                </a:lnTo>
                <a:lnTo>
                  <a:pt x="3231393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49888" y="2964889"/>
            <a:ext cx="3238500" cy="31750"/>
          </a:xfrm>
          <a:custGeom>
            <a:avLst/>
            <a:gdLst/>
            <a:ahLst/>
            <a:cxnLst/>
            <a:rect l="l" t="t" r="r" b="b"/>
            <a:pathLst>
              <a:path w="3238500" h="31750">
                <a:moveTo>
                  <a:pt x="119893" y="0"/>
                </a:moveTo>
                <a:lnTo>
                  <a:pt x="7108" y="0"/>
                </a:lnTo>
                <a:lnTo>
                  <a:pt x="0" y="7106"/>
                </a:lnTo>
                <a:lnTo>
                  <a:pt x="0" y="24643"/>
                </a:lnTo>
                <a:lnTo>
                  <a:pt x="7108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6"/>
                </a:lnTo>
                <a:lnTo>
                  <a:pt x="119893" y="0"/>
                </a:lnTo>
                <a:close/>
              </a:path>
              <a:path w="3238500" h="31750">
                <a:moveTo>
                  <a:pt x="342143" y="0"/>
                </a:moveTo>
                <a:lnTo>
                  <a:pt x="229358" y="0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8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3238500" h="31750">
                <a:moveTo>
                  <a:pt x="564393" y="0"/>
                </a:moveTo>
                <a:lnTo>
                  <a:pt x="451608" y="0"/>
                </a:lnTo>
                <a:lnTo>
                  <a:pt x="444500" y="7108"/>
                </a:lnTo>
                <a:lnTo>
                  <a:pt x="444500" y="24643"/>
                </a:lnTo>
                <a:lnTo>
                  <a:pt x="451608" y="31750"/>
                </a:lnTo>
                <a:lnTo>
                  <a:pt x="564393" y="31750"/>
                </a:lnTo>
                <a:lnTo>
                  <a:pt x="571500" y="24643"/>
                </a:lnTo>
                <a:lnTo>
                  <a:pt x="571500" y="7108"/>
                </a:lnTo>
                <a:lnTo>
                  <a:pt x="564393" y="0"/>
                </a:lnTo>
                <a:close/>
              </a:path>
              <a:path w="3238500" h="31750">
                <a:moveTo>
                  <a:pt x="786643" y="0"/>
                </a:moveTo>
                <a:lnTo>
                  <a:pt x="673858" y="0"/>
                </a:lnTo>
                <a:lnTo>
                  <a:pt x="666750" y="7108"/>
                </a:lnTo>
                <a:lnTo>
                  <a:pt x="666750" y="24643"/>
                </a:lnTo>
                <a:lnTo>
                  <a:pt x="673858" y="31750"/>
                </a:lnTo>
                <a:lnTo>
                  <a:pt x="786643" y="31750"/>
                </a:lnTo>
                <a:lnTo>
                  <a:pt x="793750" y="24643"/>
                </a:lnTo>
                <a:lnTo>
                  <a:pt x="793750" y="7108"/>
                </a:lnTo>
                <a:lnTo>
                  <a:pt x="786643" y="0"/>
                </a:lnTo>
                <a:close/>
              </a:path>
              <a:path w="3238500" h="31750">
                <a:moveTo>
                  <a:pt x="1008893" y="0"/>
                </a:moveTo>
                <a:lnTo>
                  <a:pt x="896108" y="0"/>
                </a:lnTo>
                <a:lnTo>
                  <a:pt x="889000" y="7108"/>
                </a:lnTo>
                <a:lnTo>
                  <a:pt x="889000" y="24643"/>
                </a:lnTo>
                <a:lnTo>
                  <a:pt x="896108" y="31750"/>
                </a:lnTo>
                <a:lnTo>
                  <a:pt x="1008893" y="31750"/>
                </a:lnTo>
                <a:lnTo>
                  <a:pt x="1016000" y="24643"/>
                </a:lnTo>
                <a:lnTo>
                  <a:pt x="1016000" y="7108"/>
                </a:lnTo>
                <a:lnTo>
                  <a:pt x="1008893" y="0"/>
                </a:lnTo>
                <a:close/>
              </a:path>
              <a:path w="3238500" h="31750">
                <a:moveTo>
                  <a:pt x="1231143" y="0"/>
                </a:moveTo>
                <a:lnTo>
                  <a:pt x="1118358" y="0"/>
                </a:lnTo>
                <a:lnTo>
                  <a:pt x="1111250" y="7108"/>
                </a:lnTo>
                <a:lnTo>
                  <a:pt x="1111250" y="24643"/>
                </a:lnTo>
                <a:lnTo>
                  <a:pt x="1118358" y="31750"/>
                </a:lnTo>
                <a:lnTo>
                  <a:pt x="1231143" y="31750"/>
                </a:lnTo>
                <a:lnTo>
                  <a:pt x="1238250" y="24643"/>
                </a:lnTo>
                <a:lnTo>
                  <a:pt x="1238250" y="7108"/>
                </a:lnTo>
                <a:lnTo>
                  <a:pt x="1231143" y="0"/>
                </a:lnTo>
                <a:close/>
              </a:path>
              <a:path w="3238500" h="31750">
                <a:moveTo>
                  <a:pt x="1453393" y="0"/>
                </a:moveTo>
                <a:lnTo>
                  <a:pt x="1340608" y="0"/>
                </a:lnTo>
                <a:lnTo>
                  <a:pt x="1333500" y="7108"/>
                </a:lnTo>
                <a:lnTo>
                  <a:pt x="1333500" y="24643"/>
                </a:lnTo>
                <a:lnTo>
                  <a:pt x="1340608" y="31750"/>
                </a:lnTo>
                <a:lnTo>
                  <a:pt x="1453393" y="31750"/>
                </a:lnTo>
                <a:lnTo>
                  <a:pt x="1460500" y="24643"/>
                </a:lnTo>
                <a:lnTo>
                  <a:pt x="1460500" y="7108"/>
                </a:lnTo>
                <a:lnTo>
                  <a:pt x="1453393" y="0"/>
                </a:lnTo>
                <a:close/>
              </a:path>
              <a:path w="3238500" h="31750">
                <a:moveTo>
                  <a:pt x="1675643" y="0"/>
                </a:moveTo>
                <a:lnTo>
                  <a:pt x="1562858" y="0"/>
                </a:lnTo>
                <a:lnTo>
                  <a:pt x="1555750" y="7108"/>
                </a:lnTo>
                <a:lnTo>
                  <a:pt x="1555750" y="24643"/>
                </a:lnTo>
                <a:lnTo>
                  <a:pt x="1562858" y="31750"/>
                </a:lnTo>
                <a:lnTo>
                  <a:pt x="1675643" y="31750"/>
                </a:lnTo>
                <a:lnTo>
                  <a:pt x="1682750" y="24643"/>
                </a:lnTo>
                <a:lnTo>
                  <a:pt x="1682750" y="7108"/>
                </a:lnTo>
                <a:lnTo>
                  <a:pt x="1675643" y="0"/>
                </a:lnTo>
                <a:close/>
              </a:path>
              <a:path w="3238500" h="31750">
                <a:moveTo>
                  <a:pt x="1897893" y="0"/>
                </a:moveTo>
                <a:lnTo>
                  <a:pt x="1785108" y="0"/>
                </a:lnTo>
                <a:lnTo>
                  <a:pt x="1778000" y="7108"/>
                </a:lnTo>
                <a:lnTo>
                  <a:pt x="1778000" y="24643"/>
                </a:lnTo>
                <a:lnTo>
                  <a:pt x="1785108" y="31750"/>
                </a:lnTo>
                <a:lnTo>
                  <a:pt x="1897893" y="31750"/>
                </a:lnTo>
                <a:lnTo>
                  <a:pt x="1905000" y="24643"/>
                </a:lnTo>
                <a:lnTo>
                  <a:pt x="1905000" y="7108"/>
                </a:lnTo>
                <a:lnTo>
                  <a:pt x="1897893" y="0"/>
                </a:lnTo>
                <a:close/>
              </a:path>
              <a:path w="3238500" h="31750">
                <a:moveTo>
                  <a:pt x="2120143" y="1"/>
                </a:moveTo>
                <a:lnTo>
                  <a:pt x="2007358" y="1"/>
                </a:lnTo>
                <a:lnTo>
                  <a:pt x="2000250" y="7108"/>
                </a:lnTo>
                <a:lnTo>
                  <a:pt x="2000250" y="24643"/>
                </a:lnTo>
                <a:lnTo>
                  <a:pt x="2007358" y="31751"/>
                </a:lnTo>
                <a:lnTo>
                  <a:pt x="2120143" y="31751"/>
                </a:lnTo>
                <a:lnTo>
                  <a:pt x="2127250" y="24643"/>
                </a:lnTo>
                <a:lnTo>
                  <a:pt x="2127250" y="7108"/>
                </a:lnTo>
                <a:lnTo>
                  <a:pt x="2120143" y="1"/>
                </a:lnTo>
                <a:close/>
              </a:path>
              <a:path w="3238500" h="31750">
                <a:moveTo>
                  <a:pt x="2342393" y="1"/>
                </a:moveTo>
                <a:lnTo>
                  <a:pt x="2229608" y="1"/>
                </a:lnTo>
                <a:lnTo>
                  <a:pt x="2222500" y="7108"/>
                </a:lnTo>
                <a:lnTo>
                  <a:pt x="2222500" y="24643"/>
                </a:lnTo>
                <a:lnTo>
                  <a:pt x="2229608" y="31751"/>
                </a:lnTo>
                <a:lnTo>
                  <a:pt x="2342393" y="31751"/>
                </a:lnTo>
                <a:lnTo>
                  <a:pt x="2349500" y="24643"/>
                </a:lnTo>
                <a:lnTo>
                  <a:pt x="2349500" y="7108"/>
                </a:lnTo>
                <a:lnTo>
                  <a:pt x="2342393" y="1"/>
                </a:lnTo>
                <a:close/>
              </a:path>
              <a:path w="3238500" h="31750">
                <a:moveTo>
                  <a:pt x="2564643" y="1"/>
                </a:moveTo>
                <a:lnTo>
                  <a:pt x="2451858" y="1"/>
                </a:lnTo>
                <a:lnTo>
                  <a:pt x="2444750" y="7108"/>
                </a:lnTo>
                <a:lnTo>
                  <a:pt x="2444750" y="24643"/>
                </a:lnTo>
                <a:lnTo>
                  <a:pt x="2451858" y="31751"/>
                </a:lnTo>
                <a:lnTo>
                  <a:pt x="2564643" y="31751"/>
                </a:lnTo>
                <a:lnTo>
                  <a:pt x="2571750" y="24643"/>
                </a:lnTo>
                <a:lnTo>
                  <a:pt x="2571750" y="7108"/>
                </a:lnTo>
                <a:lnTo>
                  <a:pt x="2564643" y="1"/>
                </a:lnTo>
                <a:close/>
              </a:path>
              <a:path w="3238500" h="31750">
                <a:moveTo>
                  <a:pt x="2786893" y="1"/>
                </a:moveTo>
                <a:lnTo>
                  <a:pt x="2674108" y="1"/>
                </a:lnTo>
                <a:lnTo>
                  <a:pt x="2667000" y="7108"/>
                </a:lnTo>
                <a:lnTo>
                  <a:pt x="2667000" y="24643"/>
                </a:lnTo>
                <a:lnTo>
                  <a:pt x="2674108" y="31751"/>
                </a:lnTo>
                <a:lnTo>
                  <a:pt x="2786893" y="31751"/>
                </a:lnTo>
                <a:lnTo>
                  <a:pt x="2794000" y="24643"/>
                </a:lnTo>
                <a:lnTo>
                  <a:pt x="2794000" y="7108"/>
                </a:lnTo>
                <a:lnTo>
                  <a:pt x="2786893" y="1"/>
                </a:lnTo>
                <a:close/>
              </a:path>
              <a:path w="3238500" h="31750">
                <a:moveTo>
                  <a:pt x="3009143" y="1"/>
                </a:moveTo>
                <a:lnTo>
                  <a:pt x="2896358" y="1"/>
                </a:lnTo>
                <a:lnTo>
                  <a:pt x="2889250" y="7108"/>
                </a:lnTo>
                <a:lnTo>
                  <a:pt x="2889250" y="24643"/>
                </a:lnTo>
                <a:lnTo>
                  <a:pt x="2896358" y="31751"/>
                </a:lnTo>
                <a:lnTo>
                  <a:pt x="3009143" y="31751"/>
                </a:lnTo>
                <a:lnTo>
                  <a:pt x="3016250" y="24643"/>
                </a:lnTo>
                <a:lnTo>
                  <a:pt x="3016250" y="7108"/>
                </a:lnTo>
                <a:lnTo>
                  <a:pt x="3009143" y="1"/>
                </a:lnTo>
                <a:close/>
              </a:path>
              <a:path w="3238500" h="31750">
                <a:moveTo>
                  <a:pt x="3231393" y="1"/>
                </a:moveTo>
                <a:lnTo>
                  <a:pt x="3118608" y="1"/>
                </a:lnTo>
                <a:lnTo>
                  <a:pt x="3111500" y="7108"/>
                </a:lnTo>
                <a:lnTo>
                  <a:pt x="3111500" y="24643"/>
                </a:lnTo>
                <a:lnTo>
                  <a:pt x="3118608" y="31751"/>
                </a:lnTo>
                <a:lnTo>
                  <a:pt x="3231393" y="31751"/>
                </a:lnTo>
                <a:lnTo>
                  <a:pt x="3238500" y="24643"/>
                </a:lnTo>
                <a:lnTo>
                  <a:pt x="3238500" y="7108"/>
                </a:lnTo>
                <a:lnTo>
                  <a:pt x="3231393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60414" y="1903430"/>
            <a:ext cx="5532120" cy="4189729"/>
          </a:xfrm>
          <a:custGeom>
            <a:avLst/>
            <a:gdLst/>
            <a:ahLst/>
            <a:cxnLst/>
            <a:rect l="l" t="t" r="r" b="b"/>
            <a:pathLst>
              <a:path w="5532120" h="4189729">
                <a:moveTo>
                  <a:pt x="0" y="0"/>
                </a:moveTo>
                <a:lnTo>
                  <a:pt x="5531585" y="0"/>
                </a:lnTo>
                <a:lnTo>
                  <a:pt x="5531585" y="4189161"/>
                </a:lnTo>
                <a:lnTo>
                  <a:pt x="0" y="4189161"/>
                </a:lnTo>
                <a:lnTo>
                  <a:pt x="0" y="0"/>
                </a:lnTo>
                <a:close/>
              </a:path>
            </a:pathLst>
          </a:custGeom>
          <a:solidFill>
            <a:srgbClr val="F7F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0477" y="2729165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5"/>
                </a:lnTo>
                <a:lnTo>
                  <a:pt x="34281" y="124360"/>
                </a:lnTo>
                <a:lnTo>
                  <a:pt x="15708" y="163476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3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6" y="443127"/>
                </a:lnTo>
                <a:lnTo>
                  <a:pt x="124360" y="467899"/>
                </a:lnTo>
                <a:lnTo>
                  <a:pt x="163477" y="486471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1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3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6"/>
                </a:lnTo>
                <a:lnTo>
                  <a:pt x="467899" y="124360"/>
                </a:lnTo>
                <a:lnTo>
                  <a:pt x="443127" y="89315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3880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90477" y="3611709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5"/>
                </a:lnTo>
                <a:lnTo>
                  <a:pt x="34281" y="124360"/>
                </a:lnTo>
                <a:lnTo>
                  <a:pt x="15708" y="163476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4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6" y="443127"/>
                </a:lnTo>
                <a:lnTo>
                  <a:pt x="124360" y="467899"/>
                </a:lnTo>
                <a:lnTo>
                  <a:pt x="163477" y="486472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2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4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6"/>
                </a:lnTo>
                <a:lnTo>
                  <a:pt x="467899" y="124360"/>
                </a:lnTo>
                <a:lnTo>
                  <a:pt x="443127" y="89315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FF7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0477" y="4473775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1090" y="0"/>
                </a:moveTo>
                <a:lnTo>
                  <a:pt x="205956" y="4045"/>
                </a:lnTo>
                <a:lnTo>
                  <a:pt x="163477" y="15708"/>
                </a:lnTo>
                <a:lnTo>
                  <a:pt x="124360" y="34281"/>
                </a:lnTo>
                <a:lnTo>
                  <a:pt x="89316" y="59053"/>
                </a:lnTo>
                <a:lnTo>
                  <a:pt x="59053" y="89316"/>
                </a:lnTo>
                <a:lnTo>
                  <a:pt x="34281" y="124360"/>
                </a:lnTo>
                <a:lnTo>
                  <a:pt x="15708" y="163477"/>
                </a:lnTo>
                <a:lnTo>
                  <a:pt x="4045" y="205956"/>
                </a:lnTo>
                <a:lnTo>
                  <a:pt x="0" y="251090"/>
                </a:lnTo>
                <a:lnTo>
                  <a:pt x="4045" y="296224"/>
                </a:lnTo>
                <a:lnTo>
                  <a:pt x="15708" y="338704"/>
                </a:lnTo>
                <a:lnTo>
                  <a:pt x="34281" y="377820"/>
                </a:lnTo>
                <a:lnTo>
                  <a:pt x="59053" y="412864"/>
                </a:lnTo>
                <a:lnTo>
                  <a:pt x="89316" y="443127"/>
                </a:lnTo>
                <a:lnTo>
                  <a:pt x="124360" y="467899"/>
                </a:lnTo>
                <a:lnTo>
                  <a:pt x="163477" y="486472"/>
                </a:lnTo>
                <a:lnTo>
                  <a:pt x="205956" y="498135"/>
                </a:lnTo>
                <a:lnTo>
                  <a:pt x="251090" y="502180"/>
                </a:lnTo>
                <a:lnTo>
                  <a:pt x="296224" y="498135"/>
                </a:lnTo>
                <a:lnTo>
                  <a:pt x="338704" y="486472"/>
                </a:lnTo>
                <a:lnTo>
                  <a:pt x="377820" y="467899"/>
                </a:lnTo>
                <a:lnTo>
                  <a:pt x="412864" y="443127"/>
                </a:lnTo>
                <a:lnTo>
                  <a:pt x="443127" y="412864"/>
                </a:lnTo>
                <a:lnTo>
                  <a:pt x="467899" y="377820"/>
                </a:lnTo>
                <a:lnTo>
                  <a:pt x="486472" y="338704"/>
                </a:lnTo>
                <a:lnTo>
                  <a:pt x="498135" y="296224"/>
                </a:lnTo>
                <a:lnTo>
                  <a:pt x="502180" y="251090"/>
                </a:lnTo>
                <a:lnTo>
                  <a:pt x="498135" y="205956"/>
                </a:lnTo>
                <a:lnTo>
                  <a:pt x="486472" y="163477"/>
                </a:lnTo>
                <a:lnTo>
                  <a:pt x="467899" y="124360"/>
                </a:lnTo>
                <a:lnTo>
                  <a:pt x="443127" y="89316"/>
                </a:lnTo>
                <a:lnTo>
                  <a:pt x="412864" y="59053"/>
                </a:lnTo>
                <a:lnTo>
                  <a:pt x="377820" y="34281"/>
                </a:lnTo>
                <a:lnTo>
                  <a:pt x="338704" y="15708"/>
                </a:lnTo>
                <a:lnTo>
                  <a:pt x="296224" y="4045"/>
                </a:lnTo>
                <a:lnTo>
                  <a:pt x="251090" y="0"/>
                </a:lnTo>
                <a:close/>
              </a:path>
            </a:pathLst>
          </a:custGeom>
          <a:solidFill>
            <a:srgbClr val="6AD5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76586" y="2160523"/>
            <a:ext cx="4020185" cy="929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Understand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your potential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tax</a:t>
            </a:r>
            <a:r>
              <a:rPr dirty="0" sz="18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Estimate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taxes 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this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year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last</a:t>
            </a:r>
            <a:r>
              <a:rPr dirty="0" sz="1400" spc="-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year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6586" y="3713988"/>
            <a:ext cx="25279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Plan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charitable </a:t>
            </a:r>
            <a:r>
              <a:rPr dirty="0" sz="1400" spc="90">
                <a:solidFill>
                  <a:srgbClr val="404040"/>
                </a:solidFill>
                <a:latin typeface="Calibri"/>
                <a:cs typeface="Calibri"/>
              </a:rPr>
              <a:t>giving</a:t>
            </a:r>
            <a:r>
              <a:rPr dirty="0" sz="1400" spc="-1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amounts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6586" y="4567428"/>
            <a:ext cx="2914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Target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withdrawals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by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account</a:t>
            </a:r>
            <a:r>
              <a:rPr dirty="0" sz="1400" spc="-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type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55558" y="2668719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2"/>
                </a:lnTo>
                <a:lnTo>
                  <a:pt x="107170" y="76432"/>
                </a:lnTo>
                <a:lnTo>
                  <a:pt x="76432" y="107170"/>
                </a:lnTo>
                <a:lnTo>
                  <a:pt x="50202" y="141934"/>
                </a:lnTo>
                <a:lnTo>
                  <a:pt x="28961" y="180241"/>
                </a:lnTo>
                <a:lnTo>
                  <a:pt x="13193" y="221611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3"/>
                </a:lnTo>
                <a:lnTo>
                  <a:pt x="50202" y="481280"/>
                </a:lnTo>
                <a:lnTo>
                  <a:pt x="76432" y="516044"/>
                </a:lnTo>
                <a:lnTo>
                  <a:pt x="107170" y="546782"/>
                </a:lnTo>
                <a:lnTo>
                  <a:pt x="141934" y="573012"/>
                </a:lnTo>
                <a:lnTo>
                  <a:pt x="180241" y="594252"/>
                </a:lnTo>
                <a:lnTo>
                  <a:pt x="221611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3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3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1"/>
                </a:lnTo>
                <a:lnTo>
                  <a:pt x="594252" y="180241"/>
                </a:lnTo>
                <a:lnTo>
                  <a:pt x="573012" y="141934"/>
                </a:lnTo>
                <a:lnTo>
                  <a:pt x="546782" y="107170"/>
                </a:lnTo>
                <a:lnTo>
                  <a:pt x="516044" y="76432"/>
                </a:lnTo>
                <a:lnTo>
                  <a:pt x="481280" y="50202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55558" y="2668719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89191" y="2791967"/>
            <a:ext cx="377952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86295" y="3540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0" y="13193"/>
                </a:lnTo>
                <a:lnTo>
                  <a:pt x="180241" y="28961"/>
                </a:lnTo>
                <a:lnTo>
                  <a:pt x="141933" y="50201"/>
                </a:lnTo>
                <a:lnTo>
                  <a:pt x="107169" y="76431"/>
                </a:lnTo>
                <a:lnTo>
                  <a:pt x="76431" y="107169"/>
                </a:lnTo>
                <a:lnTo>
                  <a:pt x="50201" y="141933"/>
                </a:lnTo>
                <a:lnTo>
                  <a:pt x="28961" y="180240"/>
                </a:lnTo>
                <a:lnTo>
                  <a:pt x="13193" y="221610"/>
                </a:lnTo>
                <a:lnTo>
                  <a:pt x="3378" y="265559"/>
                </a:lnTo>
                <a:lnTo>
                  <a:pt x="0" y="311605"/>
                </a:lnTo>
                <a:lnTo>
                  <a:pt x="3378" y="357653"/>
                </a:lnTo>
                <a:lnTo>
                  <a:pt x="13193" y="401602"/>
                </a:lnTo>
                <a:lnTo>
                  <a:pt x="28961" y="442971"/>
                </a:lnTo>
                <a:lnTo>
                  <a:pt x="50201" y="481279"/>
                </a:lnTo>
                <a:lnTo>
                  <a:pt x="76431" y="516043"/>
                </a:lnTo>
                <a:lnTo>
                  <a:pt x="107169" y="546781"/>
                </a:lnTo>
                <a:lnTo>
                  <a:pt x="141933" y="573011"/>
                </a:lnTo>
                <a:lnTo>
                  <a:pt x="180241" y="594251"/>
                </a:lnTo>
                <a:lnTo>
                  <a:pt x="221610" y="610020"/>
                </a:lnTo>
                <a:lnTo>
                  <a:pt x="265560" y="619834"/>
                </a:lnTo>
                <a:lnTo>
                  <a:pt x="311607" y="623213"/>
                </a:lnTo>
                <a:lnTo>
                  <a:pt x="357654" y="619834"/>
                </a:lnTo>
                <a:lnTo>
                  <a:pt x="401603" y="610020"/>
                </a:lnTo>
                <a:lnTo>
                  <a:pt x="442972" y="594251"/>
                </a:lnTo>
                <a:lnTo>
                  <a:pt x="481279" y="573011"/>
                </a:lnTo>
                <a:lnTo>
                  <a:pt x="516043" y="546781"/>
                </a:lnTo>
                <a:lnTo>
                  <a:pt x="546781" y="516043"/>
                </a:lnTo>
                <a:lnTo>
                  <a:pt x="573011" y="481279"/>
                </a:lnTo>
                <a:lnTo>
                  <a:pt x="594251" y="442971"/>
                </a:lnTo>
                <a:lnTo>
                  <a:pt x="610020" y="401602"/>
                </a:lnTo>
                <a:lnTo>
                  <a:pt x="619834" y="357653"/>
                </a:lnTo>
                <a:lnTo>
                  <a:pt x="623213" y="311605"/>
                </a:lnTo>
                <a:lnTo>
                  <a:pt x="619834" y="265559"/>
                </a:lnTo>
                <a:lnTo>
                  <a:pt x="610020" y="221610"/>
                </a:lnTo>
                <a:lnTo>
                  <a:pt x="594251" y="180240"/>
                </a:lnTo>
                <a:lnTo>
                  <a:pt x="573011" y="141933"/>
                </a:lnTo>
                <a:lnTo>
                  <a:pt x="546781" y="107169"/>
                </a:lnTo>
                <a:lnTo>
                  <a:pt x="516043" y="76431"/>
                </a:lnTo>
                <a:lnTo>
                  <a:pt x="481279" y="50201"/>
                </a:lnTo>
                <a:lnTo>
                  <a:pt x="442972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86295" y="3540993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19671" y="3685032"/>
            <a:ext cx="341375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55558" y="4413266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2"/>
                </a:lnTo>
                <a:lnTo>
                  <a:pt x="107170" y="76432"/>
                </a:lnTo>
                <a:lnTo>
                  <a:pt x="76432" y="107170"/>
                </a:lnTo>
                <a:lnTo>
                  <a:pt x="50202" y="141934"/>
                </a:lnTo>
                <a:lnTo>
                  <a:pt x="28961" y="180241"/>
                </a:lnTo>
                <a:lnTo>
                  <a:pt x="13193" y="221611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3"/>
                </a:lnTo>
                <a:lnTo>
                  <a:pt x="50202" y="481280"/>
                </a:lnTo>
                <a:lnTo>
                  <a:pt x="76432" y="516044"/>
                </a:lnTo>
                <a:lnTo>
                  <a:pt x="107170" y="546782"/>
                </a:lnTo>
                <a:lnTo>
                  <a:pt x="141934" y="573012"/>
                </a:lnTo>
                <a:lnTo>
                  <a:pt x="180241" y="594252"/>
                </a:lnTo>
                <a:lnTo>
                  <a:pt x="221611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3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3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1"/>
                </a:lnTo>
                <a:lnTo>
                  <a:pt x="594252" y="180241"/>
                </a:lnTo>
                <a:lnTo>
                  <a:pt x="573012" y="141934"/>
                </a:lnTo>
                <a:lnTo>
                  <a:pt x="546782" y="107170"/>
                </a:lnTo>
                <a:lnTo>
                  <a:pt x="516044" y="76432"/>
                </a:lnTo>
                <a:lnTo>
                  <a:pt x="481280" y="50202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55558" y="4413266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58711" y="4504944"/>
            <a:ext cx="423671" cy="423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1902508"/>
            <a:ext cx="4514215" cy="3507740"/>
          </a:xfrm>
          <a:custGeom>
            <a:avLst/>
            <a:gdLst/>
            <a:ahLst/>
            <a:cxnLst/>
            <a:rect l="l" t="t" r="r" b="b"/>
            <a:pathLst>
              <a:path w="4514215" h="3507740">
                <a:moveTo>
                  <a:pt x="0" y="3507691"/>
                </a:moveTo>
                <a:lnTo>
                  <a:pt x="4514127" y="3507691"/>
                </a:lnTo>
                <a:lnTo>
                  <a:pt x="4514127" y="0"/>
                </a:lnTo>
                <a:lnTo>
                  <a:pt x="0" y="0"/>
                </a:lnTo>
                <a:lnTo>
                  <a:pt x="0" y="3507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667465"/>
            <a:ext cx="4514215" cy="235585"/>
          </a:xfrm>
          <a:custGeom>
            <a:avLst/>
            <a:gdLst/>
            <a:ahLst/>
            <a:cxnLst/>
            <a:rect l="l" t="t" r="r" b="b"/>
            <a:pathLst>
              <a:path w="4514215" h="235585">
                <a:moveTo>
                  <a:pt x="0" y="235042"/>
                </a:moveTo>
                <a:lnTo>
                  <a:pt x="4514127" y="235042"/>
                </a:lnTo>
                <a:lnTo>
                  <a:pt x="4514127" y="0"/>
                </a:lnTo>
                <a:lnTo>
                  <a:pt x="0" y="0"/>
                </a:lnTo>
                <a:lnTo>
                  <a:pt x="0" y="235042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734" y="1734934"/>
            <a:ext cx="414707" cy="9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3346" y="2163906"/>
            <a:ext cx="1195896" cy="934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5802" y="2326615"/>
            <a:ext cx="2124829" cy="262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1024" y="2794889"/>
            <a:ext cx="800206" cy="489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9915" y="2915840"/>
            <a:ext cx="649724" cy="499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6243" y="3078916"/>
            <a:ext cx="544319" cy="2538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7829" y="3412899"/>
            <a:ext cx="501921" cy="2653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7829" y="3747101"/>
            <a:ext cx="343155" cy="1473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00738" y="3961542"/>
            <a:ext cx="499012" cy="50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8446" y="4081524"/>
            <a:ext cx="234907" cy="150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8990" y="4293020"/>
            <a:ext cx="632029" cy="118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60146" y="3078916"/>
            <a:ext cx="324117" cy="1507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60065" y="3294113"/>
            <a:ext cx="518107" cy="1149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61732" y="3490022"/>
            <a:ext cx="511985" cy="15095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60322" y="3705439"/>
            <a:ext cx="605372" cy="1920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60146" y="3978692"/>
            <a:ext cx="737519" cy="1507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60322" y="4193890"/>
            <a:ext cx="628804" cy="2042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56976" y="3191834"/>
            <a:ext cx="1247140" cy="0"/>
          </a:xfrm>
          <a:custGeom>
            <a:avLst/>
            <a:gdLst/>
            <a:ahLst/>
            <a:cxnLst/>
            <a:rect l="l" t="t" r="r" b="b"/>
            <a:pathLst>
              <a:path w="1247139" h="0">
                <a:moveTo>
                  <a:pt x="0" y="0"/>
                </a:moveTo>
                <a:lnTo>
                  <a:pt x="1246644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456976" y="3346086"/>
            <a:ext cx="1247140" cy="0"/>
          </a:xfrm>
          <a:custGeom>
            <a:avLst/>
            <a:gdLst/>
            <a:ahLst/>
            <a:cxnLst/>
            <a:rect l="l" t="t" r="r" b="b"/>
            <a:pathLst>
              <a:path w="1247139" h="0">
                <a:moveTo>
                  <a:pt x="0" y="0"/>
                </a:moveTo>
                <a:lnTo>
                  <a:pt x="1246644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456976" y="3496660"/>
            <a:ext cx="1247140" cy="0"/>
          </a:xfrm>
          <a:custGeom>
            <a:avLst/>
            <a:gdLst/>
            <a:ahLst/>
            <a:cxnLst/>
            <a:rect l="l" t="t" r="r" b="b"/>
            <a:pathLst>
              <a:path w="1247139" h="0">
                <a:moveTo>
                  <a:pt x="0" y="0"/>
                </a:moveTo>
                <a:lnTo>
                  <a:pt x="1246644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02516" y="3656283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 h="0">
                <a:moveTo>
                  <a:pt x="0" y="0"/>
                </a:moveTo>
                <a:lnTo>
                  <a:pt x="495802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456976" y="3656283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493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202516" y="380856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 h="0">
                <a:moveTo>
                  <a:pt x="0" y="0"/>
                </a:moveTo>
                <a:lnTo>
                  <a:pt x="495802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456976" y="3808565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493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02516" y="3961106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 h="0">
                <a:moveTo>
                  <a:pt x="0" y="0"/>
                </a:moveTo>
                <a:lnTo>
                  <a:pt x="496820" y="0"/>
                </a:lnTo>
              </a:path>
            </a:pathLst>
          </a:custGeom>
          <a:ln w="7345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456976" y="3961106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 h="0">
                <a:moveTo>
                  <a:pt x="0" y="0"/>
                </a:moveTo>
                <a:lnTo>
                  <a:pt x="510493" y="0"/>
                </a:lnTo>
              </a:path>
            </a:pathLst>
          </a:custGeom>
          <a:ln w="7345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456976" y="4119028"/>
            <a:ext cx="1247140" cy="0"/>
          </a:xfrm>
          <a:custGeom>
            <a:avLst/>
            <a:gdLst/>
            <a:ahLst/>
            <a:cxnLst/>
            <a:rect l="l" t="t" r="r" b="b"/>
            <a:pathLst>
              <a:path w="1247139" h="0">
                <a:moveTo>
                  <a:pt x="0" y="0"/>
                </a:moveTo>
                <a:lnTo>
                  <a:pt x="1246644" y="0"/>
                </a:lnTo>
              </a:path>
            </a:pathLst>
          </a:custGeom>
          <a:ln w="36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967469" y="3794176"/>
            <a:ext cx="235585" cy="81280"/>
          </a:xfrm>
          <a:custGeom>
            <a:avLst/>
            <a:gdLst/>
            <a:ahLst/>
            <a:cxnLst/>
            <a:rect l="l" t="t" r="r" b="b"/>
            <a:pathLst>
              <a:path w="235585" h="81279">
                <a:moveTo>
                  <a:pt x="0" y="80721"/>
                </a:moveTo>
                <a:lnTo>
                  <a:pt x="235047" y="80721"/>
                </a:lnTo>
                <a:lnTo>
                  <a:pt x="235047" y="0"/>
                </a:lnTo>
                <a:lnTo>
                  <a:pt x="0" y="0"/>
                </a:lnTo>
                <a:lnTo>
                  <a:pt x="0" y="80721"/>
                </a:lnTo>
                <a:close/>
              </a:path>
            </a:pathLst>
          </a:custGeom>
          <a:solidFill>
            <a:srgbClr val="568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967469" y="3795213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 h="0">
                <a:moveTo>
                  <a:pt x="0" y="0"/>
                </a:moveTo>
                <a:lnTo>
                  <a:pt x="2350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967469" y="3873867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 h="0">
                <a:moveTo>
                  <a:pt x="0" y="0"/>
                </a:moveTo>
                <a:lnTo>
                  <a:pt x="2350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67469" y="3643300"/>
            <a:ext cx="235585" cy="151130"/>
          </a:xfrm>
          <a:custGeom>
            <a:avLst/>
            <a:gdLst/>
            <a:ahLst/>
            <a:cxnLst/>
            <a:rect l="l" t="t" r="r" b="b"/>
            <a:pathLst>
              <a:path w="235585" h="151129">
                <a:moveTo>
                  <a:pt x="0" y="151113"/>
                </a:moveTo>
                <a:lnTo>
                  <a:pt x="235047" y="151113"/>
                </a:lnTo>
                <a:lnTo>
                  <a:pt x="235047" y="0"/>
                </a:lnTo>
                <a:lnTo>
                  <a:pt x="0" y="0"/>
                </a:lnTo>
                <a:lnTo>
                  <a:pt x="0" y="151113"/>
                </a:lnTo>
                <a:close/>
              </a:path>
            </a:pathLst>
          </a:custGeom>
          <a:solidFill>
            <a:srgbClr val="FFC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67469" y="3874672"/>
            <a:ext cx="235585" cy="242570"/>
          </a:xfrm>
          <a:custGeom>
            <a:avLst/>
            <a:gdLst/>
            <a:ahLst/>
            <a:cxnLst/>
            <a:rect l="l" t="t" r="r" b="b"/>
            <a:pathLst>
              <a:path w="235585" h="242570">
                <a:moveTo>
                  <a:pt x="0" y="242388"/>
                </a:moveTo>
                <a:lnTo>
                  <a:pt x="235047" y="242388"/>
                </a:lnTo>
                <a:lnTo>
                  <a:pt x="235047" y="0"/>
                </a:lnTo>
                <a:lnTo>
                  <a:pt x="0" y="0"/>
                </a:lnTo>
                <a:lnTo>
                  <a:pt x="0" y="242388"/>
                </a:lnTo>
                <a:close/>
              </a:path>
            </a:pathLst>
          </a:custGeom>
          <a:solidFill>
            <a:srgbClr val="013B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32097" y="3325609"/>
            <a:ext cx="181610" cy="41910"/>
          </a:xfrm>
          <a:custGeom>
            <a:avLst/>
            <a:gdLst/>
            <a:ahLst/>
            <a:cxnLst/>
            <a:rect l="l" t="t" r="r" b="b"/>
            <a:pathLst>
              <a:path w="181610" h="41910">
                <a:moveTo>
                  <a:pt x="0" y="28073"/>
                </a:moveTo>
                <a:lnTo>
                  <a:pt x="0" y="32656"/>
                </a:lnTo>
                <a:lnTo>
                  <a:pt x="2556" y="34287"/>
                </a:lnTo>
                <a:lnTo>
                  <a:pt x="5728" y="35477"/>
                </a:lnTo>
                <a:lnTo>
                  <a:pt x="9387" y="35565"/>
                </a:lnTo>
                <a:lnTo>
                  <a:pt x="9387" y="38694"/>
                </a:lnTo>
                <a:lnTo>
                  <a:pt x="11766" y="38694"/>
                </a:lnTo>
                <a:lnTo>
                  <a:pt x="11766" y="35433"/>
                </a:lnTo>
                <a:lnTo>
                  <a:pt x="16615" y="34815"/>
                </a:lnTo>
                <a:lnTo>
                  <a:pt x="19810" y="32480"/>
                </a:lnTo>
                <a:lnTo>
                  <a:pt x="9387" y="32480"/>
                </a:lnTo>
                <a:lnTo>
                  <a:pt x="6478" y="32303"/>
                </a:lnTo>
                <a:lnTo>
                  <a:pt x="3348" y="30938"/>
                </a:lnTo>
                <a:lnTo>
                  <a:pt x="0" y="28073"/>
                </a:lnTo>
                <a:close/>
              </a:path>
              <a:path w="181610" h="41910">
                <a:moveTo>
                  <a:pt x="11766" y="0"/>
                </a:moveTo>
                <a:lnTo>
                  <a:pt x="9387" y="0"/>
                </a:lnTo>
                <a:lnTo>
                  <a:pt x="9387" y="3129"/>
                </a:lnTo>
                <a:lnTo>
                  <a:pt x="4319" y="3658"/>
                </a:lnTo>
                <a:lnTo>
                  <a:pt x="353" y="6654"/>
                </a:lnTo>
                <a:lnTo>
                  <a:pt x="353" y="16747"/>
                </a:lnTo>
                <a:lnTo>
                  <a:pt x="3614" y="19038"/>
                </a:lnTo>
                <a:lnTo>
                  <a:pt x="9387" y="20713"/>
                </a:lnTo>
                <a:lnTo>
                  <a:pt x="9387" y="32480"/>
                </a:lnTo>
                <a:lnTo>
                  <a:pt x="19810" y="32480"/>
                </a:lnTo>
                <a:lnTo>
                  <a:pt x="20051" y="32303"/>
                </a:lnTo>
                <a:lnTo>
                  <a:pt x="11766" y="32303"/>
                </a:lnTo>
                <a:lnTo>
                  <a:pt x="11766" y="21462"/>
                </a:lnTo>
                <a:lnTo>
                  <a:pt x="20441" y="21462"/>
                </a:lnTo>
                <a:lnTo>
                  <a:pt x="17320" y="19436"/>
                </a:lnTo>
                <a:lnTo>
                  <a:pt x="11766" y="17673"/>
                </a:lnTo>
                <a:lnTo>
                  <a:pt x="11766" y="16924"/>
                </a:lnTo>
                <a:lnTo>
                  <a:pt x="9387" y="16924"/>
                </a:lnTo>
                <a:lnTo>
                  <a:pt x="6346" y="15909"/>
                </a:lnTo>
                <a:lnTo>
                  <a:pt x="4274" y="14587"/>
                </a:lnTo>
                <a:lnTo>
                  <a:pt x="4274" y="8594"/>
                </a:lnTo>
                <a:lnTo>
                  <a:pt x="6301" y="6699"/>
                </a:lnTo>
                <a:lnTo>
                  <a:pt x="9387" y="6258"/>
                </a:lnTo>
                <a:lnTo>
                  <a:pt x="11766" y="6258"/>
                </a:lnTo>
                <a:lnTo>
                  <a:pt x="20008" y="6214"/>
                </a:lnTo>
                <a:lnTo>
                  <a:pt x="20008" y="5817"/>
                </a:lnTo>
                <a:lnTo>
                  <a:pt x="17848" y="4274"/>
                </a:lnTo>
                <a:lnTo>
                  <a:pt x="15072" y="3216"/>
                </a:lnTo>
                <a:lnTo>
                  <a:pt x="11766" y="3041"/>
                </a:lnTo>
                <a:lnTo>
                  <a:pt x="11766" y="0"/>
                </a:lnTo>
                <a:close/>
              </a:path>
              <a:path w="181610" h="41910">
                <a:moveTo>
                  <a:pt x="20441" y="21462"/>
                </a:moveTo>
                <a:lnTo>
                  <a:pt x="11766" y="21462"/>
                </a:lnTo>
                <a:lnTo>
                  <a:pt x="14587" y="22520"/>
                </a:lnTo>
                <a:lnTo>
                  <a:pt x="16747" y="23975"/>
                </a:lnTo>
                <a:lnTo>
                  <a:pt x="16747" y="29791"/>
                </a:lnTo>
                <a:lnTo>
                  <a:pt x="14808" y="31775"/>
                </a:lnTo>
                <a:lnTo>
                  <a:pt x="11766" y="32303"/>
                </a:lnTo>
                <a:lnTo>
                  <a:pt x="20051" y="32303"/>
                </a:lnTo>
                <a:lnTo>
                  <a:pt x="20713" y="31819"/>
                </a:lnTo>
                <a:lnTo>
                  <a:pt x="20713" y="21639"/>
                </a:lnTo>
                <a:lnTo>
                  <a:pt x="20441" y="21462"/>
                </a:lnTo>
                <a:close/>
              </a:path>
              <a:path w="181610" h="41910">
                <a:moveTo>
                  <a:pt x="11766" y="6258"/>
                </a:moveTo>
                <a:lnTo>
                  <a:pt x="9387" y="6258"/>
                </a:lnTo>
                <a:lnTo>
                  <a:pt x="9387" y="16924"/>
                </a:lnTo>
                <a:lnTo>
                  <a:pt x="11766" y="16924"/>
                </a:lnTo>
                <a:lnTo>
                  <a:pt x="11766" y="6258"/>
                </a:lnTo>
                <a:close/>
              </a:path>
              <a:path w="181610" h="41910">
                <a:moveTo>
                  <a:pt x="20008" y="6214"/>
                </a:moveTo>
                <a:lnTo>
                  <a:pt x="11766" y="6214"/>
                </a:lnTo>
                <a:lnTo>
                  <a:pt x="14587" y="6478"/>
                </a:lnTo>
                <a:lnTo>
                  <a:pt x="17364" y="7844"/>
                </a:lnTo>
                <a:lnTo>
                  <a:pt x="20008" y="10180"/>
                </a:lnTo>
                <a:lnTo>
                  <a:pt x="20008" y="6214"/>
                </a:lnTo>
                <a:close/>
              </a:path>
              <a:path w="181610" h="41910">
                <a:moveTo>
                  <a:pt x="38500" y="8197"/>
                </a:moveTo>
                <a:lnTo>
                  <a:pt x="34709" y="8197"/>
                </a:lnTo>
                <a:lnTo>
                  <a:pt x="34709" y="34904"/>
                </a:lnTo>
                <a:lnTo>
                  <a:pt x="38500" y="34904"/>
                </a:lnTo>
                <a:lnTo>
                  <a:pt x="38500" y="8197"/>
                </a:lnTo>
                <a:close/>
              </a:path>
              <a:path w="181610" h="41910">
                <a:moveTo>
                  <a:pt x="38500" y="3702"/>
                </a:moveTo>
                <a:lnTo>
                  <a:pt x="34885" y="3702"/>
                </a:lnTo>
                <a:lnTo>
                  <a:pt x="32461" y="6258"/>
                </a:lnTo>
                <a:lnTo>
                  <a:pt x="29905" y="8285"/>
                </a:lnTo>
                <a:lnTo>
                  <a:pt x="26908" y="9828"/>
                </a:lnTo>
                <a:lnTo>
                  <a:pt x="28318" y="12868"/>
                </a:lnTo>
                <a:lnTo>
                  <a:pt x="30742" y="11678"/>
                </a:lnTo>
                <a:lnTo>
                  <a:pt x="32901" y="10224"/>
                </a:lnTo>
                <a:lnTo>
                  <a:pt x="34709" y="8197"/>
                </a:lnTo>
                <a:lnTo>
                  <a:pt x="38500" y="8197"/>
                </a:lnTo>
                <a:lnTo>
                  <a:pt x="38500" y="3702"/>
                </a:lnTo>
                <a:close/>
              </a:path>
              <a:path w="181610" h="41910">
                <a:moveTo>
                  <a:pt x="64834" y="3702"/>
                </a:moveTo>
                <a:lnTo>
                  <a:pt x="60559" y="3702"/>
                </a:lnTo>
                <a:lnTo>
                  <a:pt x="52256" y="17011"/>
                </a:lnTo>
                <a:lnTo>
                  <a:pt x="50556" y="19832"/>
                </a:lnTo>
                <a:lnTo>
                  <a:pt x="49410" y="22388"/>
                </a:lnTo>
                <a:lnTo>
                  <a:pt x="49410" y="31379"/>
                </a:lnTo>
                <a:lnTo>
                  <a:pt x="53861" y="35609"/>
                </a:lnTo>
                <a:lnTo>
                  <a:pt x="65892" y="35609"/>
                </a:lnTo>
                <a:lnTo>
                  <a:pt x="69148" y="32612"/>
                </a:lnTo>
                <a:lnTo>
                  <a:pt x="55844" y="32612"/>
                </a:lnTo>
                <a:lnTo>
                  <a:pt x="53187" y="29659"/>
                </a:lnTo>
                <a:lnTo>
                  <a:pt x="53068" y="21550"/>
                </a:lnTo>
                <a:lnTo>
                  <a:pt x="55933" y="18597"/>
                </a:lnTo>
                <a:lnTo>
                  <a:pt x="69082" y="18597"/>
                </a:lnTo>
                <a:lnTo>
                  <a:pt x="67462" y="17011"/>
                </a:lnTo>
                <a:lnTo>
                  <a:pt x="56329" y="17011"/>
                </a:lnTo>
                <a:lnTo>
                  <a:pt x="56298" y="16835"/>
                </a:lnTo>
                <a:lnTo>
                  <a:pt x="64834" y="3702"/>
                </a:lnTo>
                <a:close/>
              </a:path>
              <a:path w="181610" h="41910">
                <a:moveTo>
                  <a:pt x="69082" y="18597"/>
                </a:moveTo>
                <a:lnTo>
                  <a:pt x="64042" y="18597"/>
                </a:lnTo>
                <a:lnTo>
                  <a:pt x="66691" y="21550"/>
                </a:lnTo>
                <a:lnTo>
                  <a:pt x="66730" y="29659"/>
                </a:lnTo>
                <a:lnTo>
                  <a:pt x="63953" y="32612"/>
                </a:lnTo>
                <a:lnTo>
                  <a:pt x="69148" y="32612"/>
                </a:lnTo>
                <a:lnTo>
                  <a:pt x="70344" y="31511"/>
                </a:lnTo>
                <a:lnTo>
                  <a:pt x="70344" y="19832"/>
                </a:lnTo>
                <a:lnTo>
                  <a:pt x="69082" y="18597"/>
                </a:lnTo>
                <a:close/>
              </a:path>
              <a:path w="181610" h="41910">
                <a:moveTo>
                  <a:pt x="66156" y="15734"/>
                </a:moveTo>
                <a:lnTo>
                  <a:pt x="59194" y="15734"/>
                </a:lnTo>
                <a:lnTo>
                  <a:pt x="57298" y="16217"/>
                </a:lnTo>
                <a:lnTo>
                  <a:pt x="56329" y="17011"/>
                </a:lnTo>
                <a:lnTo>
                  <a:pt x="67462" y="17011"/>
                </a:lnTo>
                <a:lnTo>
                  <a:pt x="66156" y="15734"/>
                </a:lnTo>
                <a:close/>
              </a:path>
              <a:path w="181610" h="41910">
                <a:moveTo>
                  <a:pt x="92007" y="3084"/>
                </a:moveTo>
                <a:lnTo>
                  <a:pt x="76583" y="3084"/>
                </a:lnTo>
                <a:lnTo>
                  <a:pt x="73939" y="11150"/>
                </a:lnTo>
                <a:lnTo>
                  <a:pt x="73939" y="27500"/>
                </a:lnTo>
                <a:lnTo>
                  <a:pt x="76583" y="35521"/>
                </a:lnTo>
                <a:lnTo>
                  <a:pt x="92007" y="35521"/>
                </a:lnTo>
                <a:lnTo>
                  <a:pt x="93100" y="32260"/>
                </a:lnTo>
                <a:lnTo>
                  <a:pt x="78654" y="32260"/>
                </a:lnTo>
                <a:lnTo>
                  <a:pt x="77861" y="24151"/>
                </a:lnTo>
                <a:lnTo>
                  <a:pt x="77861" y="14499"/>
                </a:lnTo>
                <a:lnTo>
                  <a:pt x="78654" y="6346"/>
                </a:lnTo>
                <a:lnTo>
                  <a:pt x="93094" y="6346"/>
                </a:lnTo>
                <a:lnTo>
                  <a:pt x="92007" y="3084"/>
                </a:lnTo>
                <a:close/>
              </a:path>
              <a:path w="181610" h="41910">
                <a:moveTo>
                  <a:pt x="93094" y="6346"/>
                </a:moveTo>
                <a:lnTo>
                  <a:pt x="89980" y="6346"/>
                </a:lnTo>
                <a:lnTo>
                  <a:pt x="90774" y="14499"/>
                </a:lnTo>
                <a:lnTo>
                  <a:pt x="90774" y="24151"/>
                </a:lnTo>
                <a:lnTo>
                  <a:pt x="89980" y="32260"/>
                </a:lnTo>
                <a:lnTo>
                  <a:pt x="93100" y="32260"/>
                </a:lnTo>
                <a:lnTo>
                  <a:pt x="94696" y="27500"/>
                </a:lnTo>
                <a:lnTo>
                  <a:pt x="94696" y="11150"/>
                </a:lnTo>
                <a:lnTo>
                  <a:pt x="93094" y="6346"/>
                </a:lnTo>
                <a:close/>
              </a:path>
              <a:path w="181610" h="41910">
                <a:moveTo>
                  <a:pt x="105210" y="31334"/>
                </a:moveTo>
                <a:lnTo>
                  <a:pt x="101508" y="31334"/>
                </a:lnTo>
                <a:lnTo>
                  <a:pt x="98600" y="41427"/>
                </a:lnTo>
                <a:lnTo>
                  <a:pt x="101640" y="41427"/>
                </a:lnTo>
                <a:lnTo>
                  <a:pt x="105210" y="31334"/>
                </a:lnTo>
                <a:close/>
              </a:path>
              <a:path w="181610" h="41910">
                <a:moveTo>
                  <a:pt x="129063" y="3084"/>
                </a:moveTo>
                <a:lnTo>
                  <a:pt x="113639" y="3084"/>
                </a:lnTo>
                <a:lnTo>
                  <a:pt x="110995" y="11150"/>
                </a:lnTo>
                <a:lnTo>
                  <a:pt x="110995" y="27500"/>
                </a:lnTo>
                <a:lnTo>
                  <a:pt x="113639" y="35521"/>
                </a:lnTo>
                <a:lnTo>
                  <a:pt x="129063" y="35521"/>
                </a:lnTo>
                <a:lnTo>
                  <a:pt x="130156" y="32260"/>
                </a:lnTo>
                <a:lnTo>
                  <a:pt x="115710" y="32260"/>
                </a:lnTo>
                <a:lnTo>
                  <a:pt x="114917" y="24151"/>
                </a:lnTo>
                <a:lnTo>
                  <a:pt x="114917" y="14499"/>
                </a:lnTo>
                <a:lnTo>
                  <a:pt x="115710" y="6346"/>
                </a:lnTo>
                <a:lnTo>
                  <a:pt x="130150" y="6346"/>
                </a:lnTo>
                <a:lnTo>
                  <a:pt x="129063" y="3084"/>
                </a:lnTo>
                <a:close/>
              </a:path>
              <a:path w="181610" h="41910">
                <a:moveTo>
                  <a:pt x="130150" y="6346"/>
                </a:moveTo>
                <a:lnTo>
                  <a:pt x="127036" y="6346"/>
                </a:lnTo>
                <a:lnTo>
                  <a:pt x="127830" y="14499"/>
                </a:lnTo>
                <a:lnTo>
                  <a:pt x="127830" y="24151"/>
                </a:lnTo>
                <a:lnTo>
                  <a:pt x="127036" y="32260"/>
                </a:lnTo>
                <a:lnTo>
                  <a:pt x="130156" y="32260"/>
                </a:lnTo>
                <a:lnTo>
                  <a:pt x="131752" y="27500"/>
                </a:lnTo>
                <a:lnTo>
                  <a:pt x="131752" y="11150"/>
                </a:lnTo>
                <a:lnTo>
                  <a:pt x="130150" y="6346"/>
                </a:lnTo>
                <a:close/>
              </a:path>
              <a:path w="181610" h="41910">
                <a:moveTo>
                  <a:pt x="153725" y="3084"/>
                </a:moveTo>
                <a:lnTo>
                  <a:pt x="138300" y="3084"/>
                </a:lnTo>
                <a:lnTo>
                  <a:pt x="135656" y="11150"/>
                </a:lnTo>
                <a:lnTo>
                  <a:pt x="135656" y="27500"/>
                </a:lnTo>
                <a:lnTo>
                  <a:pt x="138300" y="35521"/>
                </a:lnTo>
                <a:lnTo>
                  <a:pt x="153725" y="35521"/>
                </a:lnTo>
                <a:lnTo>
                  <a:pt x="154818" y="32260"/>
                </a:lnTo>
                <a:lnTo>
                  <a:pt x="140371" y="32260"/>
                </a:lnTo>
                <a:lnTo>
                  <a:pt x="139578" y="24151"/>
                </a:lnTo>
                <a:lnTo>
                  <a:pt x="139578" y="14499"/>
                </a:lnTo>
                <a:lnTo>
                  <a:pt x="140371" y="6346"/>
                </a:lnTo>
                <a:lnTo>
                  <a:pt x="154812" y="6346"/>
                </a:lnTo>
                <a:lnTo>
                  <a:pt x="153725" y="3084"/>
                </a:lnTo>
                <a:close/>
              </a:path>
              <a:path w="181610" h="41910">
                <a:moveTo>
                  <a:pt x="154812" y="6346"/>
                </a:moveTo>
                <a:lnTo>
                  <a:pt x="151697" y="6346"/>
                </a:lnTo>
                <a:lnTo>
                  <a:pt x="152491" y="14499"/>
                </a:lnTo>
                <a:lnTo>
                  <a:pt x="152491" y="24151"/>
                </a:lnTo>
                <a:lnTo>
                  <a:pt x="151697" y="32260"/>
                </a:lnTo>
                <a:lnTo>
                  <a:pt x="154818" y="32260"/>
                </a:lnTo>
                <a:lnTo>
                  <a:pt x="156413" y="27500"/>
                </a:lnTo>
                <a:lnTo>
                  <a:pt x="156413" y="11150"/>
                </a:lnTo>
                <a:lnTo>
                  <a:pt x="154812" y="6346"/>
                </a:lnTo>
                <a:close/>
              </a:path>
              <a:path w="181610" h="41910">
                <a:moveTo>
                  <a:pt x="178386" y="3084"/>
                </a:moveTo>
                <a:lnTo>
                  <a:pt x="162961" y="3084"/>
                </a:lnTo>
                <a:lnTo>
                  <a:pt x="160317" y="11150"/>
                </a:lnTo>
                <a:lnTo>
                  <a:pt x="160317" y="27500"/>
                </a:lnTo>
                <a:lnTo>
                  <a:pt x="162961" y="35521"/>
                </a:lnTo>
                <a:lnTo>
                  <a:pt x="178386" y="35521"/>
                </a:lnTo>
                <a:lnTo>
                  <a:pt x="179479" y="32260"/>
                </a:lnTo>
                <a:lnTo>
                  <a:pt x="165032" y="32260"/>
                </a:lnTo>
                <a:lnTo>
                  <a:pt x="164238" y="24151"/>
                </a:lnTo>
                <a:lnTo>
                  <a:pt x="164238" y="14499"/>
                </a:lnTo>
                <a:lnTo>
                  <a:pt x="165032" y="6346"/>
                </a:lnTo>
                <a:lnTo>
                  <a:pt x="179473" y="6346"/>
                </a:lnTo>
                <a:lnTo>
                  <a:pt x="178386" y="3084"/>
                </a:lnTo>
                <a:close/>
              </a:path>
              <a:path w="181610" h="41910">
                <a:moveTo>
                  <a:pt x="179473" y="6346"/>
                </a:moveTo>
                <a:lnTo>
                  <a:pt x="176358" y="6346"/>
                </a:lnTo>
                <a:lnTo>
                  <a:pt x="177152" y="14499"/>
                </a:lnTo>
                <a:lnTo>
                  <a:pt x="177152" y="24151"/>
                </a:lnTo>
                <a:lnTo>
                  <a:pt x="176358" y="32260"/>
                </a:lnTo>
                <a:lnTo>
                  <a:pt x="179479" y="32260"/>
                </a:lnTo>
                <a:lnTo>
                  <a:pt x="181075" y="27500"/>
                </a:lnTo>
                <a:lnTo>
                  <a:pt x="181075" y="11150"/>
                </a:lnTo>
                <a:lnTo>
                  <a:pt x="179473" y="63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132097" y="3479856"/>
            <a:ext cx="181610" cy="41910"/>
          </a:xfrm>
          <a:custGeom>
            <a:avLst/>
            <a:gdLst/>
            <a:ahLst/>
            <a:cxnLst/>
            <a:rect l="l" t="t" r="r" b="b"/>
            <a:pathLst>
              <a:path w="181610" h="41910">
                <a:moveTo>
                  <a:pt x="0" y="28073"/>
                </a:moveTo>
                <a:lnTo>
                  <a:pt x="0" y="32656"/>
                </a:lnTo>
                <a:lnTo>
                  <a:pt x="2556" y="34287"/>
                </a:lnTo>
                <a:lnTo>
                  <a:pt x="5728" y="35477"/>
                </a:lnTo>
                <a:lnTo>
                  <a:pt x="9387" y="35565"/>
                </a:lnTo>
                <a:lnTo>
                  <a:pt x="9387" y="38694"/>
                </a:lnTo>
                <a:lnTo>
                  <a:pt x="11766" y="38694"/>
                </a:lnTo>
                <a:lnTo>
                  <a:pt x="11766" y="35433"/>
                </a:lnTo>
                <a:lnTo>
                  <a:pt x="16615" y="34815"/>
                </a:lnTo>
                <a:lnTo>
                  <a:pt x="19808" y="32480"/>
                </a:lnTo>
                <a:lnTo>
                  <a:pt x="9387" y="32480"/>
                </a:lnTo>
                <a:lnTo>
                  <a:pt x="6478" y="32303"/>
                </a:lnTo>
                <a:lnTo>
                  <a:pt x="3348" y="30937"/>
                </a:lnTo>
                <a:lnTo>
                  <a:pt x="0" y="28073"/>
                </a:lnTo>
                <a:close/>
              </a:path>
              <a:path w="181610" h="41910">
                <a:moveTo>
                  <a:pt x="11766" y="0"/>
                </a:moveTo>
                <a:lnTo>
                  <a:pt x="9387" y="0"/>
                </a:lnTo>
                <a:lnTo>
                  <a:pt x="9387" y="3129"/>
                </a:lnTo>
                <a:lnTo>
                  <a:pt x="4319" y="3657"/>
                </a:lnTo>
                <a:lnTo>
                  <a:pt x="353" y="6654"/>
                </a:lnTo>
                <a:lnTo>
                  <a:pt x="353" y="16746"/>
                </a:lnTo>
                <a:lnTo>
                  <a:pt x="3614" y="19038"/>
                </a:lnTo>
                <a:lnTo>
                  <a:pt x="9387" y="20713"/>
                </a:lnTo>
                <a:lnTo>
                  <a:pt x="9387" y="32480"/>
                </a:lnTo>
                <a:lnTo>
                  <a:pt x="19808" y="32480"/>
                </a:lnTo>
                <a:lnTo>
                  <a:pt x="20050" y="32303"/>
                </a:lnTo>
                <a:lnTo>
                  <a:pt x="11766" y="32303"/>
                </a:lnTo>
                <a:lnTo>
                  <a:pt x="11766" y="21461"/>
                </a:lnTo>
                <a:lnTo>
                  <a:pt x="20441" y="21461"/>
                </a:lnTo>
                <a:lnTo>
                  <a:pt x="17320" y="19434"/>
                </a:lnTo>
                <a:lnTo>
                  <a:pt x="11766" y="17672"/>
                </a:lnTo>
                <a:lnTo>
                  <a:pt x="11766" y="16922"/>
                </a:lnTo>
                <a:lnTo>
                  <a:pt x="9387" y="16922"/>
                </a:lnTo>
                <a:lnTo>
                  <a:pt x="6346" y="15909"/>
                </a:lnTo>
                <a:lnTo>
                  <a:pt x="4274" y="14587"/>
                </a:lnTo>
                <a:lnTo>
                  <a:pt x="4274" y="8594"/>
                </a:lnTo>
                <a:lnTo>
                  <a:pt x="6301" y="6699"/>
                </a:lnTo>
                <a:lnTo>
                  <a:pt x="9387" y="6258"/>
                </a:lnTo>
                <a:lnTo>
                  <a:pt x="11766" y="6258"/>
                </a:lnTo>
                <a:lnTo>
                  <a:pt x="20008" y="6214"/>
                </a:lnTo>
                <a:lnTo>
                  <a:pt x="20008" y="5817"/>
                </a:lnTo>
                <a:lnTo>
                  <a:pt x="17848" y="4274"/>
                </a:lnTo>
                <a:lnTo>
                  <a:pt x="15072" y="3216"/>
                </a:lnTo>
                <a:lnTo>
                  <a:pt x="11766" y="3040"/>
                </a:lnTo>
                <a:lnTo>
                  <a:pt x="11766" y="0"/>
                </a:lnTo>
                <a:close/>
              </a:path>
              <a:path w="181610" h="41910">
                <a:moveTo>
                  <a:pt x="20441" y="21461"/>
                </a:moveTo>
                <a:lnTo>
                  <a:pt x="11766" y="21461"/>
                </a:lnTo>
                <a:lnTo>
                  <a:pt x="14587" y="22519"/>
                </a:lnTo>
                <a:lnTo>
                  <a:pt x="16747" y="23973"/>
                </a:lnTo>
                <a:lnTo>
                  <a:pt x="16747" y="29791"/>
                </a:lnTo>
                <a:lnTo>
                  <a:pt x="14808" y="31775"/>
                </a:lnTo>
                <a:lnTo>
                  <a:pt x="11766" y="32303"/>
                </a:lnTo>
                <a:lnTo>
                  <a:pt x="20050" y="32303"/>
                </a:lnTo>
                <a:lnTo>
                  <a:pt x="20713" y="31818"/>
                </a:lnTo>
                <a:lnTo>
                  <a:pt x="20713" y="21638"/>
                </a:lnTo>
                <a:lnTo>
                  <a:pt x="20441" y="21461"/>
                </a:lnTo>
                <a:close/>
              </a:path>
              <a:path w="181610" h="41910">
                <a:moveTo>
                  <a:pt x="11766" y="6258"/>
                </a:moveTo>
                <a:lnTo>
                  <a:pt x="9387" y="6258"/>
                </a:lnTo>
                <a:lnTo>
                  <a:pt x="9387" y="16922"/>
                </a:lnTo>
                <a:lnTo>
                  <a:pt x="11766" y="16922"/>
                </a:lnTo>
                <a:lnTo>
                  <a:pt x="11766" y="6258"/>
                </a:lnTo>
                <a:close/>
              </a:path>
              <a:path w="181610" h="41910">
                <a:moveTo>
                  <a:pt x="20008" y="6214"/>
                </a:moveTo>
                <a:lnTo>
                  <a:pt x="11766" y="6214"/>
                </a:lnTo>
                <a:lnTo>
                  <a:pt x="14587" y="6478"/>
                </a:lnTo>
                <a:lnTo>
                  <a:pt x="17364" y="7844"/>
                </a:lnTo>
                <a:lnTo>
                  <a:pt x="20008" y="10180"/>
                </a:lnTo>
                <a:lnTo>
                  <a:pt x="20008" y="6214"/>
                </a:lnTo>
                <a:close/>
              </a:path>
              <a:path w="181610" h="41910">
                <a:moveTo>
                  <a:pt x="38500" y="8196"/>
                </a:moveTo>
                <a:lnTo>
                  <a:pt x="34709" y="8196"/>
                </a:lnTo>
                <a:lnTo>
                  <a:pt x="34709" y="34903"/>
                </a:lnTo>
                <a:lnTo>
                  <a:pt x="38500" y="34903"/>
                </a:lnTo>
                <a:lnTo>
                  <a:pt x="38500" y="8196"/>
                </a:lnTo>
                <a:close/>
              </a:path>
              <a:path w="181610" h="41910">
                <a:moveTo>
                  <a:pt x="38500" y="3702"/>
                </a:moveTo>
                <a:lnTo>
                  <a:pt x="34885" y="3702"/>
                </a:lnTo>
                <a:lnTo>
                  <a:pt x="32461" y="6258"/>
                </a:lnTo>
                <a:lnTo>
                  <a:pt x="29905" y="8285"/>
                </a:lnTo>
                <a:lnTo>
                  <a:pt x="26908" y="9827"/>
                </a:lnTo>
                <a:lnTo>
                  <a:pt x="28318" y="12868"/>
                </a:lnTo>
                <a:lnTo>
                  <a:pt x="30742" y="11678"/>
                </a:lnTo>
                <a:lnTo>
                  <a:pt x="32901" y="10224"/>
                </a:lnTo>
                <a:lnTo>
                  <a:pt x="34709" y="8196"/>
                </a:lnTo>
                <a:lnTo>
                  <a:pt x="38500" y="8196"/>
                </a:lnTo>
                <a:lnTo>
                  <a:pt x="38500" y="3702"/>
                </a:lnTo>
                <a:close/>
              </a:path>
              <a:path w="181610" h="41910">
                <a:moveTo>
                  <a:pt x="68845" y="6346"/>
                </a:moveTo>
                <a:lnTo>
                  <a:pt x="62631" y="6346"/>
                </a:lnTo>
                <a:lnTo>
                  <a:pt x="64966" y="8594"/>
                </a:lnTo>
                <a:lnTo>
                  <a:pt x="64966" y="14763"/>
                </a:lnTo>
                <a:lnTo>
                  <a:pt x="63380" y="17099"/>
                </a:lnTo>
                <a:lnTo>
                  <a:pt x="60119" y="20448"/>
                </a:lnTo>
                <a:lnTo>
                  <a:pt x="49366" y="31642"/>
                </a:lnTo>
                <a:lnTo>
                  <a:pt x="49366" y="34903"/>
                </a:lnTo>
                <a:lnTo>
                  <a:pt x="69021" y="34903"/>
                </a:lnTo>
                <a:lnTo>
                  <a:pt x="69021" y="31642"/>
                </a:lnTo>
                <a:lnTo>
                  <a:pt x="53994" y="31642"/>
                </a:lnTo>
                <a:lnTo>
                  <a:pt x="66554" y="18553"/>
                </a:lnTo>
                <a:lnTo>
                  <a:pt x="68845" y="15864"/>
                </a:lnTo>
                <a:lnTo>
                  <a:pt x="68845" y="6346"/>
                </a:lnTo>
                <a:close/>
              </a:path>
              <a:path w="181610" h="41910">
                <a:moveTo>
                  <a:pt x="64966" y="3084"/>
                </a:moveTo>
                <a:lnTo>
                  <a:pt x="55316" y="3084"/>
                </a:lnTo>
                <a:lnTo>
                  <a:pt x="52495" y="4583"/>
                </a:lnTo>
                <a:lnTo>
                  <a:pt x="49938" y="7006"/>
                </a:lnTo>
                <a:lnTo>
                  <a:pt x="49938" y="11457"/>
                </a:lnTo>
                <a:lnTo>
                  <a:pt x="53155" y="8064"/>
                </a:lnTo>
                <a:lnTo>
                  <a:pt x="55712" y="6346"/>
                </a:lnTo>
                <a:lnTo>
                  <a:pt x="68845" y="6346"/>
                </a:lnTo>
                <a:lnTo>
                  <a:pt x="64966" y="3084"/>
                </a:lnTo>
                <a:close/>
              </a:path>
              <a:path w="181610" h="41910">
                <a:moveTo>
                  <a:pt x="92007" y="3084"/>
                </a:moveTo>
                <a:lnTo>
                  <a:pt x="76583" y="3084"/>
                </a:lnTo>
                <a:lnTo>
                  <a:pt x="73939" y="11149"/>
                </a:lnTo>
                <a:lnTo>
                  <a:pt x="73939" y="27500"/>
                </a:lnTo>
                <a:lnTo>
                  <a:pt x="76583" y="35520"/>
                </a:lnTo>
                <a:lnTo>
                  <a:pt x="92007" y="35520"/>
                </a:lnTo>
                <a:lnTo>
                  <a:pt x="93101" y="32259"/>
                </a:lnTo>
                <a:lnTo>
                  <a:pt x="78654" y="32259"/>
                </a:lnTo>
                <a:lnTo>
                  <a:pt x="77861" y="24150"/>
                </a:lnTo>
                <a:lnTo>
                  <a:pt x="77861" y="14499"/>
                </a:lnTo>
                <a:lnTo>
                  <a:pt x="78654" y="6346"/>
                </a:lnTo>
                <a:lnTo>
                  <a:pt x="93094" y="6346"/>
                </a:lnTo>
                <a:lnTo>
                  <a:pt x="92007" y="3084"/>
                </a:lnTo>
                <a:close/>
              </a:path>
              <a:path w="181610" h="41910">
                <a:moveTo>
                  <a:pt x="93094" y="6346"/>
                </a:moveTo>
                <a:lnTo>
                  <a:pt x="89980" y="6346"/>
                </a:lnTo>
                <a:lnTo>
                  <a:pt x="90774" y="14499"/>
                </a:lnTo>
                <a:lnTo>
                  <a:pt x="90774" y="24150"/>
                </a:lnTo>
                <a:lnTo>
                  <a:pt x="89980" y="32259"/>
                </a:lnTo>
                <a:lnTo>
                  <a:pt x="93101" y="32259"/>
                </a:lnTo>
                <a:lnTo>
                  <a:pt x="94696" y="27500"/>
                </a:lnTo>
                <a:lnTo>
                  <a:pt x="94696" y="11149"/>
                </a:lnTo>
                <a:lnTo>
                  <a:pt x="93094" y="6346"/>
                </a:lnTo>
                <a:close/>
              </a:path>
              <a:path w="181610" h="41910">
                <a:moveTo>
                  <a:pt x="105210" y="31334"/>
                </a:moveTo>
                <a:lnTo>
                  <a:pt x="101508" y="31334"/>
                </a:lnTo>
                <a:lnTo>
                  <a:pt x="98600" y="41426"/>
                </a:lnTo>
                <a:lnTo>
                  <a:pt x="101640" y="41426"/>
                </a:lnTo>
                <a:lnTo>
                  <a:pt x="105210" y="31334"/>
                </a:lnTo>
                <a:close/>
              </a:path>
              <a:path w="181610" h="41910">
                <a:moveTo>
                  <a:pt x="129063" y="3084"/>
                </a:moveTo>
                <a:lnTo>
                  <a:pt x="113639" y="3084"/>
                </a:lnTo>
                <a:lnTo>
                  <a:pt x="110995" y="11149"/>
                </a:lnTo>
                <a:lnTo>
                  <a:pt x="110995" y="27500"/>
                </a:lnTo>
                <a:lnTo>
                  <a:pt x="113639" y="35520"/>
                </a:lnTo>
                <a:lnTo>
                  <a:pt x="129063" y="35520"/>
                </a:lnTo>
                <a:lnTo>
                  <a:pt x="130157" y="32259"/>
                </a:lnTo>
                <a:lnTo>
                  <a:pt x="115710" y="32259"/>
                </a:lnTo>
                <a:lnTo>
                  <a:pt x="114917" y="24150"/>
                </a:lnTo>
                <a:lnTo>
                  <a:pt x="114917" y="14499"/>
                </a:lnTo>
                <a:lnTo>
                  <a:pt x="115710" y="6346"/>
                </a:lnTo>
                <a:lnTo>
                  <a:pt x="130151" y="6346"/>
                </a:lnTo>
                <a:lnTo>
                  <a:pt x="129063" y="3084"/>
                </a:lnTo>
                <a:close/>
              </a:path>
              <a:path w="181610" h="41910">
                <a:moveTo>
                  <a:pt x="130151" y="6346"/>
                </a:moveTo>
                <a:lnTo>
                  <a:pt x="127036" y="6346"/>
                </a:lnTo>
                <a:lnTo>
                  <a:pt x="127830" y="14499"/>
                </a:lnTo>
                <a:lnTo>
                  <a:pt x="127830" y="24150"/>
                </a:lnTo>
                <a:lnTo>
                  <a:pt x="127036" y="32259"/>
                </a:lnTo>
                <a:lnTo>
                  <a:pt x="130157" y="32259"/>
                </a:lnTo>
                <a:lnTo>
                  <a:pt x="131752" y="27500"/>
                </a:lnTo>
                <a:lnTo>
                  <a:pt x="131752" y="11149"/>
                </a:lnTo>
                <a:lnTo>
                  <a:pt x="130151" y="6346"/>
                </a:lnTo>
                <a:close/>
              </a:path>
              <a:path w="181610" h="41910">
                <a:moveTo>
                  <a:pt x="153725" y="3084"/>
                </a:moveTo>
                <a:lnTo>
                  <a:pt x="138300" y="3084"/>
                </a:lnTo>
                <a:lnTo>
                  <a:pt x="135656" y="11149"/>
                </a:lnTo>
                <a:lnTo>
                  <a:pt x="135656" y="27500"/>
                </a:lnTo>
                <a:lnTo>
                  <a:pt x="138300" y="35520"/>
                </a:lnTo>
                <a:lnTo>
                  <a:pt x="153725" y="35520"/>
                </a:lnTo>
                <a:lnTo>
                  <a:pt x="154818" y="32259"/>
                </a:lnTo>
                <a:lnTo>
                  <a:pt x="140371" y="32259"/>
                </a:lnTo>
                <a:lnTo>
                  <a:pt x="139578" y="24150"/>
                </a:lnTo>
                <a:lnTo>
                  <a:pt x="139578" y="14499"/>
                </a:lnTo>
                <a:lnTo>
                  <a:pt x="140371" y="6346"/>
                </a:lnTo>
                <a:lnTo>
                  <a:pt x="154812" y="6346"/>
                </a:lnTo>
                <a:lnTo>
                  <a:pt x="153725" y="3084"/>
                </a:lnTo>
                <a:close/>
              </a:path>
              <a:path w="181610" h="41910">
                <a:moveTo>
                  <a:pt x="154812" y="6346"/>
                </a:moveTo>
                <a:lnTo>
                  <a:pt x="151697" y="6346"/>
                </a:lnTo>
                <a:lnTo>
                  <a:pt x="152491" y="14499"/>
                </a:lnTo>
                <a:lnTo>
                  <a:pt x="152491" y="24150"/>
                </a:lnTo>
                <a:lnTo>
                  <a:pt x="151697" y="32259"/>
                </a:lnTo>
                <a:lnTo>
                  <a:pt x="154818" y="32259"/>
                </a:lnTo>
                <a:lnTo>
                  <a:pt x="156413" y="27500"/>
                </a:lnTo>
                <a:lnTo>
                  <a:pt x="156413" y="11149"/>
                </a:lnTo>
                <a:lnTo>
                  <a:pt x="154812" y="6346"/>
                </a:lnTo>
                <a:close/>
              </a:path>
              <a:path w="181610" h="41910">
                <a:moveTo>
                  <a:pt x="178386" y="3084"/>
                </a:moveTo>
                <a:lnTo>
                  <a:pt x="162961" y="3084"/>
                </a:lnTo>
                <a:lnTo>
                  <a:pt x="160317" y="11149"/>
                </a:lnTo>
                <a:lnTo>
                  <a:pt x="160317" y="27500"/>
                </a:lnTo>
                <a:lnTo>
                  <a:pt x="162961" y="35520"/>
                </a:lnTo>
                <a:lnTo>
                  <a:pt x="178386" y="35520"/>
                </a:lnTo>
                <a:lnTo>
                  <a:pt x="179480" y="32259"/>
                </a:lnTo>
                <a:lnTo>
                  <a:pt x="165032" y="32259"/>
                </a:lnTo>
                <a:lnTo>
                  <a:pt x="164238" y="24150"/>
                </a:lnTo>
                <a:lnTo>
                  <a:pt x="164238" y="14499"/>
                </a:lnTo>
                <a:lnTo>
                  <a:pt x="165032" y="6346"/>
                </a:lnTo>
                <a:lnTo>
                  <a:pt x="179474" y="6346"/>
                </a:lnTo>
                <a:lnTo>
                  <a:pt x="178386" y="3084"/>
                </a:lnTo>
                <a:close/>
              </a:path>
              <a:path w="181610" h="41910">
                <a:moveTo>
                  <a:pt x="179474" y="6346"/>
                </a:moveTo>
                <a:lnTo>
                  <a:pt x="176358" y="6346"/>
                </a:lnTo>
                <a:lnTo>
                  <a:pt x="177152" y="14499"/>
                </a:lnTo>
                <a:lnTo>
                  <a:pt x="177152" y="24150"/>
                </a:lnTo>
                <a:lnTo>
                  <a:pt x="176358" y="32259"/>
                </a:lnTo>
                <a:lnTo>
                  <a:pt x="179480" y="32259"/>
                </a:lnTo>
                <a:lnTo>
                  <a:pt x="181075" y="27500"/>
                </a:lnTo>
                <a:lnTo>
                  <a:pt x="181075" y="11149"/>
                </a:lnTo>
                <a:lnTo>
                  <a:pt x="179474" y="63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132097" y="3634104"/>
            <a:ext cx="156845" cy="41910"/>
          </a:xfrm>
          <a:custGeom>
            <a:avLst/>
            <a:gdLst/>
            <a:ahLst/>
            <a:cxnLst/>
            <a:rect l="l" t="t" r="r" b="b"/>
            <a:pathLst>
              <a:path w="156844" h="41910">
                <a:moveTo>
                  <a:pt x="0" y="28072"/>
                </a:moveTo>
                <a:lnTo>
                  <a:pt x="0" y="32655"/>
                </a:lnTo>
                <a:lnTo>
                  <a:pt x="2556" y="34286"/>
                </a:lnTo>
                <a:lnTo>
                  <a:pt x="5728" y="35476"/>
                </a:lnTo>
                <a:lnTo>
                  <a:pt x="9387" y="35565"/>
                </a:lnTo>
                <a:lnTo>
                  <a:pt x="9387" y="38693"/>
                </a:lnTo>
                <a:lnTo>
                  <a:pt x="11766" y="38693"/>
                </a:lnTo>
                <a:lnTo>
                  <a:pt x="11766" y="35431"/>
                </a:lnTo>
                <a:lnTo>
                  <a:pt x="16615" y="34815"/>
                </a:lnTo>
                <a:lnTo>
                  <a:pt x="19810" y="32478"/>
                </a:lnTo>
                <a:lnTo>
                  <a:pt x="9387" y="32478"/>
                </a:lnTo>
                <a:lnTo>
                  <a:pt x="6478" y="32303"/>
                </a:lnTo>
                <a:lnTo>
                  <a:pt x="3348" y="30937"/>
                </a:lnTo>
                <a:lnTo>
                  <a:pt x="0" y="28072"/>
                </a:lnTo>
                <a:close/>
              </a:path>
              <a:path w="156844" h="41910">
                <a:moveTo>
                  <a:pt x="11766" y="0"/>
                </a:moveTo>
                <a:lnTo>
                  <a:pt x="9387" y="0"/>
                </a:lnTo>
                <a:lnTo>
                  <a:pt x="9387" y="3128"/>
                </a:lnTo>
                <a:lnTo>
                  <a:pt x="4319" y="3657"/>
                </a:lnTo>
                <a:lnTo>
                  <a:pt x="353" y="6653"/>
                </a:lnTo>
                <a:lnTo>
                  <a:pt x="353" y="16746"/>
                </a:lnTo>
                <a:lnTo>
                  <a:pt x="3614" y="19038"/>
                </a:lnTo>
                <a:lnTo>
                  <a:pt x="9387" y="20712"/>
                </a:lnTo>
                <a:lnTo>
                  <a:pt x="9387" y="32478"/>
                </a:lnTo>
                <a:lnTo>
                  <a:pt x="19810" y="32478"/>
                </a:lnTo>
                <a:lnTo>
                  <a:pt x="20050" y="32303"/>
                </a:lnTo>
                <a:lnTo>
                  <a:pt x="11766" y="32303"/>
                </a:lnTo>
                <a:lnTo>
                  <a:pt x="11766" y="21461"/>
                </a:lnTo>
                <a:lnTo>
                  <a:pt x="20441" y="21461"/>
                </a:lnTo>
                <a:lnTo>
                  <a:pt x="17320" y="19434"/>
                </a:lnTo>
                <a:lnTo>
                  <a:pt x="11766" y="17672"/>
                </a:lnTo>
                <a:lnTo>
                  <a:pt x="11766" y="16922"/>
                </a:lnTo>
                <a:lnTo>
                  <a:pt x="9387" y="16922"/>
                </a:lnTo>
                <a:lnTo>
                  <a:pt x="6346" y="15909"/>
                </a:lnTo>
                <a:lnTo>
                  <a:pt x="4274" y="14587"/>
                </a:lnTo>
                <a:lnTo>
                  <a:pt x="4274" y="8592"/>
                </a:lnTo>
                <a:lnTo>
                  <a:pt x="6301" y="6697"/>
                </a:lnTo>
                <a:lnTo>
                  <a:pt x="9387" y="6257"/>
                </a:lnTo>
                <a:lnTo>
                  <a:pt x="11766" y="6257"/>
                </a:lnTo>
                <a:lnTo>
                  <a:pt x="20008" y="6212"/>
                </a:lnTo>
                <a:lnTo>
                  <a:pt x="20008" y="5816"/>
                </a:lnTo>
                <a:lnTo>
                  <a:pt x="17848" y="4274"/>
                </a:lnTo>
                <a:lnTo>
                  <a:pt x="15072" y="3216"/>
                </a:lnTo>
                <a:lnTo>
                  <a:pt x="11766" y="3040"/>
                </a:lnTo>
                <a:lnTo>
                  <a:pt x="11766" y="0"/>
                </a:lnTo>
                <a:close/>
              </a:path>
              <a:path w="156844" h="41910">
                <a:moveTo>
                  <a:pt x="20441" y="21461"/>
                </a:moveTo>
                <a:lnTo>
                  <a:pt x="11766" y="21461"/>
                </a:lnTo>
                <a:lnTo>
                  <a:pt x="14587" y="22519"/>
                </a:lnTo>
                <a:lnTo>
                  <a:pt x="16747" y="23973"/>
                </a:lnTo>
                <a:lnTo>
                  <a:pt x="16747" y="29791"/>
                </a:lnTo>
                <a:lnTo>
                  <a:pt x="14808" y="31774"/>
                </a:lnTo>
                <a:lnTo>
                  <a:pt x="11766" y="32303"/>
                </a:lnTo>
                <a:lnTo>
                  <a:pt x="20050" y="32303"/>
                </a:lnTo>
                <a:lnTo>
                  <a:pt x="20713" y="31818"/>
                </a:lnTo>
                <a:lnTo>
                  <a:pt x="20713" y="21638"/>
                </a:lnTo>
                <a:lnTo>
                  <a:pt x="20441" y="21461"/>
                </a:lnTo>
                <a:close/>
              </a:path>
              <a:path w="156844" h="41910">
                <a:moveTo>
                  <a:pt x="11766" y="6257"/>
                </a:moveTo>
                <a:lnTo>
                  <a:pt x="9387" y="6257"/>
                </a:lnTo>
                <a:lnTo>
                  <a:pt x="9387" y="16922"/>
                </a:lnTo>
                <a:lnTo>
                  <a:pt x="11766" y="16922"/>
                </a:lnTo>
                <a:lnTo>
                  <a:pt x="11766" y="6257"/>
                </a:lnTo>
                <a:close/>
              </a:path>
              <a:path w="156844" h="41910">
                <a:moveTo>
                  <a:pt x="20008" y="6212"/>
                </a:moveTo>
                <a:lnTo>
                  <a:pt x="11766" y="6212"/>
                </a:lnTo>
                <a:lnTo>
                  <a:pt x="14587" y="6478"/>
                </a:lnTo>
                <a:lnTo>
                  <a:pt x="17364" y="7843"/>
                </a:lnTo>
                <a:lnTo>
                  <a:pt x="20008" y="10180"/>
                </a:lnTo>
                <a:lnTo>
                  <a:pt x="20008" y="6212"/>
                </a:lnTo>
                <a:close/>
              </a:path>
              <a:path w="156844" h="41910">
                <a:moveTo>
                  <a:pt x="39954" y="3084"/>
                </a:moveTo>
                <a:lnTo>
                  <a:pt x="29949" y="3084"/>
                </a:lnTo>
                <a:lnTo>
                  <a:pt x="25718" y="6080"/>
                </a:lnTo>
                <a:lnTo>
                  <a:pt x="25718" y="14189"/>
                </a:lnTo>
                <a:lnTo>
                  <a:pt x="27437" y="17054"/>
                </a:lnTo>
                <a:lnTo>
                  <a:pt x="30655" y="18289"/>
                </a:lnTo>
                <a:lnTo>
                  <a:pt x="30655" y="18421"/>
                </a:lnTo>
                <a:lnTo>
                  <a:pt x="26776" y="19611"/>
                </a:lnTo>
                <a:lnTo>
                  <a:pt x="24776" y="22872"/>
                </a:lnTo>
                <a:lnTo>
                  <a:pt x="24749" y="32346"/>
                </a:lnTo>
                <a:lnTo>
                  <a:pt x="29420" y="35520"/>
                </a:lnTo>
                <a:lnTo>
                  <a:pt x="40526" y="35520"/>
                </a:lnTo>
                <a:lnTo>
                  <a:pt x="44651" y="32744"/>
                </a:lnTo>
                <a:lnTo>
                  <a:pt x="31095" y="32744"/>
                </a:lnTo>
                <a:lnTo>
                  <a:pt x="28627" y="29879"/>
                </a:lnTo>
                <a:lnTo>
                  <a:pt x="28627" y="22607"/>
                </a:lnTo>
                <a:lnTo>
                  <a:pt x="31360" y="19875"/>
                </a:lnTo>
                <a:lnTo>
                  <a:pt x="43369" y="19875"/>
                </a:lnTo>
                <a:lnTo>
                  <a:pt x="43258" y="19698"/>
                </a:lnTo>
                <a:lnTo>
                  <a:pt x="39336" y="18376"/>
                </a:lnTo>
                <a:lnTo>
                  <a:pt x="42553" y="17142"/>
                </a:lnTo>
                <a:lnTo>
                  <a:pt x="31756" y="17142"/>
                </a:lnTo>
                <a:lnTo>
                  <a:pt x="29508" y="14455"/>
                </a:lnTo>
                <a:lnTo>
                  <a:pt x="29508" y="8284"/>
                </a:lnTo>
                <a:lnTo>
                  <a:pt x="31888" y="5948"/>
                </a:lnTo>
                <a:lnTo>
                  <a:pt x="44081" y="5948"/>
                </a:lnTo>
                <a:lnTo>
                  <a:pt x="39954" y="3084"/>
                </a:lnTo>
                <a:close/>
              </a:path>
              <a:path w="156844" h="41910">
                <a:moveTo>
                  <a:pt x="43369" y="19875"/>
                </a:moveTo>
                <a:lnTo>
                  <a:pt x="38632" y="19875"/>
                </a:lnTo>
                <a:lnTo>
                  <a:pt x="41319" y="22607"/>
                </a:lnTo>
                <a:lnTo>
                  <a:pt x="41319" y="29879"/>
                </a:lnTo>
                <a:lnTo>
                  <a:pt x="38896" y="32744"/>
                </a:lnTo>
                <a:lnTo>
                  <a:pt x="44651" y="32744"/>
                </a:lnTo>
                <a:lnTo>
                  <a:pt x="45242" y="32346"/>
                </a:lnTo>
                <a:lnTo>
                  <a:pt x="45242" y="22872"/>
                </a:lnTo>
                <a:lnTo>
                  <a:pt x="43369" y="19875"/>
                </a:lnTo>
                <a:close/>
              </a:path>
              <a:path w="156844" h="41910">
                <a:moveTo>
                  <a:pt x="44081" y="5948"/>
                </a:moveTo>
                <a:lnTo>
                  <a:pt x="38102" y="5948"/>
                </a:lnTo>
                <a:lnTo>
                  <a:pt x="40438" y="8284"/>
                </a:lnTo>
                <a:lnTo>
                  <a:pt x="40438" y="14455"/>
                </a:lnTo>
                <a:lnTo>
                  <a:pt x="38191" y="17142"/>
                </a:lnTo>
                <a:lnTo>
                  <a:pt x="42553" y="17142"/>
                </a:lnTo>
                <a:lnTo>
                  <a:pt x="44272" y="14189"/>
                </a:lnTo>
                <a:lnTo>
                  <a:pt x="44272" y="6080"/>
                </a:lnTo>
                <a:lnTo>
                  <a:pt x="44081" y="5948"/>
                </a:lnTo>
                <a:close/>
              </a:path>
              <a:path w="156844" h="41910">
                <a:moveTo>
                  <a:pt x="67346" y="3084"/>
                </a:moveTo>
                <a:lnTo>
                  <a:pt x="51922" y="3084"/>
                </a:lnTo>
                <a:lnTo>
                  <a:pt x="49278" y="11149"/>
                </a:lnTo>
                <a:lnTo>
                  <a:pt x="49278" y="27499"/>
                </a:lnTo>
                <a:lnTo>
                  <a:pt x="51922" y="35520"/>
                </a:lnTo>
                <a:lnTo>
                  <a:pt x="67346" y="35520"/>
                </a:lnTo>
                <a:lnTo>
                  <a:pt x="68439" y="32259"/>
                </a:lnTo>
                <a:lnTo>
                  <a:pt x="53994" y="32259"/>
                </a:lnTo>
                <a:lnTo>
                  <a:pt x="53200" y="24150"/>
                </a:lnTo>
                <a:lnTo>
                  <a:pt x="53200" y="14498"/>
                </a:lnTo>
                <a:lnTo>
                  <a:pt x="53994" y="6346"/>
                </a:lnTo>
                <a:lnTo>
                  <a:pt x="68434" y="6346"/>
                </a:lnTo>
                <a:lnTo>
                  <a:pt x="67346" y="3084"/>
                </a:lnTo>
                <a:close/>
              </a:path>
              <a:path w="156844" h="41910">
                <a:moveTo>
                  <a:pt x="68434" y="6346"/>
                </a:moveTo>
                <a:lnTo>
                  <a:pt x="65319" y="6346"/>
                </a:lnTo>
                <a:lnTo>
                  <a:pt x="66113" y="14498"/>
                </a:lnTo>
                <a:lnTo>
                  <a:pt x="66113" y="24150"/>
                </a:lnTo>
                <a:lnTo>
                  <a:pt x="65319" y="32259"/>
                </a:lnTo>
                <a:lnTo>
                  <a:pt x="68439" y="32259"/>
                </a:lnTo>
                <a:lnTo>
                  <a:pt x="70035" y="27499"/>
                </a:lnTo>
                <a:lnTo>
                  <a:pt x="70035" y="11149"/>
                </a:lnTo>
                <a:lnTo>
                  <a:pt x="68434" y="6346"/>
                </a:lnTo>
                <a:close/>
              </a:path>
              <a:path w="156844" h="41910">
                <a:moveTo>
                  <a:pt x="80549" y="31333"/>
                </a:moveTo>
                <a:lnTo>
                  <a:pt x="76847" y="31333"/>
                </a:lnTo>
                <a:lnTo>
                  <a:pt x="73939" y="41426"/>
                </a:lnTo>
                <a:lnTo>
                  <a:pt x="76979" y="41426"/>
                </a:lnTo>
                <a:lnTo>
                  <a:pt x="80549" y="31333"/>
                </a:lnTo>
                <a:close/>
              </a:path>
              <a:path w="156844" h="41910">
                <a:moveTo>
                  <a:pt x="104402" y="3084"/>
                </a:moveTo>
                <a:lnTo>
                  <a:pt x="88978" y="3084"/>
                </a:lnTo>
                <a:lnTo>
                  <a:pt x="86334" y="11149"/>
                </a:lnTo>
                <a:lnTo>
                  <a:pt x="86334" y="27499"/>
                </a:lnTo>
                <a:lnTo>
                  <a:pt x="88978" y="35520"/>
                </a:lnTo>
                <a:lnTo>
                  <a:pt x="104402" y="35520"/>
                </a:lnTo>
                <a:lnTo>
                  <a:pt x="105496" y="32259"/>
                </a:lnTo>
                <a:lnTo>
                  <a:pt x="91050" y="32259"/>
                </a:lnTo>
                <a:lnTo>
                  <a:pt x="90256" y="24150"/>
                </a:lnTo>
                <a:lnTo>
                  <a:pt x="90256" y="14498"/>
                </a:lnTo>
                <a:lnTo>
                  <a:pt x="91050" y="6346"/>
                </a:lnTo>
                <a:lnTo>
                  <a:pt x="105490" y="6346"/>
                </a:lnTo>
                <a:lnTo>
                  <a:pt x="104402" y="3084"/>
                </a:lnTo>
                <a:close/>
              </a:path>
              <a:path w="156844" h="41910">
                <a:moveTo>
                  <a:pt x="105490" y="6346"/>
                </a:moveTo>
                <a:lnTo>
                  <a:pt x="102375" y="6346"/>
                </a:lnTo>
                <a:lnTo>
                  <a:pt x="103169" y="14498"/>
                </a:lnTo>
                <a:lnTo>
                  <a:pt x="103169" y="24150"/>
                </a:lnTo>
                <a:lnTo>
                  <a:pt x="102375" y="32259"/>
                </a:lnTo>
                <a:lnTo>
                  <a:pt x="105496" y="32259"/>
                </a:lnTo>
                <a:lnTo>
                  <a:pt x="107091" y="27499"/>
                </a:lnTo>
                <a:lnTo>
                  <a:pt x="107091" y="11149"/>
                </a:lnTo>
                <a:lnTo>
                  <a:pt x="105490" y="6346"/>
                </a:lnTo>
                <a:close/>
              </a:path>
              <a:path w="156844" h="41910">
                <a:moveTo>
                  <a:pt x="129063" y="3084"/>
                </a:moveTo>
                <a:lnTo>
                  <a:pt x="113639" y="3084"/>
                </a:lnTo>
                <a:lnTo>
                  <a:pt x="110995" y="11149"/>
                </a:lnTo>
                <a:lnTo>
                  <a:pt x="110995" y="27499"/>
                </a:lnTo>
                <a:lnTo>
                  <a:pt x="113639" y="35520"/>
                </a:lnTo>
                <a:lnTo>
                  <a:pt x="129063" y="35520"/>
                </a:lnTo>
                <a:lnTo>
                  <a:pt x="130156" y="32259"/>
                </a:lnTo>
                <a:lnTo>
                  <a:pt x="115710" y="32259"/>
                </a:lnTo>
                <a:lnTo>
                  <a:pt x="114917" y="24150"/>
                </a:lnTo>
                <a:lnTo>
                  <a:pt x="114917" y="14498"/>
                </a:lnTo>
                <a:lnTo>
                  <a:pt x="115710" y="6346"/>
                </a:lnTo>
                <a:lnTo>
                  <a:pt x="130151" y="6346"/>
                </a:lnTo>
                <a:lnTo>
                  <a:pt x="129063" y="3084"/>
                </a:lnTo>
                <a:close/>
              </a:path>
              <a:path w="156844" h="41910">
                <a:moveTo>
                  <a:pt x="130151" y="6346"/>
                </a:moveTo>
                <a:lnTo>
                  <a:pt x="127036" y="6346"/>
                </a:lnTo>
                <a:lnTo>
                  <a:pt x="127830" y="14498"/>
                </a:lnTo>
                <a:lnTo>
                  <a:pt x="127830" y="24150"/>
                </a:lnTo>
                <a:lnTo>
                  <a:pt x="127036" y="32259"/>
                </a:lnTo>
                <a:lnTo>
                  <a:pt x="130156" y="32259"/>
                </a:lnTo>
                <a:lnTo>
                  <a:pt x="131752" y="27499"/>
                </a:lnTo>
                <a:lnTo>
                  <a:pt x="131752" y="11149"/>
                </a:lnTo>
                <a:lnTo>
                  <a:pt x="130151" y="6346"/>
                </a:lnTo>
                <a:close/>
              </a:path>
              <a:path w="156844" h="41910">
                <a:moveTo>
                  <a:pt x="153725" y="3084"/>
                </a:moveTo>
                <a:lnTo>
                  <a:pt x="138300" y="3084"/>
                </a:lnTo>
                <a:lnTo>
                  <a:pt x="135656" y="11149"/>
                </a:lnTo>
                <a:lnTo>
                  <a:pt x="135656" y="27499"/>
                </a:lnTo>
                <a:lnTo>
                  <a:pt x="138300" y="35520"/>
                </a:lnTo>
                <a:lnTo>
                  <a:pt x="153725" y="35520"/>
                </a:lnTo>
                <a:lnTo>
                  <a:pt x="154818" y="32259"/>
                </a:lnTo>
                <a:lnTo>
                  <a:pt x="140371" y="32259"/>
                </a:lnTo>
                <a:lnTo>
                  <a:pt x="139578" y="24150"/>
                </a:lnTo>
                <a:lnTo>
                  <a:pt x="139578" y="14498"/>
                </a:lnTo>
                <a:lnTo>
                  <a:pt x="140371" y="6346"/>
                </a:lnTo>
                <a:lnTo>
                  <a:pt x="154812" y="6346"/>
                </a:lnTo>
                <a:lnTo>
                  <a:pt x="153725" y="3084"/>
                </a:lnTo>
                <a:close/>
              </a:path>
              <a:path w="156844" h="41910">
                <a:moveTo>
                  <a:pt x="154812" y="6346"/>
                </a:moveTo>
                <a:lnTo>
                  <a:pt x="151697" y="6346"/>
                </a:lnTo>
                <a:lnTo>
                  <a:pt x="152491" y="14498"/>
                </a:lnTo>
                <a:lnTo>
                  <a:pt x="152491" y="24150"/>
                </a:lnTo>
                <a:lnTo>
                  <a:pt x="151697" y="32259"/>
                </a:lnTo>
                <a:lnTo>
                  <a:pt x="154818" y="32259"/>
                </a:lnTo>
                <a:lnTo>
                  <a:pt x="156413" y="27499"/>
                </a:lnTo>
                <a:lnTo>
                  <a:pt x="156413" y="11149"/>
                </a:lnTo>
                <a:lnTo>
                  <a:pt x="154812" y="63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32097" y="3788351"/>
            <a:ext cx="156845" cy="41910"/>
          </a:xfrm>
          <a:custGeom>
            <a:avLst/>
            <a:gdLst/>
            <a:ahLst/>
            <a:cxnLst/>
            <a:rect l="l" t="t" r="r" b="b"/>
            <a:pathLst>
              <a:path w="156844" h="41910">
                <a:moveTo>
                  <a:pt x="0" y="28073"/>
                </a:moveTo>
                <a:lnTo>
                  <a:pt x="0" y="32656"/>
                </a:lnTo>
                <a:lnTo>
                  <a:pt x="2556" y="34287"/>
                </a:lnTo>
                <a:lnTo>
                  <a:pt x="5728" y="35477"/>
                </a:lnTo>
                <a:lnTo>
                  <a:pt x="9387" y="35565"/>
                </a:lnTo>
                <a:lnTo>
                  <a:pt x="9387" y="38694"/>
                </a:lnTo>
                <a:lnTo>
                  <a:pt x="11766" y="38694"/>
                </a:lnTo>
                <a:lnTo>
                  <a:pt x="11766" y="35433"/>
                </a:lnTo>
                <a:lnTo>
                  <a:pt x="16615" y="34815"/>
                </a:lnTo>
                <a:lnTo>
                  <a:pt x="19810" y="32480"/>
                </a:lnTo>
                <a:lnTo>
                  <a:pt x="9387" y="32480"/>
                </a:lnTo>
                <a:lnTo>
                  <a:pt x="6478" y="32303"/>
                </a:lnTo>
                <a:lnTo>
                  <a:pt x="3348" y="30938"/>
                </a:lnTo>
                <a:lnTo>
                  <a:pt x="0" y="28073"/>
                </a:lnTo>
                <a:close/>
              </a:path>
              <a:path w="156844" h="41910">
                <a:moveTo>
                  <a:pt x="11766" y="0"/>
                </a:moveTo>
                <a:lnTo>
                  <a:pt x="9387" y="0"/>
                </a:lnTo>
                <a:lnTo>
                  <a:pt x="9387" y="3129"/>
                </a:lnTo>
                <a:lnTo>
                  <a:pt x="4319" y="3657"/>
                </a:lnTo>
                <a:lnTo>
                  <a:pt x="353" y="6654"/>
                </a:lnTo>
                <a:lnTo>
                  <a:pt x="353" y="16747"/>
                </a:lnTo>
                <a:lnTo>
                  <a:pt x="3614" y="19038"/>
                </a:lnTo>
                <a:lnTo>
                  <a:pt x="9387" y="20713"/>
                </a:lnTo>
                <a:lnTo>
                  <a:pt x="9387" y="32480"/>
                </a:lnTo>
                <a:lnTo>
                  <a:pt x="19810" y="32480"/>
                </a:lnTo>
                <a:lnTo>
                  <a:pt x="20051" y="32303"/>
                </a:lnTo>
                <a:lnTo>
                  <a:pt x="11766" y="32303"/>
                </a:lnTo>
                <a:lnTo>
                  <a:pt x="11766" y="21463"/>
                </a:lnTo>
                <a:lnTo>
                  <a:pt x="20441" y="21463"/>
                </a:lnTo>
                <a:lnTo>
                  <a:pt x="17320" y="19436"/>
                </a:lnTo>
                <a:lnTo>
                  <a:pt x="11766" y="17672"/>
                </a:lnTo>
                <a:lnTo>
                  <a:pt x="11766" y="16924"/>
                </a:lnTo>
                <a:lnTo>
                  <a:pt x="9387" y="16924"/>
                </a:lnTo>
                <a:lnTo>
                  <a:pt x="6346" y="15909"/>
                </a:lnTo>
                <a:lnTo>
                  <a:pt x="4274" y="14587"/>
                </a:lnTo>
                <a:lnTo>
                  <a:pt x="4274" y="8594"/>
                </a:lnTo>
                <a:lnTo>
                  <a:pt x="6301" y="6699"/>
                </a:lnTo>
                <a:lnTo>
                  <a:pt x="9387" y="6258"/>
                </a:lnTo>
                <a:lnTo>
                  <a:pt x="11766" y="6258"/>
                </a:lnTo>
                <a:lnTo>
                  <a:pt x="20008" y="6214"/>
                </a:lnTo>
                <a:lnTo>
                  <a:pt x="20008" y="5817"/>
                </a:lnTo>
                <a:lnTo>
                  <a:pt x="17848" y="4274"/>
                </a:lnTo>
                <a:lnTo>
                  <a:pt x="15072" y="3216"/>
                </a:lnTo>
                <a:lnTo>
                  <a:pt x="11766" y="3041"/>
                </a:lnTo>
                <a:lnTo>
                  <a:pt x="11766" y="0"/>
                </a:lnTo>
                <a:close/>
              </a:path>
              <a:path w="156844" h="41910">
                <a:moveTo>
                  <a:pt x="20441" y="21463"/>
                </a:moveTo>
                <a:lnTo>
                  <a:pt x="11766" y="21463"/>
                </a:lnTo>
                <a:lnTo>
                  <a:pt x="14587" y="22520"/>
                </a:lnTo>
                <a:lnTo>
                  <a:pt x="16747" y="23975"/>
                </a:lnTo>
                <a:lnTo>
                  <a:pt x="16747" y="29791"/>
                </a:lnTo>
                <a:lnTo>
                  <a:pt x="14808" y="31775"/>
                </a:lnTo>
                <a:lnTo>
                  <a:pt x="11766" y="32303"/>
                </a:lnTo>
                <a:lnTo>
                  <a:pt x="20051" y="32303"/>
                </a:lnTo>
                <a:lnTo>
                  <a:pt x="20713" y="31819"/>
                </a:lnTo>
                <a:lnTo>
                  <a:pt x="20713" y="21639"/>
                </a:lnTo>
                <a:lnTo>
                  <a:pt x="20441" y="21463"/>
                </a:lnTo>
                <a:close/>
              </a:path>
              <a:path w="156844" h="41910">
                <a:moveTo>
                  <a:pt x="11766" y="6258"/>
                </a:moveTo>
                <a:lnTo>
                  <a:pt x="9387" y="6258"/>
                </a:lnTo>
                <a:lnTo>
                  <a:pt x="9387" y="16924"/>
                </a:lnTo>
                <a:lnTo>
                  <a:pt x="11766" y="16924"/>
                </a:lnTo>
                <a:lnTo>
                  <a:pt x="11766" y="6258"/>
                </a:lnTo>
                <a:close/>
              </a:path>
              <a:path w="156844" h="41910">
                <a:moveTo>
                  <a:pt x="20008" y="6214"/>
                </a:moveTo>
                <a:lnTo>
                  <a:pt x="11766" y="6214"/>
                </a:lnTo>
                <a:lnTo>
                  <a:pt x="14587" y="6478"/>
                </a:lnTo>
                <a:lnTo>
                  <a:pt x="17364" y="7844"/>
                </a:lnTo>
                <a:lnTo>
                  <a:pt x="20008" y="10180"/>
                </a:lnTo>
                <a:lnTo>
                  <a:pt x="20008" y="6214"/>
                </a:lnTo>
                <a:close/>
              </a:path>
              <a:path w="156844" h="41910">
                <a:moveTo>
                  <a:pt x="41893" y="27677"/>
                </a:moveTo>
                <a:lnTo>
                  <a:pt x="38102" y="27677"/>
                </a:lnTo>
                <a:lnTo>
                  <a:pt x="38102" y="34904"/>
                </a:lnTo>
                <a:lnTo>
                  <a:pt x="41893" y="34904"/>
                </a:lnTo>
                <a:lnTo>
                  <a:pt x="41893" y="27677"/>
                </a:lnTo>
                <a:close/>
              </a:path>
              <a:path w="156844" h="41910">
                <a:moveTo>
                  <a:pt x="41849" y="3702"/>
                </a:moveTo>
                <a:lnTo>
                  <a:pt x="37044" y="3702"/>
                </a:lnTo>
                <a:lnTo>
                  <a:pt x="32152" y="9916"/>
                </a:lnTo>
                <a:lnTo>
                  <a:pt x="26953" y="17848"/>
                </a:lnTo>
                <a:lnTo>
                  <a:pt x="24000" y="24503"/>
                </a:lnTo>
                <a:lnTo>
                  <a:pt x="24000" y="27677"/>
                </a:lnTo>
                <a:lnTo>
                  <a:pt x="46211" y="27677"/>
                </a:lnTo>
                <a:lnTo>
                  <a:pt x="46211" y="24724"/>
                </a:lnTo>
                <a:lnTo>
                  <a:pt x="27393" y="24724"/>
                </a:lnTo>
                <a:lnTo>
                  <a:pt x="29949" y="19038"/>
                </a:lnTo>
                <a:lnTo>
                  <a:pt x="34048" y="12515"/>
                </a:lnTo>
                <a:lnTo>
                  <a:pt x="38014" y="7316"/>
                </a:lnTo>
                <a:lnTo>
                  <a:pt x="41849" y="7316"/>
                </a:lnTo>
                <a:lnTo>
                  <a:pt x="41849" y="3702"/>
                </a:lnTo>
                <a:close/>
              </a:path>
              <a:path w="156844" h="41910">
                <a:moveTo>
                  <a:pt x="41849" y="7316"/>
                </a:moveTo>
                <a:lnTo>
                  <a:pt x="38146" y="7316"/>
                </a:lnTo>
                <a:lnTo>
                  <a:pt x="38146" y="24724"/>
                </a:lnTo>
                <a:lnTo>
                  <a:pt x="41849" y="24724"/>
                </a:lnTo>
                <a:lnTo>
                  <a:pt x="41849" y="7316"/>
                </a:lnTo>
                <a:close/>
              </a:path>
              <a:path w="156844" h="41910">
                <a:moveTo>
                  <a:pt x="67346" y="3084"/>
                </a:moveTo>
                <a:lnTo>
                  <a:pt x="51922" y="3084"/>
                </a:lnTo>
                <a:lnTo>
                  <a:pt x="49278" y="11150"/>
                </a:lnTo>
                <a:lnTo>
                  <a:pt x="49278" y="27500"/>
                </a:lnTo>
                <a:lnTo>
                  <a:pt x="51922" y="35520"/>
                </a:lnTo>
                <a:lnTo>
                  <a:pt x="67346" y="35520"/>
                </a:lnTo>
                <a:lnTo>
                  <a:pt x="68439" y="32260"/>
                </a:lnTo>
                <a:lnTo>
                  <a:pt x="53994" y="32260"/>
                </a:lnTo>
                <a:lnTo>
                  <a:pt x="53200" y="24151"/>
                </a:lnTo>
                <a:lnTo>
                  <a:pt x="53200" y="14499"/>
                </a:lnTo>
                <a:lnTo>
                  <a:pt x="53994" y="6346"/>
                </a:lnTo>
                <a:lnTo>
                  <a:pt x="68433" y="6346"/>
                </a:lnTo>
                <a:lnTo>
                  <a:pt x="67346" y="3084"/>
                </a:lnTo>
                <a:close/>
              </a:path>
              <a:path w="156844" h="41910">
                <a:moveTo>
                  <a:pt x="68433" y="6346"/>
                </a:moveTo>
                <a:lnTo>
                  <a:pt x="65319" y="6346"/>
                </a:lnTo>
                <a:lnTo>
                  <a:pt x="66113" y="14499"/>
                </a:lnTo>
                <a:lnTo>
                  <a:pt x="66113" y="24151"/>
                </a:lnTo>
                <a:lnTo>
                  <a:pt x="65319" y="32260"/>
                </a:lnTo>
                <a:lnTo>
                  <a:pt x="68439" y="32260"/>
                </a:lnTo>
                <a:lnTo>
                  <a:pt x="70035" y="27500"/>
                </a:lnTo>
                <a:lnTo>
                  <a:pt x="70035" y="11150"/>
                </a:lnTo>
                <a:lnTo>
                  <a:pt x="68433" y="6346"/>
                </a:lnTo>
                <a:close/>
              </a:path>
              <a:path w="156844" h="41910">
                <a:moveTo>
                  <a:pt x="80549" y="31334"/>
                </a:moveTo>
                <a:lnTo>
                  <a:pt x="76847" y="31334"/>
                </a:lnTo>
                <a:lnTo>
                  <a:pt x="73939" y="41426"/>
                </a:lnTo>
                <a:lnTo>
                  <a:pt x="76979" y="41426"/>
                </a:lnTo>
                <a:lnTo>
                  <a:pt x="80549" y="31334"/>
                </a:lnTo>
                <a:close/>
              </a:path>
              <a:path w="156844" h="41910">
                <a:moveTo>
                  <a:pt x="104402" y="3084"/>
                </a:moveTo>
                <a:lnTo>
                  <a:pt x="88978" y="3084"/>
                </a:lnTo>
                <a:lnTo>
                  <a:pt x="86334" y="11150"/>
                </a:lnTo>
                <a:lnTo>
                  <a:pt x="86334" y="27500"/>
                </a:lnTo>
                <a:lnTo>
                  <a:pt x="88978" y="35520"/>
                </a:lnTo>
                <a:lnTo>
                  <a:pt x="104402" y="35520"/>
                </a:lnTo>
                <a:lnTo>
                  <a:pt x="105495" y="32260"/>
                </a:lnTo>
                <a:lnTo>
                  <a:pt x="91050" y="32260"/>
                </a:lnTo>
                <a:lnTo>
                  <a:pt x="90256" y="24151"/>
                </a:lnTo>
                <a:lnTo>
                  <a:pt x="90256" y="14499"/>
                </a:lnTo>
                <a:lnTo>
                  <a:pt x="91050" y="6346"/>
                </a:lnTo>
                <a:lnTo>
                  <a:pt x="105490" y="6346"/>
                </a:lnTo>
                <a:lnTo>
                  <a:pt x="104402" y="3084"/>
                </a:lnTo>
                <a:close/>
              </a:path>
              <a:path w="156844" h="41910">
                <a:moveTo>
                  <a:pt x="105490" y="6346"/>
                </a:moveTo>
                <a:lnTo>
                  <a:pt x="102375" y="6346"/>
                </a:lnTo>
                <a:lnTo>
                  <a:pt x="103169" y="14499"/>
                </a:lnTo>
                <a:lnTo>
                  <a:pt x="103169" y="24151"/>
                </a:lnTo>
                <a:lnTo>
                  <a:pt x="102375" y="32260"/>
                </a:lnTo>
                <a:lnTo>
                  <a:pt x="105495" y="32260"/>
                </a:lnTo>
                <a:lnTo>
                  <a:pt x="107091" y="27500"/>
                </a:lnTo>
                <a:lnTo>
                  <a:pt x="107091" y="11150"/>
                </a:lnTo>
                <a:lnTo>
                  <a:pt x="105490" y="6346"/>
                </a:lnTo>
                <a:close/>
              </a:path>
              <a:path w="156844" h="41910">
                <a:moveTo>
                  <a:pt x="129063" y="3084"/>
                </a:moveTo>
                <a:lnTo>
                  <a:pt x="113639" y="3084"/>
                </a:lnTo>
                <a:lnTo>
                  <a:pt x="110995" y="11150"/>
                </a:lnTo>
                <a:lnTo>
                  <a:pt x="110995" y="27500"/>
                </a:lnTo>
                <a:lnTo>
                  <a:pt x="113639" y="35520"/>
                </a:lnTo>
                <a:lnTo>
                  <a:pt x="129063" y="35520"/>
                </a:lnTo>
                <a:lnTo>
                  <a:pt x="130156" y="32260"/>
                </a:lnTo>
                <a:lnTo>
                  <a:pt x="115710" y="32260"/>
                </a:lnTo>
                <a:lnTo>
                  <a:pt x="114917" y="24151"/>
                </a:lnTo>
                <a:lnTo>
                  <a:pt x="114917" y="14499"/>
                </a:lnTo>
                <a:lnTo>
                  <a:pt x="115710" y="6346"/>
                </a:lnTo>
                <a:lnTo>
                  <a:pt x="130150" y="6346"/>
                </a:lnTo>
                <a:lnTo>
                  <a:pt x="129063" y="3084"/>
                </a:lnTo>
                <a:close/>
              </a:path>
              <a:path w="156844" h="41910">
                <a:moveTo>
                  <a:pt x="130150" y="6346"/>
                </a:moveTo>
                <a:lnTo>
                  <a:pt x="127036" y="6346"/>
                </a:lnTo>
                <a:lnTo>
                  <a:pt x="127830" y="14499"/>
                </a:lnTo>
                <a:lnTo>
                  <a:pt x="127830" y="24151"/>
                </a:lnTo>
                <a:lnTo>
                  <a:pt x="127036" y="32260"/>
                </a:lnTo>
                <a:lnTo>
                  <a:pt x="130156" y="32260"/>
                </a:lnTo>
                <a:lnTo>
                  <a:pt x="131752" y="27500"/>
                </a:lnTo>
                <a:lnTo>
                  <a:pt x="131752" y="11150"/>
                </a:lnTo>
                <a:lnTo>
                  <a:pt x="130150" y="6346"/>
                </a:lnTo>
                <a:close/>
              </a:path>
              <a:path w="156844" h="41910">
                <a:moveTo>
                  <a:pt x="153725" y="3084"/>
                </a:moveTo>
                <a:lnTo>
                  <a:pt x="138300" y="3084"/>
                </a:lnTo>
                <a:lnTo>
                  <a:pt x="135656" y="11150"/>
                </a:lnTo>
                <a:lnTo>
                  <a:pt x="135656" y="27500"/>
                </a:lnTo>
                <a:lnTo>
                  <a:pt x="138300" y="35520"/>
                </a:lnTo>
                <a:lnTo>
                  <a:pt x="153725" y="35520"/>
                </a:lnTo>
                <a:lnTo>
                  <a:pt x="154818" y="32260"/>
                </a:lnTo>
                <a:lnTo>
                  <a:pt x="140371" y="32260"/>
                </a:lnTo>
                <a:lnTo>
                  <a:pt x="139578" y="24151"/>
                </a:lnTo>
                <a:lnTo>
                  <a:pt x="139578" y="14499"/>
                </a:lnTo>
                <a:lnTo>
                  <a:pt x="140371" y="6346"/>
                </a:lnTo>
                <a:lnTo>
                  <a:pt x="154812" y="6346"/>
                </a:lnTo>
                <a:lnTo>
                  <a:pt x="153725" y="3084"/>
                </a:lnTo>
                <a:close/>
              </a:path>
              <a:path w="156844" h="41910">
                <a:moveTo>
                  <a:pt x="154812" y="6346"/>
                </a:moveTo>
                <a:lnTo>
                  <a:pt x="151697" y="6346"/>
                </a:lnTo>
                <a:lnTo>
                  <a:pt x="152491" y="14499"/>
                </a:lnTo>
                <a:lnTo>
                  <a:pt x="152491" y="24151"/>
                </a:lnTo>
                <a:lnTo>
                  <a:pt x="151697" y="32260"/>
                </a:lnTo>
                <a:lnTo>
                  <a:pt x="154818" y="32260"/>
                </a:lnTo>
                <a:lnTo>
                  <a:pt x="156413" y="27500"/>
                </a:lnTo>
                <a:lnTo>
                  <a:pt x="156413" y="11150"/>
                </a:lnTo>
                <a:lnTo>
                  <a:pt x="154812" y="63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132097" y="3942599"/>
            <a:ext cx="45720" cy="38735"/>
          </a:xfrm>
          <a:custGeom>
            <a:avLst/>
            <a:gdLst/>
            <a:ahLst/>
            <a:cxnLst/>
            <a:rect l="l" t="t" r="r" b="b"/>
            <a:pathLst>
              <a:path w="45719" h="38735">
                <a:moveTo>
                  <a:pt x="0" y="28073"/>
                </a:moveTo>
                <a:lnTo>
                  <a:pt x="0" y="32656"/>
                </a:lnTo>
                <a:lnTo>
                  <a:pt x="2556" y="34286"/>
                </a:lnTo>
                <a:lnTo>
                  <a:pt x="5728" y="35476"/>
                </a:lnTo>
                <a:lnTo>
                  <a:pt x="9387" y="35565"/>
                </a:lnTo>
                <a:lnTo>
                  <a:pt x="9387" y="38694"/>
                </a:lnTo>
                <a:lnTo>
                  <a:pt x="11766" y="38694"/>
                </a:lnTo>
                <a:lnTo>
                  <a:pt x="11766" y="35432"/>
                </a:lnTo>
                <a:lnTo>
                  <a:pt x="16615" y="34815"/>
                </a:lnTo>
                <a:lnTo>
                  <a:pt x="19808" y="32480"/>
                </a:lnTo>
                <a:lnTo>
                  <a:pt x="9387" y="32480"/>
                </a:lnTo>
                <a:lnTo>
                  <a:pt x="6478" y="32303"/>
                </a:lnTo>
                <a:lnTo>
                  <a:pt x="3348" y="30937"/>
                </a:lnTo>
                <a:lnTo>
                  <a:pt x="0" y="28073"/>
                </a:lnTo>
                <a:close/>
              </a:path>
              <a:path w="45719" h="38735">
                <a:moveTo>
                  <a:pt x="11766" y="0"/>
                </a:moveTo>
                <a:lnTo>
                  <a:pt x="9387" y="0"/>
                </a:lnTo>
                <a:lnTo>
                  <a:pt x="9387" y="3129"/>
                </a:lnTo>
                <a:lnTo>
                  <a:pt x="4319" y="3657"/>
                </a:lnTo>
                <a:lnTo>
                  <a:pt x="353" y="6654"/>
                </a:lnTo>
                <a:lnTo>
                  <a:pt x="353" y="16746"/>
                </a:lnTo>
                <a:lnTo>
                  <a:pt x="3614" y="19038"/>
                </a:lnTo>
                <a:lnTo>
                  <a:pt x="9387" y="20712"/>
                </a:lnTo>
                <a:lnTo>
                  <a:pt x="9387" y="32480"/>
                </a:lnTo>
                <a:lnTo>
                  <a:pt x="19808" y="32480"/>
                </a:lnTo>
                <a:lnTo>
                  <a:pt x="20050" y="32303"/>
                </a:lnTo>
                <a:lnTo>
                  <a:pt x="11766" y="32303"/>
                </a:lnTo>
                <a:lnTo>
                  <a:pt x="11766" y="21461"/>
                </a:lnTo>
                <a:lnTo>
                  <a:pt x="20441" y="21461"/>
                </a:lnTo>
                <a:lnTo>
                  <a:pt x="17320" y="19434"/>
                </a:lnTo>
                <a:lnTo>
                  <a:pt x="11766" y="17672"/>
                </a:lnTo>
                <a:lnTo>
                  <a:pt x="11766" y="16922"/>
                </a:lnTo>
                <a:lnTo>
                  <a:pt x="9387" y="16922"/>
                </a:lnTo>
                <a:lnTo>
                  <a:pt x="6346" y="15909"/>
                </a:lnTo>
                <a:lnTo>
                  <a:pt x="4274" y="14587"/>
                </a:lnTo>
                <a:lnTo>
                  <a:pt x="4274" y="8594"/>
                </a:lnTo>
                <a:lnTo>
                  <a:pt x="6301" y="6697"/>
                </a:lnTo>
                <a:lnTo>
                  <a:pt x="9387" y="6257"/>
                </a:lnTo>
                <a:lnTo>
                  <a:pt x="11766" y="6257"/>
                </a:lnTo>
                <a:lnTo>
                  <a:pt x="20008" y="6214"/>
                </a:lnTo>
                <a:lnTo>
                  <a:pt x="20008" y="5816"/>
                </a:lnTo>
                <a:lnTo>
                  <a:pt x="17848" y="4274"/>
                </a:lnTo>
                <a:lnTo>
                  <a:pt x="15072" y="3216"/>
                </a:lnTo>
                <a:lnTo>
                  <a:pt x="11766" y="3040"/>
                </a:lnTo>
                <a:lnTo>
                  <a:pt x="11766" y="0"/>
                </a:lnTo>
                <a:close/>
              </a:path>
              <a:path w="45719" h="38735">
                <a:moveTo>
                  <a:pt x="20441" y="21461"/>
                </a:moveTo>
                <a:lnTo>
                  <a:pt x="11766" y="21461"/>
                </a:lnTo>
                <a:lnTo>
                  <a:pt x="14587" y="22519"/>
                </a:lnTo>
                <a:lnTo>
                  <a:pt x="16747" y="23973"/>
                </a:lnTo>
                <a:lnTo>
                  <a:pt x="16747" y="29791"/>
                </a:lnTo>
                <a:lnTo>
                  <a:pt x="14808" y="31775"/>
                </a:lnTo>
                <a:lnTo>
                  <a:pt x="11766" y="32303"/>
                </a:lnTo>
                <a:lnTo>
                  <a:pt x="20050" y="32303"/>
                </a:lnTo>
                <a:lnTo>
                  <a:pt x="20713" y="31818"/>
                </a:lnTo>
                <a:lnTo>
                  <a:pt x="20713" y="21638"/>
                </a:lnTo>
                <a:lnTo>
                  <a:pt x="20441" y="21461"/>
                </a:lnTo>
                <a:close/>
              </a:path>
              <a:path w="45719" h="38735">
                <a:moveTo>
                  <a:pt x="11766" y="6257"/>
                </a:moveTo>
                <a:lnTo>
                  <a:pt x="9387" y="6257"/>
                </a:lnTo>
                <a:lnTo>
                  <a:pt x="9387" y="16922"/>
                </a:lnTo>
                <a:lnTo>
                  <a:pt x="11766" y="16922"/>
                </a:lnTo>
                <a:lnTo>
                  <a:pt x="11766" y="6257"/>
                </a:lnTo>
                <a:close/>
              </a:path>
              <a:path w="45719" h="38735">
                <a:moveTo>
                  <a:pt x="20008" y="6214"/>
                </a:moveTo>
                <a:lnTo>
                  <a:pt x="11766" y="6214"/>
                </a:lnTo>
                <a:lnTo>
                  <a:pt x="14587" y="6478"/>
                </a:lnTo>
                <a:lnTo>
                  <a:pt x="17364" y="7844"/>
                </a:lnTo>
                <a:lnTo>
                  <a:pt x="20008" y="10180"/>
                </a:lnTo>
                <a:lnTo>
                  <a:pt x="20008" y="6214"/>
                </a:lnTo>
                <a:close/>
              </a:path>
              <a:path w="45719" h="38735">
                <a:moveTo>
                  <a:pt x="42685" y="3084"/>
                </a:moveTo>
                <a:lnTo>
                  <a:pt x="27261" y="3084"/>
                </a:lnTo>
                <a:lnTo>
                  <a:pt x="24616" y="11149"/>
                </a:lnTo>
                <a:lnTo>
                  <a:pt x="24616" y="27499"/>
                </a:lnTo>
                <a:lnTo>
                  <a:pt x="27261" y="35520"/>
                </a:lnTo>
                <a:lnTo>
                  <a:pt x="42685" y="35520"/>
                </a:lnTo>
                <a:lnTo>
                  <a:pt x="43779" y="32259"/>
                </a:lnTo>
                <a:lnTo>
                  <a:pt x="29333" y="32259"/>
                </a:lnTo>
                <a:lnTo>
                  <a:pt x="28539" y="24150"/>
                </a:lnTo>
                <a:lnTo>
                  <a:pt x="28539" y="14499"/>
                </a:lnTo>
                <a:lnTo>
                  <a:pt x="29333" y="6346"/>
                </a:lnTo>
                <a:lnTo>
                  <a:pt x="43773" y="6346"/>
                </a:lnTo>
                <a:lnTo>
                  <a:pt x="42685" y="3084"/>
                </a:lnTo>
                <a:close/>
              </a:path>
              <a:path w="45719" h="38735">
                <a:moveTo>
                  <a:pt x="43773" y="6346"/>
                </a:moveTo>
                <a:lnTo>
                  <a:pt x="40659" y="6346"/>
                </a:lnTo>
                <a:lnTo>
                  <a:pt x="41452" y="14499"/>
                </a:lnTo>
                <a:lnTo>
                  <a:pt x="41452" y="24150"/>
                </a:lnTo>
                <a:lnTo>
                  <a:pt x="40659" y="32259"/>
                </a:lnTo>
                <a:lnTo>
                  <a:pt x="43779" y="32259"/>
                </a:lnTo>
                <a:lnTo>
                  <a:pt x="45374" y="27499"/>
                </a:lnTo>
                <a:lnTo>
                  <a:pt x="45374" y="11149"/>
                </a:lnTo>
                <a:lnTo>
                  <a:pt x="43773" y="63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132229" y="4096846"/>
            <a:ext cx="181610" cy="41910"/>
          </a:xfrm>
          <a:custGeom>
            <a:avLst/>
            <a:gdLst/>
            <a:ahLst/>
            <a:cxnLst/>
            <a:rect l="l" t="t" r="r" b="b"/>
            <a:pathLst>
              <a:path w="181610" h="41910">
                <a:moveTo>
                  <a:pt x="9475" y="22432"/>
                </a:moveTo>
                <a:lnTo>
                  <a:pt x="0" y="22432"/>
                </a:lnTo>
                <a:lnTo>
                  <a:pt x="0" y="25737"/>
                </a:lnTo>
                <a:lnTo>
                  <a:pt x="9475" y="25737"/>
                </a:lnTo>
                <a:lnTo>
                  <a:pt x="9475" y="22432"/>
                </a:lnTo>
                <a:close/>
              </a:path>
              <a:path w="181610" h="41910">
                <a:moveTo>
                  <a:pt x="24615" y="28073"/>
                </a:moveTo>
                <a:lnTo>
                  <a:pt x="24615" y="32656"/>
                </a:lnTo>
                <a:lnTo>
                  <a:pt x="27171" y="34287"/>
                </a:lnTo>
                <a:lnTo>
                  <a:pt x="30344" y="35477"/>
                </a:lnTo>
                <a:lnTo>
                  <a:pt x="34001" y="35565"/>
                </a:lnTo>
                <a:lnTo>
                  <a:pt x="34001" y="38694"/>
                </a:lnTo>
                <a:lnTo>
                  <a:pt x="36381" y="38694"/>
                </a:lnTo>
                <a:lnTo>
                  <a:pt x="36381" y="35432"/>
                </a:lnTo>
                <a:lnTo>
                  <a:pt x="41230" y="34817"/>
                </a:lnTo>
                <a:lnTo>
                  <a:pt x="44425" y="32480"/>
                </a:lnTo>
                <a:lnTo>
                  <a:pt x="34001" y="32480"/>
                </a:lnTo>
                <a:lnTo>
                  <a:pt x="31093" y="32304"/>
                </a:lnTo>
                <a:lnTo>
                  <a:pt x="27964" y="30938"/>
                </a:lnTo>
                <a:lnTo>
                  <a:pt x="24615" y="28073"/>
                </a:lnTo>
                <a:close/>
              </a:path>
              <a:path w="181610" h="41910">
                <a:moveTo>
                  <a:pt x="36381" y="0"/>
                </a:moveTo>
                <a:lnTo>
                  <a:pt x="34001" y="0"/>
                </a:lnTo>
                <a:lnTo>
                  <a:pt x="34001" y="3129"/>
                </a:lnTo>
                <a:lnTo>
                  <a:pt x="28934" y="3658"/>
                </a:lnTo>
                <a:lnTo>
                  <a:pt x="24968" y="6654"/>
                </a:lnTo>
                <a:lnTo>
                  <a:pt x="24968" y="16747"/>
                </a:lnTo>
                <a:lnTo>
                  <a:pt x="28229" y="19038"/>
                </a:lnTo>
                <a:lnTo>
                  <a:pt x="34001" y="20713"/>
                </a:lnTo>
                <a:lnTo>
                  <a:pt x="34001" y="32480"/>
                </a:lnTo>
                <a:lnTo>
                  <a:pt x="44425" y="32480"/>
                </a:lnTo>
                <a:lnTo>
                  <a:pt x="44665" y="32304"/>
                </a:lnTo>
                <a:lnTo>
                  <a:pt x="36381" y="32304"/>
                </a:lnTo>
                <a:lnTo>
                  <a:pt x="36381" y="21462"/>
                </a:lnTo>
                <a:lnTo>
                  <a:pt x="45056" y="21462"/>
                </a:lnTo>
                <a:lnTo>
                  <a:pt x="41935" y="19436"/>
                </a:lnTo>
                <a:lnTo>
                  <a:pt x="36381" y="17673"/>
                </a:lnTo>
                <a:lnTo>
                  <a:pt x="36381" y="16924"/>
                </a:lnTo>
                <a:lnTo>
                  <a:pt x="34001" y="16924"/>
                </a:lnTo>
                <a:lnTo>
                  <a:pt x="30961" y="15910"/>
                </a:lnTo>
                <a:lnTo>
                  <a:pt x="28889" y="14588"/>
                </a:lnTo>
                <a:lnTo>
                  <a:pt x="28889" y="8594"/>
                </a:lnTo>
                <a:lnTo>
                  <a:pt x="30916" y="6699"/>
                </a:lnTo>
                <a:lnTo>
                  <a:pt x="34001" y="6258"/>
                </a:lnTo>
                <a:lnTo>
                  <a:pt x="36381" y="6258"/>
                </a:lnTo>
                <a:lnTo>
                  <a:pt x="44623" y="6214"/>
                </a:lnTo>
                <a:lnTo>
                  <a:pt x="44623" y="5817"/>
                </a:lnTo>
                <a:lnTo>
                  <a:pt x="42463" y="4276"/>
                </a:lnTo>
                <a:lnTo>
                  <a:pt x="39687" y="3218"/>
                </a:lnTo>
                <a:lnTo>
                  <a:pt x="36381" y="3041"/>
                </a:lnTo>
                <a:lnTo>
                  <a:pt x="36381" y="0"/>
                </a:lnTo>
                <a:close/>
              </a:path>
              <a:path w="181610" h="41910">
                <a:moveTo>
                  <a:pt x="45056" y="21462"/>
                </a:moveTo>
                <a:lnTo>
                  <a:pt x="36381" y="21462"/>
                </a:lnTo>
                <a:lnTo>
                  <a:pt x="39202" y="22520"/>
                </a:lnTo>
                <a:lnTo>
                  <a:pt x="41362" y="23975"/>
                </a:lnTo>
                <a:lnTo>
                  <a:pt x="41362" y="29792"/>
                </a:lnTo>
                <a:lnTo>
                  <a:pt x="39423" y="31775"/>
                </a:lnTo>
                <a:lnTo>
                  <a:pt x="36381" y="32304"/>
                </a:lnTo>
                <a:lnTo>
                  <a:pt x="44665" y="32304"/>
                </a:lnTo>
                <a:lnTo>
                  <a:pt x="45328" y="31819"/>
                </a:lnTo>
                <a:lnTo>
                  <a:pt x="45328" y="21639"/>
                </a:lnTo>
                <a:lnTo>
                  <a:pt x="45056" y="21462"/>
                </a:lnTo>
                <a:close/>
              </a:path>
              <a:path w="181610" h="41910">
                <a:moveTo>
                  <a:pt x="36381" y="6258"/>
                </a:moveTo>
                <a:lnTo>
                  <a:pt x="34001" y="6258"/>
                </a:lnTo>
                <a:lnTo>
                  <a:pt x="34001" y="16924"/>
                </a:lnTo>
                <a:lnTo>
                  <a:pt x="36381" y="16924"/>
                </a:lnTo>
                <a:lnTo>
                  <a:pt x="36381" y="6258"/>
                </a:lnTo>
                <a:close/>
              </a:path>
              <a:path w="181610" h="41910">
                <a:moveTo>
                  <a:pt x="44623" y="6214"/>
                </a:moveTo>
                <a:lnTo>
                  <a:pt x="36381" y="6214"/>
                </a:lnTo>
                <a:lnTo>
                  <a:pt x="39202" y="6479"/>
                </a:lnTo>
                <a:lnTo>
                  <a:pt x="41978" y="7844"/>
                </a:lnTo>
                <a:lnTo>
                  <a:pt x="44623" y="10181"/>
                </a:lnTo>
                <a:lnTo>
                  <a:pt x="44623" y="6214"/>
                </a:lnTo>
                <a:close/>
              </a:path>
              <a:path w="181610" h="41910">
                <a:moveTo>
                  <a:pt x="66507" y="27677"/>
                </a:moveTo>
                <a:lnTo>
                  <a:pt x="62717" y="27677"/>
                </a:lnTo>
                <a:lnTo>
                  <a:pt x="62717" y="34904"/>
                </a:lnTo>
                <a:lnTo>
                  <a:pt x="66507" y="34904"/>
                </a:lnTo>
                <a:lnTo>
                  <a:pt x="66507" y="27677"/>
                </a:lnTo>
                <a:close/>
              </a:path>
              <a:path w="181610" h="41910">
                <a:moveTo>
                  <a:pt x="66464" y="3702"/>
                </a:moveTo>
                <a:lnTo>
                  <a:pt x="61659" y="3702"/>
                </a:lnTo>
                <a:lnTo>
                  <a:pt x="56767" y="9916"/>
                </a:lnTo>
                <a:lnTo>
                  <a:pt x="51568" y="17849"/>
                </a:lnTo>
                <a:lnTo>
                  <a:pt x="48615" y="24503"/>
                </a:lnTo>
                <a:lnTo>
                  <a:pt x="48615" y="27677"/>
                </a:lnTo>
                <a:lnTo>
                  <a:pt x="70826" y="27677"/>
                </a:lnTo>
                <a:lnTo>
                  <a:pt x="70826" y="24724"/>
                </a:lnTo>
                <a:lnTo>
                  <a:pt x="52009" y="24724"/>
                </a:lnTo>
                <a:lnTo>
                  <a:pt x="54564" y="19038"/>
                </a:lnTo>
                <a:lnTo>
                  <a:pt x="58663" y="12517"/>
                </a:lnTo>
                <a:lnTo>
                  <a:pt x="62630" y="7316"/>
                </a:lnTo>
                <a:lnTo>
                  <a:pt x="66464" y="7316"/>
                </a:lnTo>
                <a:lnTo>
                  <a:pt x="66464" y="3702"/>
                </a:lnTo>
                <a:close/>
              </a:path>
              <a:path w="181610" h="41910">
                <a:moveTo>
                  <a:pt x="66464" y="7316"/>
                </a:moveTo>
                <a:lnTo>
                  <a:pt x="62762" y="7316"/>
                </a:lnTo>
                <a:lnTo>
                  <a:pt x="62762" y="24724"/>
                </a:lnTo>
                <a:lnTo>
                  <a:pt x="66464" y="24724"/>
                </a:lnTo>
                <a:lnTo>
                  <a:pt x="66464" y="7316"/>
                </a:lnTo>
                <a:close/>
              </a:path>
              <a:path w="181610" h="41910">
                <a:moveTo>
                  <a:pt x="91961" y="3086"/>
                </a:moveTo>
                <a:lnTo>
                  <a:pt x="76537" y="3086"/>
                </a:lnTo>
                <a:lnTo>
                  <a:pt x="73892" y="11150"/>
                </a:lnTo>
                <a:lnTo>
                  <a:pt x="73892" y="27500"/>
                </a:lnTo>
                <a:lnTo>
                  <a:pt x="76537" y="35521"/>
                </a:lnTo>
                <a:lnTo>
                  <a:pt x="91961" y="35521"/>
                </a:lnTo>
                <a:lnTo>
                  <a:pt x="93055" y="32260"/>
                </a:lnTo>
                <a:lnTo>
                  <a:pt x="78609" y="32260"/>
                </a:lnTo>
                <a:lnTo>
                  <a:pt x="77815" y="24151"/>
                </a:lnTo>
                <a:lnTo>
                  <a:pt x="77815" y="14499"/>
                </a:lnTo>
                <a:lnTo>
                  <a:pt x="78609" y="6346"/>
                </a:lnTo>
                <a:lnTo>
                  <a:pt x="93048" y="6346"/>
                </a:lnTo>
                <a:lnTo>
                  <a:pt x="91961" y="3086"/>
                </a:lnTo>
                <a:close/>
              </a:path>
              <a:path w="181610" h="41910">
                <a:moveTo>
                  <a:pt x="93048" y="6346"/>
                </a:moveTo>
                <a:lnTo>
                  <a:pt x="89935" y="6346"/>
                </a:lnTo>
                <a:lnTo>
                  <a:pt x="90728" y="14499"/>
                </a:lnTo>
                <a:lnTo>
                  <a:pt x="90728" y="24151"/>
                </a:lnTo>
                <a:lnTo>
                  <a:pt x="89935" y="32260"/>
                </a:lnTo>
                <a:lnTo>
                  <a:pt x="93055" y="32260"/>
                </a:lnTo>
                <a:lnTo>
                  <a:pt x="94650" y="27500"/>
                </a:lnTo>
                <a:lnTo>
                  <a:pt x="94650" y="11150"/>
                </a:lnTo>
                <a:lnTo>
                  <a:pt x="93048" y="6346"/>
                </a:lnTo>
                <a:close/>
              </a:path>
              <a:path w="181610" h="41910">
                <a:moveTo>
                  <a:pt x="105164" y="31334"/>
                </a:moveTo>
                <a:lnTo>
                  <a:pt x="101462" y="31334"/>
                </a:lnTo>
                <a:lnTo>
                  <a:pt x="98554" y="41427"/>
                </a:lnTo>
                <a:lnTo>
                  <a:pt x="101594" y="41427"/>
                </a:lnTo>
                <a:lnTo>
                  <a:pt x="105164" y="31334"/>
                </a:lnTo>
                <a:close/>
              </a:path>
              <a:path w="181610" h="41910">
                <a:moveTo>
                  <a:pt x="129018" y="3086"/>
                </a:moveTo>
                <a:lnTo>
                  <a:pt x="113593" y="3086"/>
                </a:lnTo>
                <a:lnTo>
                  <a:pt x="110949" y="11150"/>
                </a:lnTo>
                <a:lnTo>
                  <a:pt x="110949" y="27500"/>
                </a:lnTo>
                <a:lnTo>
                  <a:pt x="113593" y="35521"/>
                </a:lnTo>
                <a:lnTo>
                  <a:pt x="129018" y="35521"/>
                </a:lnTo>
                <a:lnTo>
                  <a:pt x="130111" y="32260"/>
                </a:lnTo>
                <a:lnTo>
                  <a:pt x="115665" y="32260"/>
                </a:lnTo>
                <a:lnTo>
                  <a:pt x="114871" y="24151"/>
                </a:lnTo>
                <a:lnTo>
                  <a:pt x="114871" y="14499"/>
                </a:lnTo>
                <a:lnTo>
                  <a:pt x="115665" y="6346"/>
                </a:lnTo>
                <a:lnTo>
                  <a:pt x="130104" y="6346"/>
                </a:lnTo>
                <a:lnTo>
                  <a:pt x="129018" y="3086"/>
                </a:lnTo>
                <a:close/>
              </a:path>
              <a:path w="181610" h="41910">
                <a:moveTo>
                  <a:pt x="130104" y="6346"/>
                </a:moveTo>
                <a:lnTo>
                  <a:pt x="126991" y="6346"/>
                </a:lnTo>
                <a:lnTo>
                  <a:pt x="127784" y="14499"/>
                </a:lnTo>
                <a:lnTo>
                  <a:pt x="127784" y="24151"/>
                </a:lnTo>
                <a:lnTo>
                  <a:pt x="126991" y="32260"/>
                </a:lnTo>
                <a:lnTo>
                  <a:pt x="130111" y="32260"/>
                </a:lnTo>
                <a:lnTo>
                  <a:pt x="131706" y="27500"/>
                </a:lnTo>
                <a:lnTo>
                  <a:pt x="131706" y="11150"/>
                </a:lnTo>
                <a:lnTo>
                  <a:pt x="130104" y="6346"/>
                </a:lnTo>
                <a:close/>
              </a:path>
              <a:path w="181610" h="41910">
                <a:moveTo>
                  <a:pt x="153678" y="3086"/>
                </a:moveTo>
                <a:lnTo>
                  <a:pt x="138254" y="3086"/>
                </a:lnTo>
                <a:lnTo>
                  <a:pt x="135610" y="11150"/>
                </a:lnTo>
                <a:lnTo>
                  <a:pt x="135610" y="27500"/>
                </a:lnTo>
                <a:lnTo>
                  <a:pt x="138254" y="35521"/>
                </a:lnTo>
                <a:lnTo>
                  <a:pt x="153678" y="35521"/>
                </a:lnTo>
                <a:lnTo>
                  <a:pt x="154772" y="32260"/>
                </a:lnTo>
                <a:lnTo>
                  <a:pt x="140326" y="32260"/>
                </a:lnTo>
                <a:lnTo>
                  <a:pt x="139532" y="24151"/>
                </a:lnTo>
                <a:lnTo>
                  <a:pt x="139532" y="14499"/>
                </a:lnTo>
                <a:lnTo>
                  <a:pt x="140326" y="6346"/>
                </a:lnTo>
                <a:lnTo>
                  <a:pt x="154765" y="6346"/>
                </a:lnTo>
                <a:lnTo>
                  <a:pt x="153678" y="3086"/>
                </a:lnTo>
                <a:close/>
              </a:path>
              <a:path w="181610" h="41910">
                <a:moveTo>
                  <a:pt x="154765" y="6346"/>
                </a:moveTo>
                <a:lnTo>
                  <a:pt x="151651" y="6346"/>
                </a:lnTo>
                <a:lnTo>
                  <a:pt x="152445" y="14499"/>
                </a:lnTo>
                <a:lnTo>
                  <a:pt x="152445" y="24151"/>
                </a:lnTo>
                <a:lnTo>
                  <a:pt x="151651" y="32260"/>
                </a:lnTo>
                <a:lnTo>
                  <a:pt x="154772" y="32260"/>
                </a:lnTo>
                <a:lnTo>
                  <a:pt x="156367" y="27500"/>
                </a:lnTo>
                <a:lnTo>
                  <a:pt x="156367" y="11150"/>
                </a:lnTo>
                <a:lnTo>
                  <a:pt x="154765" y="6346"/>
                </a:lnTo>
                <a:close/>
              </a:path>
              <a:path w="181610" h="41910">
                <a:moveTo>
                  <a:pt x="178339" y="3086"/>
                </a:moveTo>
                <a:lnTo>
                  <a:pt x="162915" y="3086"/>
                </a:lnTo>
                <a:lnTo>
                  <a:pt x="160271" y="11150"/>
                </a:lnTo>
                <a:lnTo>
                  <a:pt x="160271" y="27500"/>
                </a:lnTo>
                <a:lnTo>
                  <a:pt x="162915" y="35521"/>
                </a:lnTo>
                <a:lnTo>
                  <a:pt x="178339" y="35521"/>
                </a:lnTo>
                <a:lnTo>
                  <a:pt x="179432" y="32260"/>
                </a:lnTo>
                <a:lnTo>
                  <a:pt x="164986" y="32260"/>
                </a:lnTo>
                <a:lnTo>
                  <a:pt x="164193" y="24151"/>
                </a:lnTo>
                <a:lnTo>
                  <a:pt x="164193" y="14499"/>
                </a:lnTo>
                <a:lnTo>
                  <a:pt x="164986" y="6346"/>
                </a:lnTo>
                <a:lnTo>
                  <a:pt x="179426" y="6346"/>
                </a:lnTo>
                <a:lnTo>
                  <a:pt x="178339" y="3086"/>
                </a:lnTo>
                <a:close/>
              </a:path>
              <a:path w="181610" h="41910">
                <a:moveTo>
                  <a:pt x="179426" y="6346"/>
                </a:moveTo>
                <a:lnTo>
                  <a:pt x="176312" y="6346"/>
                </a:lnTo>
                <a:lnTo>
                  <a:pt x="177106" y="14499"/>
                </a:lnTo>
                <a:lnTo>
                  <a:pt x="177106" y="24151"/>
                </a:lnTo>
                <a:lnTo>
                  <a:pt x="176312" y="32260"/>
                </a:lnTo>
                <a:lnTo>
                  <a:pt x="179432" y="32260"/>
                </a:lnTo>
                <a:lnTo>
                  <a:pt x="181028" y="27500"/>
                </a:lnTo>
                <a:lnTo>
                  <a:pt x="181028" y="11150"/>
                </a:lnTo>
                <a:lnTo>
                  <a:pt x="179426" y="6346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67875" y="4177010"/>
            <a:ext cx="437515" cy="43180"/>
          </a:xfrm>
          <a:custGeom>
            <a:avLst/>
            <a:gdLst/>
            <a:ahLst/>
            <a:cxnLst/>
            <a:rect l="l" t="t" r="r" b="b"/>
            <a:pathLst>
              <a:path w="437514" h="43179">
                <a:moveTo>
                  <a:pt x="6743" y="661"/>
                </a:moveTo>
                <a:lnTo>
                  <a:pt x="0" y="661"/>
                </a:lnTo>
                <a:lnTo>
                  <a:pt x="0" y="31863"/>
                </a:lnTo>
                <a:lnTo>
                  <a:pt x="6037" y="31863"/>
                </a:lnTo>
                <a:lnTo>
                  <a:pt x="5773" y="10180"/>
                </a:lnTo>
                <a:lnTo>
                  <a:pt x="12593" y="10180"/>
                </a:lnTo>
                <a:lnTo>
                  <a:pt x="6743" y="661"/>
                </a:lnTo>
                <a:close/>
              </a:path>
              <a:path w="437514" h="43179">
                <a:moveTo>
                  <a:pt x="12593" y="10180"/>
                </a:moveTo>
                <a:lnTo>
                  <a:pt x="5949" y="10180"/>
                </a:lnTo>
                <a:lnTo>
                  <a:pt x="19479" y="31863"/>
                </a:lnTo>
                <a:lnTo>
                  <a:pt x="26399" y="31863"/>
                </a:lnTo>
                <a:lnTo>
                  <a:pt x="26399" y="22961"/>
                </a:lnTo>
                <a:lnTo>
                  <a:pt x="20449" y="22961"/>
                </a:lnTo>
                <a:lnTo>
                  <a:pt x="12593" y="10180"/>
                </a:lnTo>
                <a:close/>
              </a:path>
              <a:path w="437514" h="43179">
                <a:moveTo>
                  <a:pt x="26399" y="661"/>
                </a:moveTo>
                <a:lnTo>
                  <a:pt x="20273" y="661"/>
                </a:lnTo>
                <a:lnTo>
                  <a:pt x="20581" y="22961"/>
                </a:lnTo>
                <a:lnTo>
                  <a:pt x="26399" y="22961"/>
                </a:lnTo>
                <a:lnTo>
                  <a:pt x="26399" y="661"/>
                </a:lnTo>
                <a:close/>
              </a:path>
              <a:path w="437514" h="43179">
                <a:moveTo>
                  <a:pt x="49545" y="9079"/>
                </a:moveTo>
                <a:lnTo>
                  <a:pt x="36412" y="9079"/>
                </a:lnTo>
                <a:lnTo>
                  <a:pt x="31089" y="13486"/>
                </a:lnTo>
                <a:lnTo>
                  <a:pt x="31036" y="28205"/>
                </a:lnTo>
                <a:lnTo>
                  <a:pt x="36412" y="32612"/>
                </a:lnTo>
                <a:lnTo>
                  <a:pt x="49545" y="32612"/>
                </a:lnTo>
                <a:lnTo>
                  <a:pt x="54912" y="28205"/>
                </a:lnTo>
                <a:lnTo>
                  <a:pt x="54966" y="27632"/>
                </a:lnTo>
                <a:lnTo>
                  <a:pt x="39364" y="27632"/>
                </a:lnTo>
                <a:lnTo>
                  <a:pt x="36933" y="24679"/>
                </a:lnTo>
                <a:lnTo>
                  <a:pt x="36897" y="17056"/>
                </a:lnTo>
                <a:lnTo>
                  <a:pt x="39321" y="14146"/>
                </a:lnTo>
                <a:lnTo>
                  <a:pt x="54966" y="14146"/>
                </a:lnTo>
                <a:lnTo>
                  <a:pt x="54966" y="13486"/>
                </a:lnTo>
                <a:lnTo>
                  <a:pt x="49545" y="9079"/>
                </a:lnTo>
                <a:close/>
              </a:path>
              <a:path w="437514" h="43179">
                <a:moveTo>
                  <a:pt x="54966" y="14146"/>
                </a:moveTo>
                <a:lnTo>
                  <a:pt x="46592" y="14146"/>
                </a:lnTo>
                <a:lnTo>
                  <a:pt x="49067" y="17056"/>
                </a:lnTo>
                <a:lnTo>
                  <a:pt x="49104" y="24679"/>
                </a:lnTo>
                <a:lnTo>
                  <a:pt x="46636" y="27632"/>
                </a:lnTo>
                <a:lnTo>
                  <a:pt x="54966" y="27632"/>
                </a:lnTo>
                <a:lnTo>
                  <a:pt x="54966" y="14146"/>
                </a:lnTo>
                <a:close/>
              </a:path>
              <a:path w="437514" h="43179">
                <a:moveTo>
                  <a:pt x="69816" y="25076"/>
                </a:moveTo>
                <a:lnTo>
                  <a:pt x="69816" y="30540"/>
                </a:lnTo>
                <a:lnTo>
                  <a:pt x="72195" y="31863"/>
                </a:lnTo>
                <a:lnTo>
                  <a:pt x="75192" y="32567"/>
                </a:lnTo>
                <a:lnTo>
                  <a:pt x="82288" y="32567"/>
                </a:lnTo>
                <a:lnTo>
                  <a:pt x="87180" y="30540"/>
                </a:lnTo>
                <a:lnTo>
                  <a:pt x="87180" y="28205"/>
                </a:lnTo>
                <a:lnTo>
                  <a:pt x="75501" y="28205"/>
                </a:lnTo>
                <a:lnTo>
                  <a:pt x="71975" y="26838"/>
                </a:lnTo>
                <a:lnTo>
                  <a:pt x="69816" y="25076"/>
                </a:lnTo>
                <a:close/>
              </a:path>
              <a:path w="437514" h="43179">
                <a:moveTo>
                  <a:pt x="81847" y="9079"/>
                </a:moveTo>
                <a:lnTo>
                  <a:pt x="74884" y="9079"/>
                </a:lnTo>
                <a:lnTo>
                  <a:pt x="69949" y="11150"/>
                </a:lnTo>
                <a:lnTo>
                  <a:pt x="69949" y="19876"/>
                </a:lnTo>
                <a:lnTo>
                  <a:pt x="72548" y="21771"/>
                </a:lnTo>
                <a:lnTo>
                  <a:pt x="76427" y="22696"/>
                </a:lnTo>
                <a:lnTo>
                  <a:pt x="79865" y="23577"/>
                </a:lnTo>
                <a:lnTo>
                  <a:pt x="81319" y="24194"/>
                </a:lnTo>
                <a:lnTo>
                  <a:pt x="81319" y="27411"/>
                </a:lnTo>
                <a:lnTo>
                  <a:pt x="80040" y="28205"/>
                </a:lnTo>
                <a:lnTo>
                  <a:pt x="87180" y="28205"/>
                </a:lnTo>
                <a:lnTo>
                  <a:pt x="87180" y="21727"/>
                </a:lnTo>
                <a:lnTo>
                  <a:pt x="84491" y="19743"/>
                </a:lnTo>
                <a:lnTo>
                  <a:pt x="76603" y="17805"/>
                </a:lnTo>
                <a:lnTo>
                  <a:pt x="75722" y="17231"/>
                </a:lnTo>
                <a:lnTo>
                  <a:pt x="75722" y="14323"/>
                </a:lnTo>
                <a:lnTo>
                  <a:pt x="77044" y="13662"/>
                </a:lnTo>
                <a:lnTo>
                  <a:pt x="86299" y="13662"/>
                </a:lnTo>
                <a:lnTo>
                  <a:pt x="86299" y="10929"/>
                </a:lnTo>
                <a:lnTo>
                  <a:pt x="84272" y="9739"/>
                </a:lnTo>
                <a:lnTo>
                  <a:pt x="81847" y="9079"/>
                </a:lnTo>
                <a:close/>
              </a:path>
              <a:path w="437514" h="43179">
                <a:moveTo>
                  <a:pt x="86299" y="13662"/>
                </a:moveTo>
                <a:lnTo>
                  <a:pt x="81406" y="13662"/>
                </a:lnTo>
                <a:lnTo>
                  <a:pt x="84227" y="14719"/>
                </a:lnTo>
                <a:lnTo>
                  <a:pt x="86299" y="16217"/>
                </a:lnTo>
                <a:lnTo>
                  <a:pt x="86299" y="13662"/>
                </a:lnTo>
                <a:close/>
              </a:path>
              <a:path w="437514" h="43179">
                <a:moveTo>
                  <a:pt x="98310" y="14323"/>
                </a:moveTo>
                <a:lnTo>
                  <a:pt x="92758" y="14323"/>
                </a:lnTo>
                <a:lnTo>
                  <a:pt x="92758" y="30100"/>
                </a:lnTo>
                <a:lnTo>
                  <a:pt x="95093" y="32392"/>
                </a:lnTo>
                <a:lnTo>
                  <a:pt x="101088" y="32392"/>
                </a:lnTo>
                <a:lnTo>
                  <a:pt x="102497" y="32127"/>
                </a:lnTo>
                <a:lnTo>
                  <a:pt x="103423" y="31819"/>
                </a:lnTo>
                <a:lnTo>
                  <a:pt x="103423" y="27941"/>
                </a:lnTo>
                <a:lnTo>
                  <a:pt x="99500" y="27941"/>
                </a:lnTo>
                <a:lnTo>
                  <a:pt x="98310" y="27147"/>
                </a:lnTo>
                <a:lnTo>
                  <a:pt x="98310" y="14323"/>
                </a:lnTo>
                <a:close/>
              </a:path>
              <a:path w="437514" h="43179">
                <a:moveTo>
                  <a:pt x="103423" y="27588"/>
                </a:moveTo>
                <a:lnTo>
                  <a:pt x="102938" y="27809"/>
                </a:lnTo>
                <a:lnTo>
                  <a:pt x="102101" y="27941"/>
                </a:lnTo>
                <a:lnTo>
                  <a:pt x="103423" y="27941"/>
                </a:lnTo>
                <a:lnTo>
                  <a:pt x="103423" y="27588"/>
                </a:lnTo>
                <a:close/>
              </a:path>
              <a:path w="437514" h="43179">
                <a:moveTo>
                  <a:pt x="103643" y="9871"/>
                </a:moveTo>
                <a:lnTo>
                  <a:pt x="89100" y="9871"/>
                </a:lnTo>
                <a:lnTo>
                  <a:pt x="89100" y="14323"/>
                </a:lnTo>
                <a:lnTo>
                  <a:pt x="103643" y="14323"/>
                </a:lnTo>
                <a:lnTo>
                  <a:pt x="103643" y="9871"/>
                </a:lnTo>
                <a:close/>
              </a:path>
              <a:path w="437514" h="43179">
                <a:moveTo>
                  <a:pt x="98310" y="4363"/>
                </a:moveTo>
                <a:lnTo>
                  <a:pt x="92758" y="4363"/>
                </a:lnTo>
                <a:lnTo>
                  <a:pt x="92758" y="9871"/>
                </a:lnTo>
                <a:lnTo>
                  <a:pt x="98310" y="9871"/>
                </a:lnTo>
                <a:lnTo>
                  <a:pt x="98310" y="4363"/>
                </a:lnTo>
                <a:close/>
              </a:path>
              <a:path w="437514" h="43179">
                <a:moveTo>
                  <a:pt x="112657" y="9871"/>
                </a:moveTo>
                <a:lnTo>
                  <a:pt x="107016" y="9871"/>
                </a:lnTo>
                <a:lnTo>
                  <a:pt x="107325" y="11502"/>
                </a:lnTo>
                <a:lnTo>
                  <a:pt x="107362" y="12031"/>
                </a:lnTo>
                <a:lnTo>
                  <a:pt x="107457" y="31863"/>
                </a:lnTo>
                <a:lnTo>
                  <a:pt x="113275" y="31863"/>
                </a:lnTo>
                <a:lnTo>
                  <a:pt x="113275" y="17848"/>
                </a:lnTo>
                <a:lnTo>
                  <a:pt x="114509" y="15557"/>
                </a:lnTo>
                <a:lnTo>
                  <a:pt x="116183" y="14367"/>
                </a:lnTo>
                <a:lnTo>
                  <a:pt x="120634" y="14367"/>
                </a:lnTo>
                <a:lnTo>
                  <a:pt x="120634" y="13397"/>
                </a:lnTo>
                <a:lnTo>
                  <a:pt x="113010" y="13397"/>
                </a:lnTo>
                <a:lnTo>
                  <a:pt x="112922" y="10974"/>
                </a:lnTo>
                <a:lnTo>
                  <a:pt x="112657" y="9871"/>
                </a:lnTo>
                <a:close/>
              </a:path>
              <a:path w="437514" h="43179">
                <a:moveTo>
                  <a:pt x="120634" y="14367"/>
                </a:moveTo>
                <a:lnTo>
                  <a:pt x="119269" y="14367"/>
                </a:lnTo>
                <a:lnTo>
                  <a:pt x="120017" y="14411"/>
                </a:lnTo>
                <a:lnTo>
                  <a:pt x="120634" y="14544"/>
                </a:lnTo>
                <a:lnTo>
                  <a:pt x="120634" y="14367"/>
                </a:lnTo>
                <a:close/>
              </a:path>
              <a:path w="437514" h="43179">
                <a:moveTo>
                  <a:pt x="120634" y="9254"/>
                </a:moveTo>
                <a:lnTo>
                  <a:pt x="116624" y="9254"/>
                </a:lnTo>
                <a:lnTo>
                  <a:pt x="114333" y="10533"/>
                </a:lnTo>
                <a:lnTo>
                  <a:pt x="113098" y="13397"/>
                </a:lnTo>
                <a:lnTo>
                  <a:pt x="120634" y="13397"/>
                </a:lnTo>
                <a:lnTo>
                  <a:pt x="120634" y="9254"/>
                </a:lnTo>
                <a:close/>
              </a:path>
              <a:path w="437514" h="43179">
                <a:moveTo>
                  <a:pt x="142241" y="13705"/>
                </a:moveTo>
                <a:lnTo>
                  <a:pt x="134617" y="13705"/>
                </a:lnTo>
                <a:lnTo>
                  <a:pt x="136203" y="14808"/>
                </a:lnTo>
                <a:lnTo>
                  <a:pt x="136203" y="18025"/>
                </a:lnTo>
                <a:lnTo>
                  <a:pt x="135939" y="18157"/>
                </a:lnTo>
                <a:lnTo>
                  <a:pt x="123996" y="20360"/>
                </a:lnTo>
                <a:lnTo>
                  <a:pt x="122255" y="22432"/>
                </a:lnTo>
                <a:lnTo>
                  <a:pt x="122144" y="30673"/>
                </a:lnTo>
                <a:lnTo>
                  <a:pt x="125538" y="32480"/>
                </a:lnTo>
                <a:lnTo>
                  <a:pt x="132369" y="32480"/>
                </a:lnTo>
                <a:lnTo>
                  <a:pt x="134749" y="31466"/>
                </a:lnTo>
                <a:lnTo>
                  <a:pt x="136467" y="29527"/>
                </a:lnTo>
                <a:lnTo>
                  <a:pt x="142338" y="29527"/>
                </a:lnTo>
                <a:lnTo>
                  <a:pt x="142273" y="28469"/>
                </a:lnTo>
                <a:lnTo>
                  <a:pt x="129372" y="28469"/>
                </a:lnTo>
                <a:lnTo>
                  <a:pt x="127873" y="27500"/>
                </a:lnTo>
                <a:lnTo>
                  <a:pt x="127873" y="23754"/>
                </a:lnTo>
                <a:lnTo>
                  <a:pt x="128887" y="22564"/>
                </a:lnTo>
                <a:lnTo>
                  <a:pt x="131488" y="22432"/>
                </a:lnTo>
                <a:lnTo>
                  <a:pt x="136424" y="22035"/>
                </a:lnTo>
                <a:lnTo>
                  <a:pt x="142241" y="22035"/>
                </a:lnTo>
                <a:lnTo>
                  <a:pt x="142241" y="13705"/>
                </a:lnTo>
                <a:close/>
              </a:path>
              <a:path w="437514" h="43179">
                <a:moveTo>
                  <a:pt x="142338" y="29527"/>
                </a:moveTo>
                <a:lnTo>
                  <a:pt x="136556" y="29527"/>
                </a:lnTo>
                <a:lnTo>
                  <a:pt x="136653" y="30673"/>
                </a:lnTo>
                <a:lnTo>
                  <a:pt x="136732" y="31245"/>
                </a:lnTo>
                <a:lnTo>
                  <a:pt x="136908" y="31863"/>
                </a:lnTo>
                <a:lnTo>
                  <a:pt x="142637" y="31863"/>
                </a:lnTo>
                <a:lnTo>
                  <a:pt x="142459" y="30673"/>
                </a:lnTo>
                <a:lnTo>
                  <a:pt x="142338" y="29527"/>
                </a:lnTo>
                <a:close/>
              </a:path>
              <a:path w="437514" h="43179">
                <a:moveTo>
                  <a:pt x="142241" y="22035"/>
                </a:moveTo>
                <a:lnTo>
                  <a:pt x="136424" y="22035"/>
                </a:lnTo>
                <a:lnTo>
                  <a:pt x="136424" y="26134"/>
                </a:lnTo>
                <a:lnTo>
                  <a:pt x="134528" y="27809"/>
                </a:lnTo>
                <a:lnTo>
                  <a:pt x="133074" y="28469"/>
                </a:lnTo>
                <a:lnTo>
                  <a:pt x="142273" y="28469"/>
                </a:lnTo>
                <a:lnTo>
                  <a:pt x="142241" y="22035"/>
                </a:lnTo>
                <a:close/>
              </a:path>
              <a:path w="437514" h="43179">
                <a:moveTo>
                  <a:pt x="138760" y="9079"/>
                </a:moveTo>
                <a:lnTo>
                  <a:pt x="129504" y="9079"/>
                </a:lnTo>
                <a:lnTo>
                  <a:pt x="125846" y="9960"/>
                </a:lnTo>
                <a:lnTo>
                  <a:pt x="123775" y="11459"/>
                </a:lnTo>
                <a:lnTo>
                  <a:pt x="123775" y="16438"/>
                </a:lnTo>
                <a:lnTo>
                  <a:pt x="126287" y="14676"/>
                </a:lnTo>
                <a:lnTo>
                  <a:pt x="129240" y="13705"/>
                </a:lnTo>
                <a:lnTo>
                  <a:pt x="142241" y="13705"/>
                </a:lnTo>
                <a:lnTo>
                  <a:pt x="142241" y="12251"/>
                </a:lnTo>
                <a:lnTo>
                  <a:pt x="138760" y="9079"/>
                </a:lnTo>
                <a:close/>
              </a:path>
              <a:path w="437514" h="43179">
                <a:moveTo>
                  <a:pt x="154519" y="14323"/>
                </a:moveTo>
                <a:lnTo>
                  <a:pt x="148965" y="14323"/>
                </a:lnTo>
                <a:lnTo>
                  <a:pt x="148965" y="30100"/>
                </a:lnTo>
                <a:lnTo>
                  <a:pt x="151302" y="32392"/>
                </a:lnTo>
                <a:lnTo>
                  <a:pt x="157295" y="32392"/>
                </a:lnTo>
                <a:lnTo>
                  <a:pt x="158706" y="32127"/>
                </a:lnTo>
                <a:lnTo>
                  <a:pt x="159631" y="31819"/>
                </a:lnTo>
                <a:lnTo>
                  <a:pt x="159631" y="27941"/>
                </a:lnTo>
                <a:lnTo>
                  <a:pt x="155709" y="27941"/>
                </a:lnTo>
                <a:lnTo>
                  <a:pt x="154519" y="27147"/>
                </a:lnTo>
                <a:lnTo>
                  <a:pt x="154519" y="14323"/>
                </a:lnTo>
                <a:close/>
              </a:path>
              <a:path w="437514" h="43179">
                <a:moveTo>
                  <a:pt x="159631" y="27588"/>
                </a:moveTo>
                <a:lnTo>
                  <a:pt x="159147" y="27809"/>
                </a:lnTo>
                <a:lnTo>
                  <a:pt x="158309" y="27941"/>
                </a:lnTo>
                <a:lnTo>
                  <a:pt x="159631" y="27941"/>
                </a:lnTo>
                <a:lnTo>
                  <a:pt x="159631" y="27588"/>
                </a:lnTo>
                <a:close/>
              </a:path>
              <a:path w="437514" h="43179">
                <a:moveTo>
                  <a:pt x="159852" y="9871"/>
                </a:moveTo>
                <a:lnTo>
                  <a:pt x="145308" y="9871"/>
                </a:lnTo>
                <a:lnTo>
                  <a:pt x="145308" y="14323"/>
                </a:lnTo>
                <a:lnTo>
                  <a:pt x="159852" y="14323"/>
                </a:lnTo>
                <a:lnTo>
                  <a:pt x="159852" y="9871"/>
                </a:lnTo>
                <a:close/>
              </a:path>
              <a:path w="437514" h="43179">
                <a:moveTo>
                  <a:pt x="154519" y="4363"/>
                </a:moveTo>
                <a:lnTo>
                  <a:pt x="148965" y="4363"/>
                </a:lnTo>
                <a:lnTo>
                  <a:pt x="148965" y="9871"/>
                </a:lnTo>
                <a:lnTo>
                  <a:pt x="154519" y="9871"/>
                </a:lnTo>
                <a:lnTo>
                  <a:pt x="154519" y="4363"/>
                </a:lnTo>
                <a:close/>
              </a:path>
              <a:path w="437514" h="43179">
                <a:moveTo>
                  <a:pt x="180555" y="9079"/>
                </a:moveTo>
                <a:lnTo>
                  <a:pt x="166805" y="9079"/>
                </a:lnTo>
                <a:lnTo>
                  <a:pt x="162001" y="13486"/>
                </a:lnTo>
                <a:lnTo>
                  <a:pt x="162001" y="28514"/>
                </a:lnTo>
                <a:lnTo>
                  <a:pt x="166850" y="32612"/>
                </a:lnTo>
                <a:lnTo>
                  <a:pt x="177471" y="32612"/>
                </a:lnTo>
                <a:lnTo>
                  <a:pt x="180379" y="31995"/>
                </a:lnTo>
                <a:lnTo>
                  <a:pt x="182979" y="30585"/>
                </a:lnTo>
                <a:lnTo>
                  <a:pt x="182979" y="27985"/>
                </a:lnTo>
                <a:lnTo>
                  <a:pt x="170816" y="27985"/>
                </a:lnTo>
                <a:lnTo>
                  <a:pt x="168612" y="26178"/>
                </a:lnTo>
                <a:lnTo>
                  <a:pt x="168038" y="22344"/>
                </a:lnTo>
                <a:lnTo>
                  <a:pt x="184125" y="22344"/>
                </a:lnTo>
                <a:lnTo>
                  <a:pt x="184257" y="21154"/>
                </a:lnTo>
                <a:lnTo>
                  <a:pt x="184257" y="18729"/>
                </a:lnTo>
                <a:lnTo>
                  <a:pt x="167951" y="18729"/>
                </a:lnTo>
                <a:lnTo>
                  <a:pt x="168391" y="15909"/>
                </a:lnTo>
                <a:lnTo>
                  <a:pt x="170199" y="13573"/>
                </a:lnTo>
                <a:lnTo>
                  <a:pt x="183782" y="13573"/>
                </a:lnTo>
                <a:lnTo>
                  <a:pt x="180555" y="9079"/>
                </a:lnTo>
                <a:close/>
              </a:path>
              <a:path w="437514" h="43179">
                <a:moveTo>
                  <a:pt x="182979" y="25605"/>
                </a:moveTo>
                <a:lnTo>
                  <a:pt x="180687" y="27191"/>
                </a:lnTo>
                <a:lnTo>
                  <a:pt x="177779" y="27985"/>
                </a:lnTo>
                <a:lnTo>
                  <a:pt x="182979" y="27985"/>
                </a:lnTo>
                <a:lnTo>
                  <a:pt x="182979" y="25605"/>
                </a:lnTo>
                <a:close/>
              </a:path>
              <a:path w="437514" h="43179">
                <a:moveTo>
                  <a:pt x="183782" y="13573"/>
                </a:moveTo>
                <a:lnTo>
                  <a:pt x="176764" y="13573"/>
                </a:lnTo>
                <a:lnTo>
                  <a:pt x="178484" y="15777"/>
                </a:lnTo>
                <a:lnTo>
                  <a:pt x="178704" y="18729"/>
                </a:lnTo>
                <a:lnTo>
                  <a:pt x="184257" y="18729"/>
                </a:lnTo>
                <a:lnTo>
                  <a:pt x="184257" y="14235"/>
                </a:lnTo>
                <a:lnTo>
                  <a:pt x="183782" y="13573"/>
                </a:lnTo>
                <a:close/>
              </a:path>
              <a:path w="437514" h="43179">
                <a:moveTo>
                  <a:pt x="201282" y="9166"/>
                </a:moveTo>
                <a:lnTo>
                  <a:pt x="192909" y="9166"/>
                </a:lnTo>
                <a:lnTo>
                  <a:pt x="188502" y="12119"/>
                </a:lnTo>
                <a:lnTo>
                  <a:pt x="188502" y="20669"/>
                </a:lnTo>
                <a:lnTo>
                  <a:pt x="189692" y="22696"/>
                </a:lnTo>
                <a:lnTo>
                  <a:pt x="191455" y="24018"/>
                </a:lnTo>
                <a:lnTo>
                  <a:pt x="190045" y="25165"/>
                </a:lnTo>
                <a:lnTo>
                  <a:pt x="189030" y="26487"/>
                </a:lnTo>
                <a:lnTo>
                  <a:pt x="189030" y="29836"/>
                </a:lnTo>
                <a:lnTo>
                  <a:pt x="189911" y="31422"/>
                </a:lnTo>
                <a:lnTo>
                  <a:pt x="191058" y="31907"/>
                </a:lnTo>
                <a:lnTo>
                  <a:pt x="188810" y="32920"/>
                </a:lnTo>
                <a:lnTo>
                  <a:pt x="187312" y="34551"/>
                </a:lnTo>
                <a:lnTo>
                  <a:pt x="187312" y="40985"/>
                </a:lnTo>
                <a:lnTo>
                  <a:pt x="191851" y="43101"/>
                </a:lnTo>
                <a:lnTo>
                  <a:pt x="207055" y="43101"/>
                </a:lnTo>
                <a:lnTo>
                  <a:pt x="211242" y="39839"/>
                </a:lnTo>
                <a:lnTo>
                  <a:pt x="211242" y="39443"/>
                </a:lnTo>
                <a:lnTo>
                  <a:pt x="195069" y="39443"/>
                </a:lnTo>
                <a:lnTo>
                  <a:pt x="192777" y="38341"/>
                </a:lnTo>
                <a:lnTo>
                  <a:pt x="192841" y="34551"/>
                </a:lnTo>
                <a:lnTo>
                  <a:pt x="193879" y="33141"/>
                </a:lnTo>
                <a:lnTo>
                  <a:pt x="211242" y="33141"/>
                </a:lnTo>
                <a:lnTo>
                  <a:pt x="211242" y="31290"/>
                </a:lnTo>
                <a:lnTo>
                  <a:pt x="208995" y="28646"/>
                </a:lnTo>
                <a:lnTo>
                  <a:pt x="194539" y="28646"/>
                </a:lnTo>
                <a:lnTo>
                  <a:pt x="193967" y="27941"/>
                </a:lnTo>
                <a:lnTo>
                  <a:pt x="194062" y="26487"/>
                </a:lnTo>
                <a:lnTo>
                  <a:pt x="194275" y="26089"/>
                </a:lnTo>
                <a:lnTo>
                  <a:pt x="194760" y="25561"/>
                </a:lnTo>
                <a:lnTo>
                  <a:pt x="205237" y="25561"/>
                </a:lnTo>
                <a:lnTo>
                  <a:pt x="208686" y="23049"/>
                </a:lnTo>
                <a:lnTo>
                  <a:pt x="208686" y="22080"/>
                </a:lnTo>
                <a:lnTo>
                  <a:pt x="195950" y="22080"/>
                </a:lnTo>
                <a:lnTo>
                  <a:pt x="194099" y="20492"/>
                </a:lnTo>
                <a:lnTo>
                  <a:pt x="194099" y="14940"/>
                </a:lnTo>
                <a:lnTo>
                  <a:pt x="195950" y="13354"/>
                </a:lnTo>
                <a:lnTo>
                  <a:pt x="211683" y="13354"/>
                </a:lnTo>
                <a:lnTo>
                  <a:pt x="211683" y="9871"/>
                </a:lnTo>
                <a:lnTo>
                  <a:pt x="202780" y="9871"/>
                </a:lnTo>
                <a:lnTo>
                  <a:pt x="201282" y="9166"/>
                </a:lnTo>
                <a:close/>
              </a:path>
              <a:path w="437514" h="43179">
                <a:moveTo>
                  <a:pt x="211242" y="33141"/>
                </a:moveTo>
                <a:lnTo>
                  <a:pt x="204411" y="33141"/>
                </a:lnTo>
                <a:lnTo>
                  <a:pt x="205690" y="34023"/>
                </a:lnTo>
                <a:lnTo>
                  <a:pt x="205690" y="37989"/>
                </a:lnTo>
                <a:lnTo>
                  <a:pt x="203751" y="39443"/>
                </a:lnTo>
                <a:lnTo>
                  <a:pt x="211242" y="39443"/>
                </a:lnTo>
                <a:lnTo>
                  <a:pt x="211242" y="33141"/>
                </a:lnTo>
                <a:close/>
              </a:path>
              <a:path w="437514" h="43179">
                <a:moveTo>
                  <a:pt x="205237" y="25561"/>
                </a:moveTo>
                <a:lnTo>
                  <a:pt x="194760" y="25561"/>
                </a:lnTo>
                <a:lnTo>
                  <a:pt x="195950" y="25869"/>
                </a:lnTo>
                <a:lnTo>
                  <a:pt x="197228" y="26001"/>
                </a:lnTo>
                <a:lnTo>
                  <a:pt x="204632" y="26001"/>
                </a:lnTo>
                <a:lnTo>
                  <a:pt x="205237" y="25561"/>
                </a:lnTo>
                <a:close/>
              </a:path>
              <a:path w="437514" h="43179">
                <a:moveTo>
                  <a:pt x="211683" y="13354"/>
                </a:moveTo>
                <a:lnTo>
                  <a:pt x="201239" y="13354"/>
                </a:lnTo>
                <a:lnTo>
                  <a:pt x="202997" y="14940"/>
                </a:lnTo>
                <a:lnTo>
                  <a:pt x="202998" y="20492"/>
                </a:lnTo>
                <a:lnTo>
                  <a:pt x="201239" y="22080"/>
                </a:lnTo>
                <a:lnTo>
                  <a:pt x="208686" y="22080"/>
                </a:lnTo>
                <a:lnTo>
                  <a:pt x="208686" y="16306"/>
                </a:lnTo>
                <a:lnTo>
                  <a:pt x="208158" y="15027"/>
                </a:lnTo>
                <a:lnTo>
                  <a:pt x="207540" y="14411"/>
                </a:lnTo>
                <a:lnTo>
                  <a:pt x="211683" y="14323"/>
                </a:lnTo>
                <a:lnTo>
                  <a:pt x="211683" y="13354"/>
                </a:lnTo>
                <a:close/>
              </a:path>
              <a:path w="437514" h="43179">
                <a:moveTo>
                  <a:pt x="219509" y="0"/>
                </a:moveTo>
                <a:lnTo>
                  <a:pt x="215983" y="0"/>
                </a:lnTo>
                <a:lnTo>
                  <a:pt x="214485" y="1410"/>
                </a:lnTo>
                <a:lnTo>
                  <a:pt x="214485" y="4979"/>
                </a:lnTo>
                <a:lnTo>
                  <a:pt x="215983" y="6346"/>
                </a:lnTo>
                <a:lnTo>
                  <a:pt x="219464" y="6346"/>
                </a:lnTo>
                <a:lnTo>
                  <a:pt x="220963" y="4979"/>
                </a:lnTo>
                <a:lnTo>
                  <a:pt x="220963" y="1410"/>
                </a:lnTo>
                <a:lnTo>
                  <a:pt x="219509" y="0"/>
                </a:lnTo>
                <a:close/>
              </a:path>
              <a:path w="437514" h="43179">
                <a:moveTo>
                  <a:pt x="220610" y="9871"/>
                </a:moveTo>
                <a:lnTo>
                  <a:pt x="214837" y="9871"/>
                </a:lnTo>
                <a:lnTo>
                  <a:pt x="214837" y="31863"/>
                </a:lnTo>
                <a:lnTo>
                  <a:pt x="220610" y="31863"/>
                </a:lnTo>
                <a:lnTo>
                  <a:pt x="220610" y="9871"/>
                </a:lnTo>
                <a:close/>
              </a:path>
              <a:path w="437514" h="43179">
                <a:moveTo>
                  <a:pt x="244166" y="9079"/>
                </a:moveTo>
                <a:lnTo>
                  <a:pt x="230416" y="9079"/>
                </a:lnTo>
                <a:lnTo>
                  <a:pt x="225612" y="13486"/>
                </a:lnTo>
                <a:lnTo>
                  <a:pt x="225612" y="28514"/>
                </a:lnTo>
                <a:lnTo>
                  <a:pt x="230460" y="32612"/>
                </a:lnTo>
                <a:lnTo>
                  <a:pt x="241081" y="32612"/>
                </a:lnTo>
                <a:lnTo>
                  <a:pt x="243989" y="31995"/>
                </a:lnTo>
                <a:lnTo>
                  <a:pt x="246590" y="30585"/>
                </a:lnTo>
                <a:lnTo>
                  <a:pt x="246590" y="27985"/>
                </a:lnTo>
                <a:lnTo>
                  <a:pt x="234426" y="27985"/>
                </a:lnTo>
                <a:lnTo>
                  <a:pt x="232223" y="26178"/>
                </a:lnTo>
                <a:lnTo>
                  <a:pt x="231650" y="22344"/>
                </a:lnTo>
                <a:lnTo>
                  <a:pt x="247736" y="22344"/>
                </a:lnTo>
                <a:lnTo>
                  <a:pt x="247868" y="21154"/>
                </a:lnTo>
                <a:lnTo>
                  <a:pt x="247868" y="18729"/>
                </a:lnTo>
                <a:lnTo>
                  <a:pt x="231561" y="18729"/>
                </a:lnTo>
                <a:lnTo>
                  <a:pt x="232002" y="15909"/>
                </a:lnTo>
                <a:lnTo>
                  <a:pt x="233809" y="13573"/>
                </a:lnTo>
                <a:lnTo>
                  <a:pt x="247393" y="13573"/>
                </a:lnTo>
                <a:lnTo>
                  <a:pt x="244166" y="9079"/>
                </a:lnTo>
                <a:close/>
              </a:path>
              <a:path w="437514" h="43179">
                <a:moveTo>
                  <a:pt x="246590" y="25605"/>
                </a:moveTo>
                <a:lnTo>
                  <a:pt x="244298" y="27191"/>
                </a:lnTo>
                <a:lnTo>
                  <a:pt x="241390" y="27985"/>
                </a:lnTo>
                <a:lnTo>
                  <a:pt x="246590" y="27985"/>
                </a:lnTo>
                <a:lnTo>
                  <a:pt x="246590" y="25605"/>
                </a:lnTo>
                <a:close/>
              </a:path>
              <a:path w="437514" h="43179">
                <a:moveTo>
                  <a:pt x="247393" y="13573"/>
                </a:moveTo>
                <a:lnTo>
                  <a:pt x="240376" y="13573"/>
                </a:lnTo>
                <a:lnTo>
                  <a:pt x="242095" y="15777"/>
                </a:lnTo>
                <a:lnTo>
                  <a:pt x="242315" y="18729"/>
                </a:lnTo>
                <a:lnTo>
                  <a:pt x="247868" y="18729"/>
                </a:lnTo>
                <a:lnTo>
                  <a:pt x="247868" y="14235"/>
                </a:lnTo>
                <a:lnTo>
                  <a:pt x="247393" y="13573"/>
                </a:lnTo>
                <a:close/>
              </a:path>
              <a:path w="437514" h="43179">
                <a:moveTo>
                  <a:pt x="251739" y="25076"/>
                </a:moveTo>
                <a:lnTo>
                  <a:pt x="251739" y="30540"/>
                </a:lnTo>
                <a:lnTo>
                  <a:pt x="254119" y="31863"/>
                </a:lnTo>
                <a:lnTo>
                  <a:pt x="257116" y="32567"/>
                </a:lnTo>
                <a:lnTo>
                  <a:pt x="264212" y="32567"/>
                </a:lnTo>
                <a:lnTo>
                  <a:pt x="269104" y="30540"/>
                </a:lnTo>
                <a:lnTo>
                  <a:pt x="269104" y="28205"/>
                </a:lnTo>
                <a:lnTo>
                  <a:pt x="257425" y="28205"/>
                </a:lnTo>
                <a:lnTo>
                  <a:pt x="253899" y="26838"/>
                </a:lnTo>
                <a:lnTo>
                  <a:pt x="251739" y="25076"/>
                </a:lnTo>
                <a:close/>
              </a:path>
              <a:path w="437514" h="43179">
                <a:moveTo>
                  <a:pt x="263771" y="9079"/>
                </a:moveTo>
                <a:lnTo>
                  <a:pt x="256807" y="9079"/>
                </a:lnTo>
                <a:lnTo>
                  <a:pt x="251871" y="11150"/>
                </a:lnTo>
                <a:lnTo>
                  <a:pt x="251871" y="19876"/>
                </a:lnTo>
                <a:lnTo>
                  <a:pt x="254472" y="21771"/>
                </a:lnTo>
                <a:lnTo>
                  <a:pt x="258351" y="22696"/>
                </a:lnTo>
                <a:lnTo>
                  <a:pt x="261787" y="23577"/>
                </a:lnTo>
                <a:lnTo>
                  <a:pt x="263241" y="24194"/>
                </a:lnTo>
                <a:lnTo>
                  <a:pt x="263241" y="27411"/>
                </a:lnTo>
                <a:lnTo>
                  <a:pt x="261964" y="28205"/>
                </a:lnTo>
                <a:lnTo>
                  <a:pt x="269104" y="28205"/>
                </a:lnTo>
                <a:lnTo>
                  <a:pt x="269104" y="21727"/>
                </a:lnTo>
                <a:lnTo>
                  <a:pt x="266415" y="19743"/>
                </a:lnTo>
                <a:lnTo>
                  <a:pt x="258526" y="17805"/>
                </a:lnTo>
                <a:lnTo>
                  <a:pt x="257644" y="17231"/>
                </a:lnTo>
                <a:lnTo>
                  <a:pt x="257644" y="14323"/>
                </a:lnTo>
                <a:lnTo>
                  <a:pt x="258966" y="13662"/>
                </a:lnTo>
                <a:lnTo>
                  <a:pt x="268222" y="13662"/>
                </a:lnTo>
                <a:lnTo>
                  <a:pt x="268222" y="10929"/>
                </a:lnTo>
                <a:lnTo>
                  <a:pt x="266194" y="9739"/>
                </a:lnTo>
                <a:lnTo>
                  <a:pt x="263771" y="9079"/>
                </a:lnTo>
                <a:close/>
              </a:path>
              <a:path w="437514" h="43179">
                <a:moveTo>
                  <a:pt x="268222" y="13662"/>
                </a:moveTo>
                <a:lnTo>
                  <a:pt x="263330" y="13662"/>
                </a:lnTo>
                <a:lnTo>
                  <a:pt x="266151" y="14719"/>
                </a:lnTo>
                <a:lnTo>
                  <a:pt x="268222" y="16217"/>
                </a:lnTo>
                <a:lnTo>
                  <a:pt x="268222" y="13662"/>
                </a:lnTo>
                <a:close/>
              </a:path>
              <a:path w="437514" h="43179">
                <a:moveTo>
                  <a:pt x="303592" y="13705"/>
                </a:moveTo>
                <a:lnTo>
                  <a:pt x="295968" y="13705"/>
                </a:lnTo>
                <a:lnTo>
                  <a:pt x="297554" y="14808"/>
                </a:lnTo>
                <a:lnTo>
                  <a:pt x="297554" y="18025"/>
                </a:lnTo>
                <a:lnTo>
                  <a:pt x="297290" y="18157"/>
                </a:lnTo>
                <a:lnTo>
                  <a:pt x="285347" y="20360"/>
                </a:lnTo>
                <a:lnTo>
                  <a:pt x="283606" y="22432"/>
                </a:lnTo>
                <a:lnTo>
                  <a:pt x="283495" y="30673"/>
                </a:lnTo>
                <a:lnTo>
                  <a:pt x="286889" y="32480"/>
                </a:lnTo>
                <a:lnTo>
                  <a:pt x="293720" y="32480"/>
                </a:lnTo>
                <a:lnTo>
                  <a:pt x="296100" y="31466"/>
                </a:lnTo>
                <a:lnTo>
                  <a:pt x="297818" y="29527"/>
                </a:lnTo>
                <a:lnTo>
                  <a:pt x="303689" y="29527"/>
                </a:lnTo>
                <a:lnTo>
                  <a:pt x="303624" y="28469"/>
                </a:lnTo>
                <a:lnTo>
                  <a:pt x="290723" y="28469"/>
                </a:lnTo>
                <a:lnTo>
                  <a:pt x="289224" y="27500"/>
                </a:lnTo>
                <a:lnTo>
                  <a:pt x="289224" y="23754"/>
                </a:lnTo>
                <a:lnTo>
                  <a:pt x="290239" y="22564"/>
                </a:lnTo>
                <a:lnTo>
                  <a:pt x="292839" y="22432"/>
                </a:lnTo>
                <a:lnTo>
                  <a:pt x="297775" y="22035"/>
                </a:lnTo>
                <a:lnTo>
                  <a:pt x="303592" y="22035"/>
                </a:lnTo>
                <a:lnTo>
                  <a:pt x="303592" y="13705"/>
                </a:lnTo>
                <a:close/>
              </a:path>
              <a:path w="437514" h="43179">
                <a:moveTo>
                  <a:pt x="303689" y="29527"/>
                </a:moveTo>
                <a:lnTo>
                  <a:pt x="297907" y="29527"/>
                </a:lnTo>
                <a:lnTo>
                  <a:pt x="298004" y="30673"/>
                </a:lnTo>
                <a:lnTo>
                  <a:pt x="298082" y="31245"/>
                </a:lnTo>
                <a:lnTo>
                  <a:pt x="298259" y="31863"/>
                </a:lnTo>
                <a:lnTo>
                  <a:pt x="303988" y="31863"/>
                </a:lnTo>
                <a:lnTo>
                  <a:pt x="303810" y="30673"/>
                </a:lnTo>
                <a:lnTo>
                  <a:pt x="303689" y="29527"/>
                </a:lnTo>
                <a:close/>
              </a:path>
              <a:path w="437514" h="43179">
                <a:moveTo>
                  <a:pt x="303592" y="22035"/>
                </a:moveTo>
                <a:lnTo>
                  <a:pt x="297775" y="22035"/>
                </a:lnTo>
                <a:lnTo>
                  <a:pt x="297775" y="26134"/>
                </a:lnTo>
                <a:lnTo>
                  <a:pt x="295879" y="27809"/>
                </a:lnTo>
                <a:lnTo>
                  <a:pt x="294425" y="28469"/>
                </a:lnTo>
                <a:lnTo>
                  <a:pt x="303624" y="28469"/>
                </a:lnTo>
                <a:lnTo>
                  <a:pt x="303592" y="22035"/>
                </a:lnTo>
                <a:close/>
              </a:path>
              <a:path w="437514" h="43179">
                <a:moveTo>
                  <a:pt x="300111" y="9079"/>
                </a:moveTo>
                <a:lnTo>
                  <a:pt x="290855" y="9079"/>
                </a:lnTo>
                <a:lnTo>
                  <a:pt x="287197" y="9960"/>
                </a:lnTo>
                <a:lnTo>
                  <a:pt x="285126" y="11459"/>
                </a:lnTo>
                <a:lnTo>
                  <a:pt x="285126" y="16438"/>
                </a:lnTo>
                <a:lnTo>
                  <a:pt x="287638" y="14676"/>
                </a:lnTo>
                <a:lnTo>
                  <a:pt x="290591" y="13705"/>
                </a:lnTo>
                <a:lnTo>
                  <a:pt x="303592" y="13705"/>
                </a:lnTo>
                <a:lnTo>
                  <a:pt x="303592" y="12251"/>
                </a:lnTo>
                <a:lnTo>
                  <a:pt x="300111" y="9079"/>
                </a:lnTo>
                <a:close/>
              </a:path>
              <a:path w="437514" h="43179">
                <a:moveTo>
                  <a:pt x="314725" y="9871"/>
                </a:moveTo>
                <a:lnTo>
                  <a:pt x="309435" y="9871"/>
                </a:lnTo>
                <a:lnTo>
                  <a:pt x="309435" y="42440"/>
                </a:lnTo>
                <a:lnTo>
                  <a:pt x="315208" y="42440"/>
                </a:lnTo>
                <a:lnTo>
                  <a:pt x="315208" y="30189"/>
                </a:lnTo>
                <a:lnTo>
                  <a:pt x="330149" y="30189"/>
                </a:lnTo>
                <a:lnTo>
                  <a:pt x="332573" y="27764"/>
                </a:lnTo>
                <a:lnTo>
                  <a:pt x="318602" y="27720"/>
                </a:lnTo>
                <a:lnTo>
                  <a:pt x="316884" y="26838"/>
                </a:lnTo>
                <a:lnTo>
                  <a:pt x="315208" y="25165"/>
                </a:lnTo>
                <a:lnTo>
                  <a:pt x="315249" y="16967"/>
                </a:lnTo>
                <a:lnTo>
                  <a:pt x="317016" y="15027"/>
                </a:lnTo>
                <a:lnTo>
                  <a:pt x="318559" y="14058"/>
                </a:lnTo>
                <a:lnTo>
                  <a:pt x="332573" y="14058"/>
                </a:lnTo>
                <a:lnTo>
                  <a:pt x="332573" y="13573"/>
                </a:lnTo>
                <a:lnTo>
                  <a:pt x="331535" y="12604"/>
                </a:lnTo>
                <a:lnTo>
                  <a:pt x="314989" y="12604"/>
                </a:lnTo>
                <a:lnTo>
                  <a:pt x="314725" y="9871"/>
                </a:lnTo>
                <a:close/>
              </a:path>
              <a:path w="437514" h="43179">
                <a:moveTo>
                  <a:pt x="330149" y="30189"/>
                </a:moveTo>
                <a:lnTo>
                  <a:pt x="315297" y="30189"/>
                </a:lnTo>
                <a:lnTo>
                  <a:pt x="317192" y="31775"/>
                </a:lnTo>
                <a:lnTo>
                  <a:pt x="319351" y="32480"/>
                </a:lnTo>
                <a:lnTo>
                  <a:pt x="327858" y="32480"/>
                </a:lnTo>
                <a:lnTo>
                  <a:pt x="330149" y="30189"/>
                </a:lnTo>
                <a:close/>
              </a:path>
              <a:path w="437514" h="43179">
                <a:moveTo>
                  <a:pt x="332573" y="14058"/>
                </a:moveTo>
                <a:lnTo>
                  <a:pt x="324332" y="14058"/>
                </a:lnTo>
                <a:lnTo>
                  <a:pt x="326712" y="16967"/>
                </a:lnTo>
                <a:lnTo>
                  <a:pt x="326712" y="24724"/>
                </a:lnTo>
                <a:lnTo>
                  <a:pt x="324420" y="27720"/>
                </a:lnTo>
                <a:lnTo>
                  <a:pt x="332573" y="27720"/>
                </a:lnTo>
                <a:lnTo>
                  <a:pt x="332573" y="14058"/>
                </a:lnTo>
                <a:close/>
              </a:path>
              <a:path w="437514" h="43179">
                <a:moveTo>
                  <a:pt x="327945" y="9254"/>
                </a:moveTo>
                <a:lnTo>
                  <a:pt x="318999" y="9254"/>
                </a:lnTo>
                <a:lnTo>
                  <a:pt x="316751" y="10665"/>
                </a:lnTo>
                <a:lnTo>
                  <a:pt x="315076" y="12604"/>
                </a:lnTo>
                <a:lnTo>
                  <a:pt x="331535" y="12604"/>
                </a:lnTo>
                <a:lnTo>
                  <a:pt x="327945" y="9254"/>
                </a:lnTo>
                <a:close/>
              </a:path>
              <a:path w="437514" h="43179">
                <a:moveTo>
                  <a:pt x="342785" y="9871"/>
                </a:moveTo>
                <a:lnTo>
                  <a:pt x="337497" y="9871"/>
                </a:lnTo>
                <a:lnTo>
                  <a:pt x="337497" y="42440"/>
                </a:lnTo>
                <a:lnTo>
                  <a:pt x="343270" y="42440"/>
                </a:lnTo>
                <a:lnTo>
                  <a:pt x="343270" y="30189"/>
                </a:lnTo>
                <a:lnTo>
                  <a:pt x="358209" y="30189"/>
                </a:lnTo>
                <a:lnTo>
                  <a:pt x="360634" y="27764"/>
                </a:lnTo>
                <a:lnTo>
                  <a:pt x="346664" y="27720"/>
                </a:lnTo>
                <a:lnTo>
                  <a:pt x="344944" y="26838"/>
                </a:lnTo>
                <a:lnTo>
                  <a:pt x="343270" y="25165"/>
                </a:lnTo>
                <a:lnTo>
                  <a:pt x="343311" y="16967"/>
                </a:lnTo>
                <a:lnTo>
                  <a:pt x="345076" y="15027"/>
                </a:lnTo>
                <a:lnTo>
                  <a:pt x="346619" y="14058"/>
                </a:lnTo>
                <a:lnTo>
                  <a:pt x="360634" y="14058"/>
                </a:lnTo>
                <a:lnTo>
                  <a:pt x="360634" y="13573"/>
                </a:lnTo>
                <a:lnTo>
                  <a:pt x="359596" y="12604"/>
                </a:lnTo>
                <a:lnTo>
                  <a:pt x="343049" y="12604"/>
                </a:lnTo>
                <a:lnTo>
                  <a:pt x="342785" y="9871"/>
                </a:lnTo>
                <a:close/>
              </a:path>
              <a:path w="437514" h="43179">
                <a:moveTo>
                  <a:pt x="358209" y="30189"/>
                </a:moveTo>
                <a:lnTo>
                  <a:pt x="343358" y="30189"/>
                </a:lnTo>
                <a:lnTo>
                  <a:pt x="345253" y="31775"/>
                </a:lnTo>
                <a:lnTo>
                  <a:pt x="347413" y="32480"/>
                </a:lnTo>
                <a:lnTo>
                  <a:pt x="355918" y="32480"/>
                </a:lnTo>
                <a:lnTo>
                  <a:pt x="358209" y="30189"/>
                </a:lnTo>
                <a:close/>
              </a:path>
              <a:path w="437514" h="43179">
                <a:moveTo>
                  <a:pt x="360634" y="14058"/>
                </a:moveTo>
                <a:lnTo>
                  <a:pt x="352393" y="14058"/>
                </a:lnTo>
                <a:lnTo>
                  <a:pt x="354773" y="16967"/>
                </a:lnTo>
                <a:lnTo>
                  <a:pt x="354773" y="24724"/>
                </a:lnTo>
                <a:lnTo>
                  <a:pt x="352480" y="27720"/>
                </a:lnTo>
                <a:lnTo>
                  <a:pt x="360634" y="27720"/>
                </a:lnTo>
                <a:lnTo>
                  <a:pt x="360634" y="14058"/>
                </a:lnTo>
                <a:close/>
              </a:path>
              <a:path w="437514" h="43179">
                <a:moveTo>
                  <a:pt x="356007" y="9254"/>
                </a:moveTo>
                <a:lnTo>
                  <a:pt x="347060" y="9254"/>
                </a:lnTo>
                <a:lnTo>
                  <a:pt x="344812" y="10665"/>
                </a:lnTo>
                <a:lnTo>
                  <a:pt x="343138" y="12604"/>
                </a:lnTo>
                <a:lnTo>
                  <a:pt x="359596" y="12604"/>
                </a:lnTo>
                <a:lnTo>
                  <a:pt x="356007" y="9254"/>
                </a:lnTo>
                <a:close/>
              </a:path>
              <a:path w="437514" h="43179">
                <a:moveTo>
                  <a:pt x="371073" y="661"/>
                </a:moveTo>
                <a:lnTo>
                  <a:pt x="365300" y="661"/>
                </a:lnTo>
                <a:lnTo>
                  <a:pt x="365300" y="30057"/>
                </a:lnTo>
                <a:lnTo>
                  <a:pt x="367239" y="31863"/>
                </a:lnTo>
                <a:lnTo>
                  <a:pt x="373717" y="31863"/>
                </a:lnTo>
                <a:lnTo>
                  <a:pt x="373717" y="27456"/>
                </a:lnTo>
                <a:lnTo>
                  <a:pt x="371689" y="27456"/>
                </a:lnTo>
                <a:lnTo>
                  <a:pt x="371073" y="26751"/>
                </a:lnTo>
                <a:lnTo>
                  <a:pt x="371073" y="661"/>
                </a:lnTo>
                <a:close/>
              </a:path>
              <a:path w="437514" h="43179">
                <a:moveTo>
                  <a:pt x="381979" y="0"/>
                </a:moveTo>
                <a:lnTo>
                  <a:pt x="378453" y="0"/>
                </a:lnTo>
                <a:lnTo>
                  <a:pt x="376955" y="1410"/>
                </a:lnTo>
                <a:lnTo>
                  <a:pt x="376955" y="4979"/>
                </a:lnTo>
                <a:lnTo>
                  <a:pt x="378453" y="6346"/>
                </a:lnTo>
                <a:lnTo>
                  <a:pt x="381934" y="6346"/>
                </a:lnTo>
                <a:lnTo>
                  <a:pt x="383433" y="4979"/>
                </a:lnTo>
                <a:lnTo>
                  <a:pt x="383433" y="1410"/>
                </a:lnTo>
                <a:lnTo>
                  <a:pt x="381979" y="0"/>
                </a:lnTo>
                <a:close/>
              </a:path>
              <a:path w="437514" h="43179">
                <a:moveTo>
                  <a:pt x="383081" y="9871"/>
                </a:moveTo>
                <a:lnTo>
                  <a:pt x="377308" y="9871"/>
                </a:lnTo>
                <a:lnTo>
                  <a:pt x="377308" y="31863"/>
                </a:lnTo>
                <a:lnTo>
                  <a:pt x="383081" y="31863"/>
                </a:lnTo>
                <a:lnTo>
                  <a:pt x="383081" y="9871"/>
                </a:lnTo>
                <a:close/>
              </a:path>
              <a:path w="437514" h="43179">
                <a:moveTo>
                  <a:pt x="406636" y="9079"/>
                </a:moveTo>
                <a:lnTo>
                  <a:pt x="392885" y="9079"/>
                </a:lnTo>
                <a:lnTo>
                  <a:pt x="388082" y="13486"/>
                </a:lnTo>
                <a:lnTo>
                  <a:pt x="388082" y="28514"/>
                </a:lnTo>
                <a:lnTo>
                  <a:pt x="392930" y="32612"/>
                </a:lnTo>
                <a:lnTo>
                  <a:pt x="403551" y="32612"/>
                </a:lnTo>
                <a:lnTo>
                  <a:pt x="406459" y="31995"/>
                </a:lnTo>
                <a:lnTo>
                  <a:pt x="409060" y="30585"/>
                </a:lnTo>
                <a:lnTo>
                  <a:pt x="409060" y="27985"/>
                </a:lnTo>
                <a:lnTo>
                  <a:pt x="396896" y="27985"/>
                </a:lnTo>
                <a:lnTo>
                  <a:pt x="394693" y="26178"/>
                </a:lnTo>
                <a:lnTo>
                  <a:pt x="394120" y="22344"/>
                </a:lnTo>
                <a:lnTo>
                  <a:pt x="410206" y="22344"/>
                </a:lnTo>
                <a:lnTo>
                  <a:pt x="410338" y="21154"/>
                </a:lnTo>
                <a:lnTo>
                  <a:pt x="410338" y="18729"/>
                </a:lnTo>
                <a:lnTo>
                  <a:pt x="394031" y="18729"/>
                </a:lnTo>
                <a:lnTo>
                  <a:pt x="394472" y="15909"/>
                </a:lnTo>
                <a:lnTo>
                  <a:pt x="396279" y="13573"/>
                </a:lnTo>
                <a:lnTo>
                  <a:pt x="409863" y="13573"/>
                </a:lnTo>
                <a:lnTo>
                  <a:pt x="406636" y="9079"/>
                </a:lnTo>
                <a:close/>
              </a:path>
              <a:path w="437514" h="43179">
                <a:moveTo>
                  <a:pt x="409060" y="25605"/>
                </a:moveTo>
                <a:lnTo>
                  <a:pt x="406768" y="27191"/>
                </a:lnTo>
                <a:lnTo>
                  <a:pt x="403860" y="27985"/>
                </a:lnTo>
                <a:lnTo>
                  <a:pt x="409060" y="27985"/>
                </a:lnTo>
                <a:lnTo>
                  <a:pt x="409060" y="25605"/>
                </a:lnTo>
                <a:close/>
              </a:path>
              <a:path w="437514" h="43179">
                <a:moveTo>
                  <a:pt x="409863" y="13573"/>
                </a:moveTo>
                <a:lnTo>
                  <a:pt x="402846" y="13573"/>
                </a:lnTo>
                <a:lnTo>
                  <a:pt x="404564" y="15777"/>
                </a:lnTo>
                <a:lnTo>
                  <a:pt x="404785" y="18729"/>
                </a:lnTo>
                <a:lnTo>
                  <a:pt x="410338" y="18729"/>
                </a:lnTo>
                <a:lnTo>
                  <a:pt x="410338" y="14235"/>
                </a:lnTo>
                <a:lnTo>
                  <a:pt x="409863" y="13573"/>
                </a:lnTo>
                <a:close/>
              </a:path>
              <a:path w="437514" h="43179">
                <a:moveTo>
                  <a:pt x="427563" y="9254"/>
                </a:moveTo>
                <a:lnTo>
                  <a:pt x="418837" y="9254"/>
                </a:lnTo>
                <a:lnTo>
                  <a:pt x="414077" y="13530"/>
                </a:lnTo>
                <a:lnTo>
                  <a:pt x="414077" y="28028"/>
                </a:lnTo>
                <a:lnTo>
                  <a:pt x="418440" y="32480"/>
                </a:lnTo>
                <a:lnTo>
                  <a:pt x="427695" y="32480"/>
                </a:lnTo>
                <a:lnTo>
                  <a:pt x="429547" y="31290"/>
                </a:lnTo>
                <a:lnTo>
                  <a:pt x="431352" y="29218"/>
                </a:lnTo>
                <a:lnTo>
                  <a:pt x="437038" y="29218"/>
                </a:lnTo>
                <a:lnTo>
                  <a:pt x="437038" y="27720"/>
                </a:lnTo>
                <a:lnTo>
                  <a:pt x="422187" y="27720"/>
                </a:lnTo>
                <a:lnTo>
                  <a:pt x="419939" y="24635"/>
                </a:lnTo>
                <a:lnTo>
                  <a:pt x="419939" y="17099"/>
                </a:lnTo>
                <a:lnTo>
                  <a:pt x="422098" y="14058"/>
                </a:lnTo>
                <a:lnTo>
                  <a:pt x="437038" y="14058"/>
                </a:lnTo>
                <a:lnTo>
                  <a:pt x="437038" y="11723"/>
                </a:lnTo>
                <a:lnTo>
                  <a:pt x="431220" y="11723"/>
                </a:lnTo>
                <a:lnTo>
                  <a:pt x="429590" y="10444"/>
                </a:lnTo>
                <a:lnTo>
                  <a:pt x="427563" y="9254"/>
                </a:lnTo>
                <a:close/>
              </a:path>
              <a:path w="437514" h="43179">
                <a:moveTo>
                  <a:pt x="437038" y="29218"/>
                </a:moveTo>
                <a:lnTo>
                  <a:pt x="431397" y="29218"/>
                </a:lnTo>
                <a:lnTo>
                  <a:pt x="431397" y="31863"/>
                </a:lnTo>
                <a:lnTo>
                  <a:pt x="437038" y="31863"/>
                </a:lnTo>
                <a:lnTo>
                  <a:pt x="437038" y="29218"/>
                </a:lnTo>
                <a:close/>
              </a:path>
              <a:path w="437514" h="43179">
                <a:moveTo>
                  <a:pt x="437038" y="14058"/>
                </a:moveTo>
                <a:lnTo>
                  <a:pt x="427871" y="14058"/>
                </a:lnTo>
                <a:lnTo>
                  <a:pt x="429502" y="15027"/>
                </a:lnTo>
                <a:lnTo>
                  <a:pt x="431265" y="16615"/>
                </a:lnTo>
                <a:lnTo>
                  <a:pt x="431265" y="24988"/>
                </a:lnTo>
                <a:lnTo>
                  <a:pt x="429547" y="26751"/>
                </a:lnTo>
                <a:lnTo>
                  <a:pt x="427959" y="27720"/>
                </a:lnTo>
                <a:lnTo>
                  <a:pt x="437038" y="27720"/>
                </a:lnTo>
                <a:lnTo>
                  <a:pt x="437038" y="14058"/>
                </a:lnTo>
                <a:close/>
              </a:path>
              <a:path w="437514" h="43179">
                <a:moveTo>
                  <a:pt x="437038" y="661"/>
                </a:moveTo>
                <a:lnTo>
                  <a:pt x="431265" y="661"/>
                </a:lnTo>
                <a:lnTo>
                  <a:pt x="431265" y="11723"/>
                </a:lnTo>
                <a:lnTo>
                  <a:pt x="437038" y="11723"/>
                </a:lnTo>
                <a:lnTo>
                  <a:pt x="437038" y="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99952" y="4512667"/>
            <a:ext cx="1405505" cy="358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130113" y="4300688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5" h="44450">
                <a:moveTo>
                  <a:pt x="22514" y="0"/>
                </a:moveTo>
                <a:lnTo>
                  <a:pt x="13750" y="1731"/>
                </a:lnTo>
                <a:lnTo>
                  <a:pt x="6594" y="6453"/>
                </a:lnTo>
                <a:lnTo>
                  <a:pt x="1769" y="13457"/>
                </a:lnTo>
                <a:lnTo>
                  <a:pt x="0" y="22034"/>
                </a:lnTo>
                <a:lnTo>
                  <a:pt x="1769" y="30611"/>
                </a:lnTo>
                <a:lnTo>
                  <a:pt x="6594" y="37616"/>
                </a:lnTo>
                <a:lnTo>
                  <a:pt x="13750" y="42338"/>
                </a:lnTo>
                <a:lnTo>
                  <a:pt x="22514" y="44070"/>
                </a:lnTo>
                <a:lnTo>
                  <a:pt x="31278" y="42338"/>
                </a:lnTo>
                <a:lnTo>
                  <a:pt x="38434" y="37616"/>
                </a:lnTo>
                <a:lnTo>
                  <a:pt x="43258" y="30611"/>
                </a:lnTo>
                <a:lnTo>
                  <a:pt x="45027" y="22034"/>
                </a:lnTo>
                <a:lnTo>
                  <a:pt x="43258" y="13457"/>
                </a:lnTo>
                <a:lnTo>
                  <a:pt x="38434" y="6453"/>
                </a:lnTo>
                <a:lnTo>
                  <a:pt x="31278" y="1731"/>
                </a:lnTo>
                <a:lnTo>
                  <a:pt x="22514" y="0"/>
                </a:lnTo>
                <a:close/>
              </a:path>
            </a:pathLst>
          </a:custGeom>
          <a:solidFill>
            <a:srgbClr val="013B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192938" y="4312029"/>
            <a:ext cx="174625" cy="37465"/>
          </a:xfrm>
          <a:custGeom>
            <a:avLst/>
            <a:gdLst/>
            <a:ahLst/>
            <a:cxnLst/>
            <a:rect l="l" t="t" r="r" b="b"/>
            <a:pathLst>
              <a:path w="174625" h="37464">
                <a:moveTo>
                  <a:pt x="7249" y="0"/>
                </a:moveTo>
                <a:lnTo>
                  <a:pt x="0" y="0"/>
                </a:lnTo>
                <a:lnTo>
                  <a:pt x="0" y="36402"/>
                </a:lnTo>
                <a:lnTo>
                  <a:pt x="7249" y="36402"/>
                </a:lnTo>
                <a:lnTo>
                  <a:pt x="7249" y="0"/>
                </a:lnTo>
                <a:close/>
              </a:path>
              <a:path w="174625" h="37464">
                <a:moveTo>
                  <a:pt x="21019" y="10745"/>
                </a:moveTo>
                <a:lnTo>
                  <a:pt x="14437" y="10745"/>
                </a:lnTo>
                <a:lnTo>
                  <a:pt x="14798" y="12647"/>
                </a:lnTo>
                <a:lnTo>
                  <a:pt x="14882" y="13830"/>
                </a:lnTo>
                <a:lnTo>
                  <a:pt x="14951" y="36402"/>
                </a:lnTo>
                <a:lnTo>
                  <a:pt x="21738" y="36402"/>
                </a:lnTo>
                <a:lnTo>
                  <a:pt x="21738" y="18765"/>
                </a:lnTo>
                <a:lnTo>
                  <a:pt x="23538" y="16709"/>
                </a:lnTo>
                <a:lnTo>
                  <a:pt x="25286" y="15629"/>
                </a:lnTo>
                <a:lnTo>
                  <a:pt x="39169" y="15629"/>
                </a:lnTo>
                <a:lnTo>
                  <a:pt x="39169" y="13983"/>
                </a:lnTo>
                <a:lnTo>
                  <a:pt x="39029" y="13830"/>
                </a:lnTo>
                <a:lnTo>
                  <a:pt x="21482" y="13830"/>
                </a:lnTo>
                <a:lnTo>
                  <a:pt x="21402" y="12647"/>
                </a:lnTo>
                <a:lnTo>
                  <a:pt x="21276" y="11722"/>
                </a:lnTo>
                <a:lnTo>
                  <a:pt x="21019" y="10745"/>
                </a:lnTo>
                <a:close/>
              </a:path>
              <a:path w="174625" h="37464">
                <a:moveTo>
                  <a:pt x="39169" y="15629"/>
                </a:moveTo>
                <a:lnTo>
                  <a:pt x="30788" y="15629"/>
                </a:lnTo>
                <a:lnTo>
                  <a:pt x="32433" y="17788"/>
                </a:lnTo>
                <a:lnTo>
                  <a:pt x="32433" y="36402"/>
                </a:lnTo>
                <a:lnTo>
                  <a:pt x="39169" y="36402"/>
                </a:lnTo>
                <a:lnTo>
                  <a:pt x="39169" y="15629"/>
                </a:lnTo>
                <a:close/>
              </a:path>
              <a:path w="174625" h="37464">
                <a:moveTo>
                  <a:pt x="35570" y="10025"/>
                </a:moveTo>
                <a:lnTo>
                  <a:pt x="26263" y="10025"/>
                </a:lnTo>
                <a:lnTo>
                  <a:pt x="24001" y="11413"/>
                </a:lnTo>
                <a:lnTo>
                  <a:pt x="21532" y="13830"/>
                </a:lnTo>
                <a:lnTo>
                  <a:pt x="39029" y="13830"/>
                </a:lnTo>
                <a:lnTo>
                  <a:pt x="35570" y="10025"/>
                </a:lnTo>
                <a:close/>
              </a:path>
              <a:path w="174625" h="37464">
                <a:moveTo>
                  <a:pt x="61365" y="9819"/>
                </a:moveTo>
                <a:lnTo>
                  <a:pt x="50361" y="9819"/>
                </a:lnTo>
                <a:lnTo>
                  <a:pt x="44192" y="15424"/>
                </a:lnTo>
                <a:lnTo>
                  <a:pt x="44192" y="31826"/>
                </a:lnTo>
                <a:lnTo>
                  <a:pt x="50206" y="37275"/>
                </a:lnTo>
                <a:lnTo>
                  <a:pt x="61468" y="37275"/>
                </a:lnTo>
                <a:lnTo>
                  <a:pt x="64141" y="36504"/>
                </a:lnTo>
                <a:lnTo>
                  <a:pt x="66300" y="35219"/>
                </a:lnTo>
                <a:lnTo>
                  <a:pt x="66300" y="31723"/>
                </a:lnTo>
                <a:lnTo>
                  <a:pt x="54526" y="31723"/>
                </a:lnTo>
                <a:lnTo>
                  <a:pt x="51029" y="28535"/>
                </a:lnTo>
                <a:lnTo>
                  <a:pt x="51029" y="18765"/>
                </a:lnTo>
                <a:lnTo>
                  <a:pt x="54526" y="15424"/>
                </a:lnTo>
                <a:lnTo>
                  <a:pt x="66146" y="15424"/>
                </a:lnTo>
                <a:lnTo>
                  <a:pt x="66146" y="11877"/>
                </a:lnTo>
                <a:lnTo>
                  <a:pt x="64038" y="10693"/>
                </a:lnTo>
                <a:lnTo>
                  <a:pt x="61365" y="9819"/>
                </a:lnTo>
                <a:close/>
              </a:path>
              <a:path w="174625" h="37464">
                <a:moveTo>
                  <a:pt x="66300" y="29254"/>
                </a:moveTo>
                <a:lnTo>
                  <a:pt x="64089" y="30745"/>
                </a:lnTo>
                <a:lnTo>
                  <a:pt x="61468" y="31723"/>
                </a:lnTo>
                <a:lnTo>
                  <a:pt x="66300" y="31723"/>
                </a:lnTo>
                <a:lnTo>
                  <a:pt x="66300" y="29254"/>
                </a:lnTo>
                <a:close/>
              </a:path>
              <a:path w="174625" h="37464">
                <a:moveTo>
                  <a:pt x="66146" y="15424"/>
                </a:moveTo>
                <a:lnTo>
                  <a:pt x="61313" y="15424"/>
                </a:lnTo>
                <a:lnTo>
                  <a:pt x="63370" y="16247"/>
                </a:lnTo>
                <a:lnTo>
                  <a:pt x="66146" y="18149"/>
                </a:lnTo>
                <a:lnTo>
                  <a:pt x="66146" y="15424"/>
                </a:lnTo>
                <a:close/>
              </a:path>
              <a:path w="174625" h="37464">
                <a:moveTo>
                  <a:pt x="91746" y="9819"/>
                </a:moveTo>
                <a:lnTo>
                  <a:pt x="76423" y="9819"/>
                </a:lnTo>
                <a:lnTo>
                  <a:pt x="70212" y="14961"/>
                </a:lnTo>
                <a:lnTo>
                  <a:pt x="70150" y="32134"/>
                </a:lnTo>
                <a:lnTo>
                  <a:pt x="76423" y="37275"/>
                </a:lnTo>
                <a:lnTo>
                  <a:pt x="91746" y="37275"/>
                </a:lnTo>
                <a:lnTo>
                  <a:pt x="98007" y="32134"/>
                </a:lnTo>
                <a:lnTo>
                  <a:pt x="98070" y="31465"/>
                </a:lnTo>
                <a:lnTo>
                  <a:pt x="79869" y="31465"/>
                </a:lnTo>
                <a:lnTo>
                  <a:pt x="77032" y="28021"/>
                </a:lnTo>
                <a:lnTo>
                  <a:pt x="76989" y="19126"/>
                </a:lnTo>
                <a:lnTo>
                  <a:pt x="79816" y="15732"/>
                </a:lnTo>
                <a:lnTo>
                  <a:pt x="98070" y="15732"/>
                </a:lnTo>
                <a:lnTo>
                  <a:pt x="98070" y="14961"/>
                </a:lnTo>
                <a:lnTo>
                  <a:pt x="91746" y="9819"/>
                </a:lnTo>
                <a:close/>
              </a:path>
              <a:path w="174625" h="37464">
                <a:moveTo>
                  <a:pt x="98070" y="15732"/>
                </a:moveTo>
                <a:lnTo>
                  <a:pt x="88300" y="15732"/>
                </a:lnTo>
                <a:lnTo>
                  <a:pt x="91188" y="19126"/>
                </a:lnTo>
                <a:lnTo>
                  <a:pt x="91231" y="28021"/>
                </a:lnTo>
                <a:lnTo>
                  <a:pt x="88352" y="31465"/>
                </a:lnTo>
                <a:lnTo>
                  <a:pt x="98070" y="31465"/>
                </a:lnTo>
                <a:lnTo>
                  <a:pt x="98070" y="15732"/>
                </a:lnTo>
                <a:close/>
              </a:path>
              <a:path w="174625" h="37464">
                <a:moveTo>
                  <a:pt x="109592" y="10745"/>
                </a:moveTo>
                <a:lnTo>
                  <a:pt x="103010" y="10745"/>
                </a:lnTo>
                <a:lnTo>
                  <a:pt x="103370" y="12647"/>
                </a:lnTo>
                <a:lnTo>
                  <a:pt x="103455" y="13830"/>
                </a:lnTo>
                <a:lnTo>
                  <a:pt x="103525" y="36402"/>
                </a:lnTo>
                <a:lnTo>
                  <a:pt x="110312" y="36402"/>
                </a:lnTo>
                <a:lnTo>
                  <a:pt x="110312" y="18765"/>
                </a:lnTo>
                <a:lnTo>
                  <a:pt x="111906" y="16812"/>
                </a:lnTo>
                <a:lnTo>
                  <a:pt x="113449" y="15629"/>
                </a:lnTo>
                <a:lnTo>
                  <a:pt x="143116" y="15629"/>
                </a:lnTo>
                <a:lnTo>
                  <a:pt x="143116" y="14189"/>
                </a:lnTo>
                <a:lnTo>
                  <a:pt x="125429" y="14189"/>
                </a:lnTo>
                <a:lnTo>
                  <a:pt x="125238" y="13830"/>
                </a:lnTo>
                <a:lnTo>
                  <a:pt x="110055" y="13830"/>
                </a:lnTo>
                <a:lnTo>
                  <a:pt x="109975" y="12647"/>
                </a:lnTo>
                <a:lnTo>
                  <a:pt x="109849" y="11722"/>
                </a:lnTo>
                <a:lnTo>
                  <a:pt x="109592" y="10745"/>
                </a:lnTo>
                <a:close/>
              </a:path>
              <a:path w="174625" h="37464">
                <a:moveTo>
                  <a:pt x="129849" y="15629"/>
                </a:moveTo>
                <a:lnTo>
                  <a:pt x="118487" y="15629"/>
                </a:lnTo>
                <a:lnTo>
                  <a:pt x="119978" y="17788"/>
                </a:lnTo>
                <a:lnTo>
                  <a:pt x="119978" y="36402"/>
                </a:lnTo>
                <a:lnTo>
                  <a:pt x="126714" y="36402"/>
                </a:lnTo>
                <a:lnTo>
                  <a:pt x="126746" y="18765"/>
                </a:lnTo>
                <a:lnTo>
                  <a:pt x="128256" y="16915"/>
                </a:lnTo>
                <a:lnTo>
                  <a:pt x="129849" y="15629"/>
                </a:lnTo>
                <a:close/>
              </a:path>
              <a:path w="174625" h="37464">
                <a:moveTo>
                  <a:pt x="143116" y="15629"/>
                </a:moveTo>
                <a:lnTo>
                  <a:pt x="134889" y="15629"/>
                </a:lnTo>
                <a:lnTo>
                  <a:pt x="136380" y="17788"/>
                </a:lnTo>
                <a:lnTo>
                  <a:pt x="136380" y="36402"/>
                </a:lnTo>
                <a:lnTo>
                  <a:pt x="143116" y="36402"/>
                </a:lnTo>
                <a:lnTo>
                  <a:pt x="143116" y="15629"/>
                </a:lnTo>
                <a:close/>
              </a:path>
              <a:path w="174625" h="37464">
                <a:moveTo>
                  <a:pt x="139979" y="10025"/>
                </a:moveTo>
                <a:lnTo>
                  <a:pt x="130569" y="10025"/>
                </a:lnTo>
                <a:lnTo>
                  <a:pt x="128102" y="11362"/>
                </a:lnTo>
                <a:lnTo>
                  <a:pt x="125429" y="14189"/>
                </a:lnTo>
                <a:lnTo>
                  <a:pt x="143116" y="14189"/>
                </a:lnTo>
                <a:lnTo>
                  <a:pt x="142994" y="13830"/>
                </a:lnTo>
                <a:lnTo>
                  <a:pt x="139979" y="10025"/>
                </a:lnTo>
                <a:close/>
              </a:path>
              <a:path w="174625" h="37464">
                <a:moveTo>
                  <a:pt x="121521" y="10025"/>
                </a:moveTo>
                <a:lnTo>
                  <a:pt x="114579" y="10025"/>
                </a:lnTo>
                <a:lnTo>
                  <a:pt x="112265" y="11516"/>
                </a:lnTo>
                <a:lnTo>
                  <a:pt x="110106" y="13830"/>
                </a:lnTo>
                <a:lnTo>
                  <a:pt x="125238" y="13830"/>
                </a:lnTo>
                <a:lnTo>
                  <a:pt x="124040" y="11568"/>
                </a:lnTo>
                <a:lnTo>
                  <a:pt x="121521" y="10025"/>
                </a:lnTo>
                <a:close/>
              </a:path>
              <a:path w="174625" h="37464">
                <a:moveTo>
                  <a:pt x="169825" y="9819"/>
                </a:moveTo>
                <a:lnTo>
                  <a:pt x="153784" y="9819"/>
                </a:lnTo>
                <a:lnTo>
                  <a:pt x="148179" y="14961"/>
                </a:lnTo>
                <a:lnTo>
                  <a:pt x="148179" y="32494"/>
                </a:lnTo>
                <a:lnTo>
                  <a:pt x="153835" y="37275"/>
                </a:lnTo>
                <a:lnTo>
                  <a:pt x="166226" y="37275"/>
                </a:lnTo>
                <a:lnTo>
                  <a:pt x="169619" y="36555"/>
                </a:lnTo>
                <a:lnTo>
                  <a:pt x="172653" y="34911"/>
                </a:lnTo>
                <a:lnTo>
                  <a:pt x="172653" y="31876"/>
                </a:lnTo>
                <a:lnTo>
                  <a:pt x="158462" y="31876"/>
                </a:lnTo>
                <a:lnTo>
                  <a:pt x="155892" y="29768"/>
                </a:lnTo>
                <a:lnTo>
                  <a:pt x="155223" y="25295"/>
                </a:lnTo>
                <a:lnTo>
                  <a:pt x="173991" y="25295"/>
                </a:lnTo>
                <a:lnTo>
                  <a:pt x="174144" y="23907"/>
                </a:lnTo>
                <a:lnTo>
                  <a:pt x="174144" y="21079"/>
                </a:lnTo>
                <a:lnTo>
                  <a:pt x="155120" y="21079"/>
                </a:lnTo>
                <a:lnTo>
                  <a:pt x="155634" y="17788"/>
                </a:lnTo>
                <a:lnTo>
                  <a:pt x="157742" y="15064"/>
                </a:lnTo>
                <a:lnTo>
                  <a:pt x="173591" y="15064"/>
                </a:lnTo>
                <a:lnTo>
                  <a:pt x="169825" y="9819"/>
                </a:lnTo>
                <a:close/>
              </a:path>
              <a:path w="174625" h="37464">
                <a:moveTo>
                  <a:pt x="172653" y="29100"/>
                </a:moveTo>
                <a:lnTo>
                  <a:pt x="169980" y="30951"/>
                </a:lnTo>
                <a:lnTo>
                  <a:pt x="166587" y="31876"/>
                </a:lnTo>
                <a:lnTo>
                  <a:pt x="172653" y="31876"/>
                </a:lnTo>
                <a:lnTo>
                  <a:pt x="172653" y="29100"/>
                </a:lnTo>
                <a:close/>
              </a:path>
              <a:path w="174625" h="37464">
                <a:moveTo>
                  <a:pt x="173591" y="15064"/>
                </a:moveTo>
                <a:lnTo>
                  <a:pt x="165404" y="15064"/>
                </a:lnTo>
                <a:lnTo>
                  <a:pt x="167408" y="17635"/>
                </a:lnTo>
                <a:lnTo>
                  <a:pt x="167666" y="21079"/>
                </a:lnTo>
                <a:lnTo>
                  <a:pt x="174144" y="21079"/>
                </a:lnTo>
                <a:lnTo>
                  <a:pt x="174144" y="15835"/>
                </a:lnTo>
                <a:lnTo>
                  <a:pt x="173591" y="15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460649" y="4306196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5" h="44450">
                <a:moveTo>
                  <a:pt x="22514" y="0"/>
                </a:moveTo>
                <a:lnTo>
                  <a:pt x="13750" y="1731"/>
                </a:lnTo>
                <a:lnTo>
                  <a:pt x="6594" y="6454"/>
                </a:lnTo>
                <a:lnTo>
                  <a:pt x="1769" y="13458"/>
                </a:lnTo>
                <a:lnTo>
                  <a:pt x="0" y="22035"/>
                </a:lnTo>
                <a:lnTo>
                  <a:pt x="1769" y="30613"/>
                </a:lnTo>
                <a:lnTo>
                  <a:pt x="6594" y="37617"/>
                </a:lnTo>
                <a:lnTo>
                  <a:pt x="13750" y="42339"/>
                </a:lnTo>
                <a:lnTo>
                  <a:pt x="22514" y="44071"/>
                </a:lnTo>
                <a:lnTo>
                  <a:pt x="31277" y="42339"/>
                </a:lnTo>
                <a:lnTo>
                  <a:pt x="38433" y="37617"/>
                </a:lnTo>
                <a:lnTo>
                  <a:pt x="43258" y="30613"/>
                </a:lnTo>
                <a:lnTo>
                  <a:pt x="45027" y="22035"/>
                </a:lnTo>
                <a:lnTo>
                  <a:pt x="43258" y="13458"/>
                </a:lnTo>
                <a:lnTo>
                  <a:pt x="38433" y="6454"/>
                </a:lnTo>
                <a:lnTo>
                  <a:pt x="31277" y="1731"/>
                </a:lnTo>
                <a:lnTo>
                  <a:pt x="22514" y="0"/>
                </a:lnTo>
                <a:close/>
              </a:path>
            </a:pathLst>
          </a:custGeom>
          <a:solidFill>
            <a:srgbClr val="1DAD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24430" y="4312029"/>
            <a:ext cx="140335" cy="37465"/>
          </a:xfrm>
          <a:custGeom>
            <a:avLst/>
            <a:gdLst/>
            <a:ahLst/>
            <a:cxnLst/>
            <a:rect l="l" t="t" r="r" b="b"/>
            <a:pathLst>
              <a:path w="140335" h="37464">
                <a:moveTo>
                  <a:pt x="20669" y="0"/>
                </a:moveTo>
                <a:lnTo>
                  <a:pt x="0" y="0"/>
                </a:lnTo>
                <a:lnTo>
                  <a:pt x="0" y="36402"/>
                </a:lnTo>
                <a:lnTo>
                  <a:pt x="7043" y="36402"/>
                </a:lnTo>
                <a:lnTo>
                  <a:pt x="7043" y="21543"/>
                </a:lnTo>
                <a:lnTo>
                  <a:pt x="19707" y="21543"/>
                </a:lnTo>
                <a:lnTo>
                  <a:pt x="19075" y="20514"/>
                </a:lnTo>
                <a:lnTo>
                  <a:pt x="23188" y="19279"/>
                </a:lnTo>
                <a:lnTo>
                  <a:pt x="26685" y="16247"/>
                </a:lnTo>
                <a:lnTo>
                  <a:pt x="26685" y="16092"/>
                </a:lnTo>
                <a:lnTo>
                  <a:pt x="7043" y="16092"/>
                </a:lnTo>
                <a:lnTo>
                  <a:pt x="7043" y="5963"/>
                </a:lnTo>
                <a:lnTo>
                  <a:pt x="26685" y="5963"/>
                </a:lnTo>
                <a:lnTo>
                  <a:pt x="26685" y="2776"/>
                </a:lnTo>
                <a:lnTo>
                  <a:pt x="20669" y="0"/>
                </a:lnTo>
                <a:close/>
              </a:path>
              <a:path w="140335" h="37464">
                <a:moveTo>
                  <a:pt x="19707" y="21543"/>
                </a:moveTo>
                <a:lnTo>
                  <a:pt x="12236" y="21543"/>
                </a:lnTo>
                <a:lnTo>
                  <a:pt x="20566" y="36402"/>
                </a:lnTo>
                <a:lnTo>
                  <a:pt x="28844" y="36402"/>
                </a:lnTo>
                <a:lnTo>
                  <a:pt x="19707" y="21543"/>
                </a:lnTo>
                <a:close/>
              </a:path>
              <a:path w="140335" h="37464">
                <a:moveTo>
                  <a:pt x="26685" y="5963"/>
                </a:moveTo>
                <a:lnTo>
                  <a:pt x="16452" y="5963"/>
                </a:lnTo>
                <a:lnTo>
                  <a:pt x="19281" y="7402"/>
                </a:lnTo>
                <a:lnTo>
                  <a:pt x="19281" y="14189"/>
                </a:lnTo>
                <a:lnTo>
                  <a:pt x="16915" y="16092"/>
                </a:lnTo>
                <a:lnTo>
                  <a:pt x="26685" y="16092"/>
                </a:lnTo>
                <a:lnTo>
                  <a:pt x="26685" y="5963"/>
                </a:lnTo>
                <a:close/>
              </a:path>
              <a:path w="140335" h="37464">
                <a:moveTo>
                  <a:pt x="43765" y="0"/>
                </a:moveTo>
                <a:lnTo>
                  <a:pt x="33841" y="0"/>
                </a:lnTo>
                <a:lnTo>
                  <a:pt x="33841" y="36402"/>
                </a:lnTo>
                <a:lnTo>
                  <a:pt x="40886" y="36402"/>
                </a:lnTo>
                <a:lnTo>
                  <a:pt x="40629" y="10128"/>
                </a:lnTo>
                <a:lnTo>
                  <a:pt x="47659" y="10128"/>
                </a:lnTo>
                <a:lnTo>
                  <a:pt x="43765" y="0"/>
                </a:lnTo>
                <a:close/>
              </a:path>
              <a:path w="140335" h="37464">
                <a:moveTo>
                  <a:pt x="47659" y="10128"/>
                </a:moveTo>
                <a:lnTo>
                  <a:pt x="40886" y="10128"/>
                </a:lnTo>
                <a:lnTo>
                  <a:pt x="51169" y="36402"/>
                </a:lnTo>
                <a:lnTo>
                  <a:pt x="56259" y="36402"/>
                </a:lnTo>
                <a:lnTo>
                  <a:pt x="60182" y="26478"/>
                </a:lnTo>
                <a:lnTo>
                  <a:pt x="53945" y="26478"/>
                </a:lnTo>
                <a:lnTo>
                  <a:pt x="47659" y="10128"/>
                </a:lnTo>
                <a:close/>
              </a:path>
              <a:path w="140335" h="37464">
                <a:moveTo>
                  <a:pt x="73793" y="10128"/>
                </a:moveTo>
                <a:lnTo>
                  <a:pt x="66903" y="10128"/>
                </a:lnTo>
                <a:lnTo>
                  <a:pt x="66748" y="36402"/>
                </a:lnTo>
                <a:lnTo>
                  <a:pt x="73793" y="36402"/>
                </a:lnTo>
                <a:lnTo>
                  <a:pt x="73793" y="10128"/>
                </a:lnTo>
                <a:close/>
              </a:path>
              <a:path w="140335" h="37464">
                <a:moveTo>
                  <a:pt x="73793" y="0"/>
                </a:moveTo>
                <a:lnTo>
                  <a:pt x="63869" y="0"/>
                </a:lnTo>
                <a:lnTo>
                  <a:pt x="54203" y="26478"/>
                </a:lnTo>
                <a:lnTo>
                  <a:pt x="60182" y="26478"/>
                </a:lnTo>
                <a:lnTo>
                  <a:pt x="66645" y="10128"/>
                </a:lnTo>
                <a:lnTo>
                  <a:pt x="73793" y="10128"/>
                </a:lnTo>
                <a:lnTo>
                  <a:pt x="73793" y="0"/>
                </a:lnTo>
                <a:close/>
              </a:path>
              <a:path w="140335" h="37464">
                <a:moveTo>
                  <a:pt x="94437" y="0"/>
                </a:moveTo>
                <a:lnTo>
                  <a:pt x="81995" y="0"/>
                </a:lnTo>
                <a:lnTo>
                  <a:pt x="81995" y="36402"/>
                </a:lnTo>
                <a:lnTo>
                  <a:pt x="95106" y="36402"/>
                </a:lnTo>
                <a:lnTo>
                  <a:pt x="103087" y="35226"/>
                </a:lnTo>
                <a:lnTo>
                  <a:pt x="109367" y="31742"/>
                </a:lnTo>
                <a:lnTo>
                  <a:pt x="110229" y="30540"/>
                </a:lnTo>
                <a:lnTo>
                  <a:pt x="89296" y="30540"/>
                </a:lnTo>
                <a:lnTo>
                  <a:pt x="89296" y="5963"/>
                </a:lnTo>
                <a:lnTo>
                  <a:pt x="110423" y="5963"/>
                </a:lnTo>
                <a:lnTo>
                  <a:pt x="109206" y="4344"/>
                </a:lnTo>
                <a:lnTo>
                  <a:pt x="102718" y="1063"/>
                </a:lnTo>
                <a:lnTo>
                  <a:pt x="94437" y="0"/>
                </a:lnTo>
                <a:close/>
              </a:path>
              <a:path w="140335" h="37464">
                <a:moveTo>
                  <a:pt x="110423" y="5963"/>
                </a:moveTo>
                <a:lnTo>
                  <a:pt x="102099" y="5963"/>
                </a:lnTo>
                <a:lnTo>
                  <a:pt x="107395" y="9974"/>
                </a:lnTo>
                <a:lnTo>
                  <a:pt x="107395" y="26838"/>
                </a:lnTo>
                <a:lnTo>
                  <a:pt x="102201" y="30540"/>
                </a:lnTo>
                <a:lnTo>
                  <a:pt x="110229" y="30540"/>
                </a:lnTo>
                <a:lnTo>
                  <a:pt x="113478" y="26011"/>
                </a:lnTo>
                <a:lnTo>
                  <a:pt x="114952" y="18097"/>
                </a:lnTo>
                <a:lnTo>
                  <a:pt x="113437" y="9974"/>
                </a:lnTo>
                <a:lnTo>
                  <a:pt x="110423" y="5963"/>
                </a:lnTo>
                <a:close/>
              </a:path>
              <a:path w="140335" h="37464">
                <a:moveTo>
                  <a:pt x="119863" y="28483"/>
                </a:moveTo>
                <a:lnTo>
                  <a:pt x="119863" y="34858"/>
                </a:lnTo>
                <a:lnTo>
                  <a:pt x="122640" y="36402"/>
                </a:lnTo>
                <a:lnTo>
                  <a:pt x="126136" y="37224"/>
                </a:lnTo>
                <a:lnTo>
                  <a:pt x="134414" y="37224"/>
                </a:lnTo>
                <a:lnTo>
                  <a:pt x="140121" y="34858"/>
                </a:lnTo>
                <a:lnTo>
                  <a:pt x="140121" y="32134"/>
                </a:lnTo>
                <a:lnTo>
                  <a:pt x="126497" y="32134"/>
                </a:lnTo>
                <a:lnTo>
                  <a:pt x="122383" y="30540"/>
                </a:lnTo>
                <a:lnTo>
                  <a:pt x="119863" y="28483"/>
                </a:lnTo>
                <a:close/>
              </a:path>
              <a:path w="140335" h="37464">
                <a:moveTo>
                  <a:pt x="133899" y="9819"/>
                </a:moveTo>
                <a:lnTo>
                  <a:pt x="125776" y="9819"/>
                </a:lnTo>
                <a:lnTo>
                  <a:pt x="120017" y="12236"/>
                </a:lnTo>
                <a:lnTo>
                  <a:pt x="120017" y="22416"/>
                </a:lnTo>
                <a:lnTo>
                  <a:pt x="123051" y="24627"/>
                </a:lnTo>
                <a:lnTo>
                  <a:pt x="127576" y="25707"/>
                </a:lnTo>
                <a:lnTo>
                  <a:pt x="131587" y="26736"/>
                </a:lnTo>
                <a:lnTo>
                  <a:pt x="133283" y="27454"/>
                </a:lnTo>
                <a:lnTo>
                  <a:pt x="133283" y="31208"/>
                </a:lnTo>
                <a:lnTo>
                  <a:pt x="131792" y="32134"/>
                </a:lnTo>
                <a:lnTo>
                  <a:pt x="140121" y="32134"/>
                </a:lnTo>
                <a:lnTo>
                  <a:pt x="140121" y="24575"/>
                </a:lnTo>
                <a:lnTo>
                  <a:pt x="136986" y="22261"/>
                </a:lnTo>
                <a:lnTo>
                  <a:pt x="127782" y="19999"/>
                </a:lnTo>
                <a:lnTo>
                  <a:pt x="126753" y="19331"/>
                </a:lnTo>
                <a:lnTo>
                  <a:pt x="126753" y="15938"/>
                </a:lnTo>
                <a:lnTo>
                  <a:pt x="128296" y="15167"/>
                </a:lnTo>
                <a:lnTo>
                  <a:pt x="139092" y="15167"/>
                </a:lnTo>
                <a:lnTo>
                  <a:pt x="139092" y="11978"/>
                </a:lnTo>
                <a:lnTo>
                  <a:pt x="136728" y="10590"/>
                </a:lnTo>
                <a:lnTo>
                  <a:pt x="133899" y="9819"/>
                </a:lnTo>
                <a:close/>
              </a:path>
              <a:path w="140335" h="37464">
                <a:moveTo>
                  <a:pt x="139092" y="15167"/>
                </a:moveTo>
                <a:lnTo>
                  <a:pt x="133386" y="15167"/>
                </a:lnTo>
                <a:lnTo>
                  <a:pt x="136677" y="16400"/>
                </a:lnTo>
                <a:lnTo>
                  <a:pt x="139092" y="18149"/>
                </a:lnTo>
                <a:lnTo>
                  <a:pt x="139092" y="15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755416" y="4306196"/>
            <a:ext cx="677146" cy="440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523945" y="4306196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5" h="44450">
                <a:moveTo>
                  <a:pt x="22514" y="0"/>
                </a:moveTo>
                <a:lnTo>
                  <a:pt x="13750" y="1731"/>
                </a:lnTo>
                <a:lnTo>
                  <a:pt x="6594" y="6454"/>
                </a:lnTo>
                <a:lnTo>
                  <a:pt x="1769" y="13458"/>
                </a:lnTo>
                <a:lnTo>
                  <a:pt x="0" y="22035"/>
                </a:lnTo>
                <a:lnTo>
                  <a:pt x="1769" y="30613"/>
                </a:lnTo>
                <a:lnTo>
                  <a:pt x="6594" y="37617"/>
                </a:lnTo>
                <a:lnTo>
                  <a:pt x="13750" y="42339"/>
                </a:lnTo>
                <a:lnTo>
                  <a:pt x="22514" y="44071"/>
                </a:lnTo>
                <a:lnTo>
                  <a:pt x="31277" y="42339"/>
                </a:lnTo>
                <a:lnTo>
                  <a:pt x="38433" y="37617"/>
                </a:lnTo>
                <a:lnTo>
                  <a:pt x="43258" y="30613"/>
                </a:lnTo>
                <a:lnTo>
                  <a:pt x="45027" y="22035"/>
                </a:lnTo>
                <a:lnTo>
                  <a:pt x="43258" y="13458"/>
                </a:lnTo>
                <a:lnTo>
                  <a:pt x="38433" y="6454"/>
                </a:lnTo>
                <a:lnTo>
                  <a:pt x="31277" y="1731"/>
                </a:lnTo>
                <a:lnTo>
                  <a:pt x="22514" y="0"/>
                </a:lnTo>
                <a:close/>
              </a:path>
            </a:pathLst>
          </a:custGeom>
          <a:solidFill>
            <a:srgbClr val="FFC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32097" y="3078695"/>
            <a:ext cx="493196" cy="1340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587727" y="4311257"/>
            <a:ext cx="385445" cy="38100"/>
          </a:xfrm>
          <a:custGeom>
            <a:avLst/>
            <a:gdLst/>
            <a:ahLst/>
            <a:cxnLst/>
            <a:rect l="l" t="t" r="r" b="b"/>
            <a:pathLst>
              <a:path w="385445" h="38100">
                <a:moveTo>
                  <a:pt x="20669" y="772"/>
                </a:moveTo>
                <a:lnTo>
                  <a:pt x="0" y="772"/>
                </a:lnTo>
                <a:lnTo>
                  <a:pt x="0" y="37174"/>
                </a:lnTo>
                <a:lnTo>
                  <a:pt x="7043" y="37174"/>
                </a:lnTo>
                <a:lnTo>
                  <a:pt x="7043" y="22315"/>
                </a:lnTo>
                <a:lnTo>
                  <a:pt x="19707" y="22315"/>
                </a:lnTo>
                <a:lnTo>
                  <a:pt x="19075" y="21286"/>
                </a:lnTo>
                <a:lnTo>
                  <a:pt x="23188" y="20052"/>
                </a:lnTo>
                <a:lnTo>
                  <a:pt x="26685" y="17019"/>
                </a:lnTo>
                <a:lnTo>
                  <a:pt x="26685" y="16864"/>
                </a:lnTo>
                <a:lnTo>
                  <a:pt x="7043" y="16864"/>
                </a:lnTo>
                <a:lnTo>
                  <a:pt x="7043" y="6736"/>
                </a:lnTo>
                <a:lnTo>
                  <a:pt x="26685" y="6736"/>
                </a:lnTo>
                <a:lnTo>
                  <a:pt x="26685" y="3548"/>
                </a:lnTo>
                <a:lnTo>
                  <a:pt x="20669" y="772"/>
                </a:lnTo>
                <a:close/>
              </a:path>
              <a:path w="385445" h="38100">
                <a:moveTo>
                  <a:pt x="19707" y="22315"/>
                </a:moveTo>
                <a:lnTo>
                  <a:pt x="12236" y="22315"/>
                </a:lnTo>
                <a:lnTo>
                  <a:pt x="20566" y="37174"/>
                </a:lnTo>
                <a:lnTo>
                  <a:pt x="28844" y="37174"/>
                </a:lnTo>
                <a:lnTo>
                  <a:pt x="19707" y="22315"/>
                </a:lnTo>
                <a:close/>
              </a:path>
              <a:path w="385445" h="38100">
                <a:moveTo>
                  <a:pt x="26685" y="6736"/>
                </a:moveTo>
                <a:lnTo>
                  <a:pt x="16452" y="6736"/>
                </a:lnTo>
                <a:lnTo>
                  <a:pt x="19281" y="8174"/>
                </a:lnTo>
                <a:lnTo>
                  <a:pt x="19281" y="14961"/>
                </a:lnTo>
                <a:lnTo>
                  <a:pt x="16916" y="16864"/>
                </a:lnTo>
                <a:lnTo>
                  <a:pt x="26685" y="16864"/>
                </a:lnTo>
                <a:lnTo>
                  <a:pt x="26685" y="6736"/>
                </a:lnTo>
                <a:close/>
              </a:path>
              <a:path w="385445" h="38100">
                <a:moveTo>
                  <a:pt x="51978" y="10591"/>
                </a:moveTo>
                <a:lnTo>
                  <a:pt x="36656" y="10591"/>
                </a:lnTo>
                <a:lnTo>
                  <a:pt x="30444" y="15734"/>
                </a:lnTo>
                <a:lnTo>
                  <a:pt x="30383" y="32906"/>
                </a:lnTo>
                <a:lnTo>
                  <a:pt x="36656" y="38047"/>
                </a:lnTo>
                <a:lnTo>
                  <a:pt x="51978" y="38047"/>
                </a:lnTo>
                <a:lnTo>
                  <a:pt x="58239" y="32906"/>
                </a:lnTo>
                <a:lnTo>
                  <a:pt x="58303" y="32237"/>
                </a:lnTo>
                <a:lnTo>
                  <a:pt x="40101" y="32237"/>
                </a:lnTo>
                <a:lnTo>
                  <a:pt x="37265" y="28793"/>
                </a:lnTo>
                <a:lnTo>
                  <a:pt x="37222" y="19898"/>
                </a:lnTo>
                <a:lnTo>
                  <a:pt x="40049" y="16504"/>
                </a:lnTo>
                <a:lnTo>
                  <a:pt x="58303" y="16504"/>
                </a:lnTo>
                <a:lnTo>
                  <a:pt x="58303" y="15734"/>
                </a:lnTo>
                <a:lnTo>
                  <a:pt x="51978" y="10591"/>
                </a:lnTo>
                <a:close/>
              </a:path>
              <a:path w="385445" h="38100">
                <a:moveTo>
                  <a:pt x="58303" y="16504"/>
                </a:moveTo>
                <a:lnTo>
                  <a:pt x="48533" y="16504"/>
                </a:lnTo>
                <a:lnTo>
                  <a:pt x="51420" y="19898"/>
                </a:lnTo>
                <a:lnTo>
                  <a:pt x="51464" y="28793"/>
                </a:lnTo>
                <a:lnTo>
                  <a:pt x="48585" y="32237"/>
                </a:lnTo>
                <a:lnTo>
                  <a:pt x="58303" y="32237"/>
                </a:lnTo>
                <a:lnTo>
                  <a:pt x="58303" y="16504"/>
                </a:lnTo>
                <a:close/>
              </a:path>
              <a:path w="385445" h="38100">
                <a:moveTo>
                  <a:pt x="71513" y="16710"/>
                </a:moveTo>
                <a:lnTo>
                  <a:pt x="65035" y="16710"/>
                </a:lnTo>
                <a:lnTo>
                  <a:pt x="65035" y="35116"/>
                </a:lnTo>
                <a:lnTo>
                  <a:pt x="67760" y="37791"/>
                </a:lnTo>
                <a:lnTo>
                  <a:pt x="74753" y="37791"/>
                </a:lnTo>
                <a:lnTo>
                  <a:pt x="76399" y="37482"/>
                </a:lnTo>
                <a:lnTo>
                  <a:pt x="77478" y="37122"/>
                </a:lnTo>
                <a:lnTo>
                  <a:pt x="77478" y="32598"/>
                </a:lnTo>
                <a:lnTo>
                  <a:pt x="72903" y="32598"/>
                </a:lnTo>
                <a:lnTo>
                  <a:pt x="71513" y="31672"/>
                </a:lnTo>
                <a:lnTo>
                  <a:pt x="71513" y="16710"/>
                </a:lnTo>
                <a:close/>
              </a:path>
              <a:path w="385445" h="38100">
                <a:moveTo>
                  <a:pt x="77478" y="32186"/>
                </a:moveTo>
                <a:lnTo>
                  <a:pt x="76912" y="32443"/>
                </a:lnTo>
                <a:lnTo>
                  <a:pt x="75935" y="32598"/>
                </a:lnTo>
                <a:lnTo>
                  <a:pt x="77478" y="32598"/>
                </a:lnTo>
                <a:lnTo>
                  <a:pt x="77478" y="32186"/>
                </a:lnTo>
                <a:close/>
              </a:path>
              <a:path w="385445" h="38100">
                <a:moveTo>
                  <a:pt x="77735" y="11517"/>
                </a:moveTo>
                <a:lnTo>
                  <a:pt x="60768" y="11517"/>
                </a:lnTo>
                <a:lnTo>
                  <a:pt x="60768" y="16710"/>
                </a:lnTo>
                <a:lnTo>
                  <a:pt x="77735" y="16710"/>
                </a:lnTo>
                <a:lnTo>
                  <a:pt x="77735" y="11517"/>
                </a:lnTo>
                <a:close/>
              </a:path>
              <a:path w="385445" h="38100">
                <a:moveTo>
                  <a:pt x="71513" y="5090"/>
                </a:moveTo>
                <a:lnTo>
                  <a:pt x="65035" y="5090"/>
                </a:lnTo>
                <a:lnTo>
                  <a:pt x="65035" y="11517"/>
                </a:lnTo>
                <a:lnTo>
                  <a:pt x="71513" y="11517"/>
                </a:lnTo>
                <a:lnTo>
                  <a:pt x="71513" y="5090"/>
                </a:lnTo>
                <a:close/>
              </a:path>
              <a:path w="385445" h="38100">
                <a:moveTo>
                  <a:pt x="88972" y="772"/>
                </a:moveTo>
                <a:lnTo>
                  <a:pt x="82185" y="772"/>
                </a:lnTo>
                <a:lnTo>
                  <a:pt x="82185" y="37174"/>
                </a:lnTo>
                <a:lnTo>
                  <a:pt x="88972" y="37174"/>
                </a:lnTo>
                <a:lnTo>
                  <a:pt x="88972" y="19436"/>
                </a:lnTo>
                <a:lnTo>
                  <a:pt x="90771" y="17584"/>
                </a:lnTo>
                <a:lnTo>
                  <a:pt x="92571" y="16402"/>
                </a:lnTo>
                <a:lnTo>
                  <a:pt x="106401" y="16402"/>
                </a:lnTo>
                <a:lnTo>
                  <a:pt x="106401" y="14756"/>
                </a:lnTo>
                <a:lnTo>
                  <a:pt x="106034" y="14345"/>
                </a:lnTo>
                <a:lnTo>
                  <a:pt x="88972" y="14345"/>
                </a:lnTo>
                <a:lnTo>
                  <a:pt x="88972" y="772"/>
                </a:lnTo>
                <a:close/>
              </a:path>
              <a:path w="385445" h="38100">
                <a:moveTo>
                  <a:pt x="106401" y="16402"/>
                </a:moveTo>
                <a:lnTo>
                  <a:pt x="98021" y="16402"/>
                </a:lnTo>
                <a:lnTo>
                  <a:pt x="99667" y="18561"/>
                </a:lnTo>
                <a:lnTo>
                  <a:pt x="99667" y="37174"/>
                </a:lnTo>
                <a:lnTo>
                  <a:pt x="106401" y="37174"/>
                </a:lnTo>
                <a:lnTo>
                  <a:pt x="106401" y="16402"/>
                </a:lnTo>
                <a:close/>
              </a:path>
              <a:path w="385445" h="38100">
                <a:moveTo>
                  <a:pt x="102854" y="10797"/>
                </a:moveTo>
                <a:lnTo>
                  <a:pt x="93600" y="10797"/>
                </a:lnTo>
                <a:lnTo>
                  <a:pt x="91389" y="12134"/>
                </a:lnTo>
                <a:lnTo>
                  <a:pt x="89075" y="14345"/>
                </a:lnTo>
                <a:lnTo>
                  <a:pt x="106034" y="14345"/>
                </a:lnTo>
                <a:lnTo>
                  <a:pt x="102854" y="10797"/>
                </a:lnTo>
                <a:close/>
              </a:path>
              <a:path w="385445" h="38100">
                <a:moveTo>
                  <a:pt x="141954" y="10591"/>
                </a:moveTo>
                <a:lnTo>
                  <a:pt x="130950" y="10591"/>
                </a:lnTo>
                <a:lnTo>
                  <a:pt x="124781" y="16196"/>
                </a:lnTo>
                <a:lnTo>
                  <a:pt x="124781" y="32598"/>
                </a:lnTo>
                <a:lnTo>
                  <a:pt x="130797" y="38047"/>
                </a:lnTo>
                <a:lnTo>
                  <a:pt x="142057" y="38047"/>
                </a:lnTo>
                <a:lnTo>
                  <a:pt x="144730" y="37277"/>
                </a:lnTo>
                <a:lnTo>
                  <a:pt x="146890" y="35991"/>
                </a:lnTo>
                <a:lnTo>
                  <a:pt x="146890" y="32495"/>
                </a:lnTo>
                <a:lnTo>
                  <a:pt x="135115" y="32495"/>
                </a:lnTo>
                <a:lnTo>
                  <a:pt x="131618" y="29307"/>
                </a:lnTo>
                <a:lnTo>
                  <a:pt x="131618" y="19537"/>
                </a:lnTo>
                <a:lnTo>
                  <a:pt x="135115" y="16196"/>
                </a:lnTo>
                <a:lnTo>
                  <a:pt x="146735" y="16196"/>
                </a:lnTo>
                <a:lnTo>
                  <a:pt x="146735" y="12649"/>
                </a:lnTo>
                <a:lnTo>
                  <a:pt x="144627" y="11465"/>
                </a:lnTo>
                <a:lnTo>
                  <a:pt x="141954" y="10591"/>
                </a:lnTo>
                <a:close/>
              </a:path>
              <a:path w="385445" h="38100">
                <a:moveTo>
                  <a:pt x="146890" y="30026"/>
                </a:moveTo>
                <a:lnTo>
                  <a:pt x="144679" y="31517"/>
                </a:lnTo>
                <a:lnTo>
                  <a:pt x="142057" y="32495"/>
                </a:lnTo>
                <a:lnTo>
                  <a:pt x="146890" y="32495"/>
                </a:lnTo>
                <a:lnTo>
                  <a:pt x="146890" y="30026"/>
                </a:lnTo>
                <a:close/>
              </a:path>
              <a:path w="385445" h="38100">
                <a:moveTo>
                  <a:pt x="146735" y="16196"/>
                </a:moveTo>
                <a:lnTo>
                  <a:pt x="141902" y="16196"/>
                </a:lnTo>
                <a:lnTo>
                  <a:pt x="143959" y="17019"/>
                </a:lnTo>
                <a:lnTo>
                  <a:pt x="146735" y="18921"/>
                </a:lnTo>
                <a:lnTo>
                  <a:pt x="146735" y="16196"/>
                </a:lnTo>
                <a:close/>
              </a:path>
              <a:path w="385445" h="38100">
                <a:moveTo>
                  <a:pt x="172335" y="10591"/>
                </a:moveTo>
                <a:lnTo>
                  <a:pt x="157012" y="10591"/>
                </a:lnTo>
                <a:lnTo>
                  <a:pt x="150801" y="15734"/>
                </a:lnTo>
                <a:lnTo>
                  <a:pt x="150740" y="32906"/>
                </a:lnTo>
                <a:lnTo>
                  <a:pt x="157012" y="38047"/>
                </a:lnTo>
                <a:lnTo>
                  <a:pt x="172335" y="38047"/>
                </a:lnTo>
                <a:lnTo>
                  <a:pt x="178596" y="32906"/>
                </a:lnTo>
                <a:lnTo>
                  <a:pt x="178659" y="32237"/>
                </a:lnTo>
                <a:lnTo>
                  <a:pt x="160458" y="32237"/>
                </a:lnTo>
                <a:lnTo>
                  <a:pt x="157621" y="28793"/>
                </a:lnTo>
                <a:lnTo>
                  <a:pt x="157579" y="19898"/>
                </a:lnTo>
                <a:lnTo>
                  <a:pt x="160406" y="16504"/>
                </a:lnTo>
                <a:lnTo>
                  <a:pt x="178659" y="16504"/>
                </a:lnTo>
                <a:lnTo>
                  <a:pt x="178659" y="15734"/>
                </a:lnTo>
                <a:lnTo>
                  <a:pt x="172335" y="10591"/>
                </a:lnTo>
                <a:close/>
              </a:path>
              <a:path w="385445" h="38100">
                <a:moveTo>
                  <a:pt x="178659" y="16504"/>
                </a:moveTo>
                <a:lnTo>
                  <a:pt x="168890" y="16504"/>
                </a:lnTo>
                <a:lnTo>
                  <a:pt x="171777" y="19898"/>
                </a:lnTo>
                <a:lnTo>
                  <a:pt x="171820" y="28793"/>
                </a:lnTo>
                <a:lnTo>
                  <a:pt x="168941" y="32237"/>
                </a:lnTo>
                <a:lnTo>
                  <a:pt x="178659" y="32237"/>
                </a:lnTo>
                <a:lnTo>
                  <a:pt x="178659" y="16504"/>
                </a:lnTo>
                <a:close/>
              </a:path>
              <a:path w="385445" h="38100">
                <a:moveTo>
                  <a:pt x="190181" y="11517"/>
                </a:moveTo>
                <a:lnTo>
                  <a:pt x="183600" y="11517"/>
                </a:lnTo>
                <a:lnTo>
                  <a:pt x="183960" y="13420"/>
                </a:lnTo>
                <a:lnTo>
                  <a:pt x="184044" y="14602"/>
                </a:lnTo>
                <a:lnTo>
                  <a:pt x="184114" y="37174"/>
                </a:lnTo>
                <a:lnTo>
                  <a:pt x="190901" y="37174"/>
                </a:lnTo>
                <a:lnTo>
                  <a:pt x="190901" y="19537"/>
                </a:lnTo>
                <a:lnTo>
                  <a:pt x="192700" y="17481"/>
                </a:lnTo>
                <a:lnTo>
                  <a:pt x="194449" y="16402"/>
                </a:lnTo>
                <a:lnTo>
                  <a:pt x="208332" y="16402"/>
                </a:lnTo>
                <a:lnTo>
                  <a:pt x="208332" y="14756"/>
                </a:lnTo>
                <a:lnTo>
                  <a:pt x="208192" y="14602"/>
                </a:lnTo>
                <a:lnTo>
                  <a:pt x="190644" y="14602"/>
                </a:lnTo>
                <a:lnTo>
                  <a:pt x="190564" y="13420"/>
                </a:lnTo>
                <a:lnTo>
                  <a:pt x="190439" y="12494"/>
                </a:lnTo>
                <a:lnTo>
                  <a:pt x="190181" y="11517"/>
                </a:lnTo>
                <a:close/>
              </a:path>
              <a:path w="385445" h="38100">
                <a:moveTo>
                  <a:pt x="208332" y="16402"/>
                </a:moveTo>
                <a:lnTo>
                  <a:pt x="199951" y="16402"/>
                </a:lnTo>
                <a:lnTo>
                  <a:pt x="201595" y="18561"/>
                </a:lnTo>
                <a:lnTo>
                  <a:pt x="201595" y="37174"/>
                </a:lnTo>
                <a:lnTo>
                  <a:pt x="208332" y="37174"/>
                </a:lnTo>
                <a:lnTo>
                  <a:pt x="208332" y="16402"/>
                </a:lnTo>
                <a:close/>
              </a:path>
              <a:path w="385445" h="38100">
                <a:moveTo>
                  <a:pt x="204732" y="10797"/>
                </a:moveTo>
                <a:lnTo>
                  <a:pt x="195426" y="10797"/>
                </a:lnTo>
                <a:lnTo>
                  <a:pt x="193163" y="12185"/>
                </a:lnTo>
                <a:lnTo>
                  <a:pt x="190695" y="14602"/>
                </a:lnTo>
                <a:lnTo>
                  <a:pt x="208192" y="14602"/>
                </a:lnTo>
                <a:lnTo>
                  <a:pt x="204732" y="10797"/>
                </a:lnTo>
                <a:close/>
              </a:path>
              <a:path w="385445" h="38100">
                <a:moveTo>
                  <a:pt x="218711" y="11517"/>
                </a:moveTo>
                <a:lnTo>
                  <a:pt x="211103" y="11517"/>
                </a:lnTo>
                <a:lnTo>
                  <a:pt x="221077" y="37174"/>
                </a:lnTo>
                <a:lnTo>
                  <a:pt x="228584" y="37174"/>
                </a:lnTo>
                <a:lnTo>
                  <a:pt x="231309" y="30129"/>
                </a:lnTo>
                <a:lnTo>
                  <a:pt x="225036" y="30129"/>
                </a:lnTo>
                <a:lnTo>
                  <a:pt x="218711" y="11517"/>
                </a:lnTo>
                <a:close/>
              </a:path>
              <a:path w="385445" h="38100">
                <a:moveTo>
                  <a:pt x="238507" y="11517"/>
                </a:moveTo>
                <a:lnTo>
                  <a:pt x="231258" y="11517"/>
                </a:lnTo>
                <a:lnTo>
                  <a:pt x="225139" y="30129"/>
                </a:lnTo>
                <a:lnTo>
                  <a:pt x="231309" y="30129"/>
                </a:lnTo>
                <a:lnTo>
                  <a:pt x="238507" y="11517"/>
                </a:lnTo>
                <a:close/>
              </a:path>
              <a:path w="385445" h="38100">
                <a:moveTo>
                  <a:pt x="261260" y="10591"/>
                </a:moveTo>
                <a:lnTo>
                  <a:pt x="245219" y="10591"/>
                </a:lnTo>
                <a:lnTo>
                  <a:pt x="239614" y="15734"/>
                </a:lnTo>
                <a:lnTo>
                  <a:pt x="239614" y="33266"/>
                </a:lnTo>
                <a:lnTo>
                  <a:pt x="245270" y="38047"/>
                </a:lnTo>
                <a:lnTo>
                  <a:pt x="257661" y="38047"/>
                </a:lnTo>
                <a:lnTo>
                  <a:pt x="261054" y="37327"/>
                </a:lnTo>
                <a:lnTo>
                  <a:pt x="264088" y="35683"/>
                </a:lnTo>
                <a:lnTo>
                  <a:pt x="264088" y="32649"/>
                </a:lnTo>
                <a:lnTo>
                  <a:pt x="249897" y="32649"/>
                </a:lnTo>
                <a:lnTo>
                  <a:pt x="247327" y="30540"/>
                </a:lnTo>
                <a:lnTo>
                  <a:pt x="246658" y="26068"/>
                </a:lnTo>
                <a:lnTo>
                  <a:pt x="265426" y="26068"/>
                </a:lnTo>
                <a:lnTo>
                  <a:pt x="265579" y="24679"/>
                </a:lnTo>
                <a:lnTo>
                  <a:pt x="265579" y="21851"/>
                </a:lnTo>
                <a:lnTo>
                  <a:pt x="246555" y="21851"/>
                </a:lnTo>
                <a:lnTo>
                  <a:pt x="247069" y="18561"/>
                </a:lnTo>
                <a:lnTo>
                  <a:pt x="249177" y="15836"/>
                </a:lnTo>
                <a:lnTo>
                  <a:pt x="265026" y="15836"/>
                </a:lnTo>
                <a:lnTo>
                  <a:pt x="261260" y="10591"/>
                </a:lnTo>
                <a:close/>
              </a:path>
              <a:path w="385445" h="38100">
                <a:moveTo>
                  <a:pt x="264088" y="29872"/>
                </a:moveTo>
                <a:lnTo>
                  <a:pt x="261415" y="31723"/>
                </a:lnTo>
                <a:lnTo>
                  <a:pt x="258022" y="32649"/>
                </a:lnTo>
                <a:lnTo>
                  <a:pt x="264088" y="32649"/>
                </a:lnTo>
                <a:lnTo>
                  <a:pt x="264088" y="29872"/>
                </a:lnTo>
                <a:close/>
              </a:path>
              <a:path w="385445" h="38100">
                <a:moveTo>
                  <a:pt x="265026" y="15836"/>
                </a:moveTo>
                <a:lnTo>
                  <a:pt x="256839" y="15836"/>
                </a:lnTo>
                <a:lnTo>
                  <a:pt x="258845" y="18407"/>
                </a:lnTo>
                <a:lnTo>
                  <a:pt x="259101" y="21851"/>
                </a:lnTo>
                <a:lnTo>
                  <a:pt x="265579" y="21851"/>
                </a:lnTo>
                <a:lnTo>
                  <a:pt x="265579" y="16607"/>
                </a:lnTo>
                <a:lnTo>
                  <a:pt x="265026" y="15836"/>
                </a:lnTo>
                <a:close/>
              </a:path>
              <a:path w="385445" h="38100">
                <a:moveTo>
                  <a:pt x="277449" y="11517"/>
                </a:moveTo>
                <a:lnTo>
                  <a:pt x="270868" y="11517"/>
                </a:lnTo>
                <a:lnTo>
                  <a:pt x="271227" y="13420"/>
                </a:lnTo>
                <a:lnTo>
                  <a:pt x="271271" y="14037"/>
                </a:lnTo>
                <a:lnTo>
                  <a:pt x="271382" y="37174"/>
                </a:lnTo>
                <a:lnTo>
                  <a:pt x="278169" y="37174"/>
                </a:lnTo>
                <a:lnTo>
                  <a:pt x="278169" y="20824"/>
                </a:lnTo>
                <a:lnTo>
                  <a:pt x="279608" y="18149"/>
                </a:lnTo>
                <a:lnTo>
                  <a:pt x="281562" y="16761"/>
                </a:lnTo>
                <a:lnTo>
                  <a:pt x="286755" y="16761"/>
                </a:lnTo>
                <a:lnTo>
                  <a:pt x="286755" y="15631"/>
                </a:lnTo>
                <a:lnTo>
                  <a:pt x="277860" y="15631"/>
                </a:lnTo>
                <a:lnTo>
                  <a:pt x="277757" y="12802"/>
                </a:lnTo>
                <a:lnTo>
                  <a:pt x="277449" y="11517"/>
                </a:lnTo>
                <a:close/>
              </a:path>
              <a:path w="385445" h="38100">
                <a:moveTo>
                  <a:pt x="286755" y="16761"/>
                </a:moveTo>
                <a:lnTo>
                  <a:pt x="285161" y="16761"/>
                </a:lnTo>
                <a:lnTo>
                  <a:pt x="286035" y="16813"/>
                </a:lnTo>
                <a:lnTo>
                  <a:pt x="286755" y="16967"/>
                </a:lnTo>
                <a:lnTo>
                  <a:pt x="286755" y="16761"/>
                </a:lnTo>
                <a:close/>
              </a:path>
              <a:path w="385445" h="38100">
                <a:moveTo>
                  <a:pt x="286755" y="10797"/>
                </a:moveTo>
                <a:lnTo>
                  <a:pt x="282077" y="10797"/>
                </a:lnTo>
                <a:lnTo>
                  <a:pt x="279402" y="12288"/>
                </a:lnTo>
                <a:lnTo>
                  <a:pt x="277963" y="15631"/>
                </a:lnTo>
                <a:lnTo>
                  <a:pt x="286755" y="15631"/>
                </a:lnTo>
                <a:lnTo>
                  <a:pt x="286755" y="10797"/>
                </a:lnTo>
                <a:close/>
              </a:path>
              <a:path w="385445" h="38100">
                <a:moveTo>
                  <a:pt x="289427" y="29255"/>
                </a:moveTo>
                <a:lnTo>
                  <a:pt x="289427" y="35631"/>
                </a:lnTo>
                <a:lnTo>
                  <a:pt x="292204" y="37174"/>
                </a:lnTo>
                <a:lnTo>
                  <a:pt x="295700" y="37997"/>
                </a:lnTo>
                <a:lnTo>
                  <a:pt x="303979" y="37997"/>
                </a:lnTo>
                <a:lnTo>
                  <a:pt x="309685" y="35631"/>
                </a:lnTo>
                <a:lnTo>
                  <a:pt x="309685" y="32906"/>
                </a:lnTo>
                <a:lnTo>
                  <a:pt x="296061" y="32906"/>
                </a:lnTo>
                <a:lnTo>
                  <a:pt x="291947" y="31313"/>
                </a:lnTo>
                <a:lnTo>
                  <a:pt x="289427" y="29255"/>
                </a:lnTo>
                <a:close/>
              </a:path>
              <a:path w="385445" h="38100">
                <a:moveTo>
                  <a:pt x="303465" y="10591"/>
                </a:moveTo>
                <a:lnTo>
                  <a:pt x="295341" y="10591"/>
                </a:lnTo>
                <a:lnTo>
                  <a:pt x="289582" y="13008"/>
                </a:lnTo>
                <a:lnTo>
                  <a:pt x="289582" y="23188"/>
                </a:lnTo>
                <a:lnTo>
                  <a:pt x="292615" y="25399"/>
                </a:lnTo>
                <a:lnTo>
                  <a:pt x="297140" y="26479"/>
                </a:lnTo>
                <a:lnTo>
                  <a:pt x="301151" y="27508"/>
                </a:lnTo>
                <a:lnTo>
                  <a:pt x="302848" y="28227"/>
                </a:lnTo>
                <a:lnTo>
                  <a:pt x="302848" y="31981"/>
                </a:lnTo>
                <a:lnTo>
                  <a:pt x="301357" y="32906"/>
                </a:lnTo>
                <a:lnTo>
                  <a:pt x="309685" y="32906"/>
                </a:lnTo>
                <a:lnTo>
                  <a:pt x="309685" y="25347"/>
                </a:lnTo>
                <a:lnTo>
                  <a:pt x="306550" y="23033"/>
                </a:lnTo>
                <a:lnTo>
                  <a:pt x="297346" y="20772"/>
                </a:lnTo>
                <a:lnTo>
                  <a:pt x="296317" y="20104"/>
                </a:lnTo>
                <a:lnTo>
                  <a:pt x="296317" y="16710"/>
                </a:lnTo>
                <a:lnTo>
                  <a:pt x="297860" y="15939"/>
                </a:lnTo>
                <a:lnTo>
                  <a:pt x="308658" y="15939"/>
                </a:lnTo>
                <a:lnTo>
                  <a:pt x="308658" y="12750"/>
                </a:lnTo>
                <a:lnTo>
                  <a:pt x="306292" y="11362"/>
                </a:lnTo>
                <a:lnTo>
                  <a:pt x="303465" y="10591"/>
                </a:lnTo>
                <a:close/>
              </a:path>
              <a:path w="385445" h="38100">
                <a:moveTo>
                  <a:pt x="308658" y="15939"/>
                </a:moveTo>
                <a:lnTo>
                  <a:pt x="302950" y="15939"/>
                </a:lnTo>
                <a:lnTo>
                  <a:pt x="306241" y="17172"/>
                </a:lnTo>
                <a:lnTo>
                  <a:pt x="308658" y="18921"/>
                </a:lnTo>
                <a:lnTo>
                  <a:pt x="308658" y="15939"/>
                </a:lnTo>
                <a:close/>
              </a:path>
              <a:path w="385445" h="38100">
                <a:moveTo>
                  <a:pt x="320615" y="0"/>
                </a:moveTo>
                <a:lnTo>
                  <a:pt x="316501" y="0"/>
                </a:lnTo>
                <a:lnTo>
                  <a:pt x="314754" y="1645"/>
                </a:lnTo>
                <a:lnTo>
                  <a:pt x="314754" y="5810"/>
                </a:lnTo>
                <a:lnTo>
                  <a:pt x="316501" y="7404"/>
                </a:lnTo>
                <a:lnTo>
                  <a:pt x="320564" y="7404"/>
                </a:lnTo>
                <a:lnTo>
                  <a:pt x="322312" y="5810"/>
                </a:lnTo>
                <a:lnTo>
                  <a:pt x="322312" y="1645"/>
                </a:lnTo>
                <a:lnTo>
                  <a:pt x="320615" y="0"/>
                </a:lnTo>
                <a:close/>
              </a:path>
              <a:path w="385445" h="38100">
                <a:moveTo>
                  <a:pt x="321900" y="11517"/>
                </a:moveTo>
                <a:lnTo>
                  <a:pt x="315165" y="11517"/>
                </a:lnTo>
                <a:lnTo>
                  <a:pt x="315165" y="37174"/>
                </a:lnTo>
                <a:lnTo>
                  <a:pt x="321900" y="37174"/>
                </a:lnTo>
                <a:lnTo>
                  <a:pt x="321900" y="11517"/>
                </a:lnTo>
                <a:close/>
              </a:path>
              <a:path w="385445" h="38100">
                <a:moveTo>
                  <a:pt x="349331" y="10591"/>
                </a:moveTo>
                <a:lnTo>
                  <a:pt x="334008" y="10591"/>
                </a:lnTo>
                <a:lnTo>
                  <a:pt x="327797" y="15734"/>
                </a:lnTo>
                <a:lnTo>
                  <a:pt x="327736" y="32906"/>
                </a:lnTo>
                <a:lnTo>
                  <a:pt x="334008" y="38047"/>
                </a:lnTo>
                <a:lnTo>
                  <a:pt x="349331" y="38047"/>
                </a:lnTo>
                <a:lnTo>
                  <a:pt x="355591" y="32906"/>
                </a:lnTo>
                <a:lnTo>
                  <a:pt x="355654" y="32237"/>
                </a:lnTo>
                <a:lnTo>
                  <a:pt x="337452" y="32237"/>
                </a:lnTo>
                <a:lnTo>
                  <a:pt x="334616" y="28793"/>
                </a:lnTo>
                <a:lnTo>
                  <a:pt x="334573" y="19898"/>
                </a:lnTo>
                <a:lnTo>
                  <a:pt x="337402" y="16504"/>
                </a:lnTo>
                <a:lnTo>
                  <a:pt x="355654" y="16504"/>
                </a:lnTo>
                <a:lnTo>
                  <a:pt x="355654" y="15734"/>
                </a:lnTo>
                <a:lnTo>
                  <a:pt x="349331" y="10591"/>
                </a:lnTo>
                <a:close/>
              </a:path>
              <a:path w="385445" h="38100">
                <a:moveTo>
                  <a:pt x="355654" y="16504"/>
                </a:moveTo>
                <a:lnTo>
                  <a:pt x="345885" y="16504"/>
                </a:lnTo>
                <a:lnTo>
                  <a:pt x="348773" y="19898"/>
                </a:lnTo>
                <a:lnTo>
                  <a:pt x="348816" y="28793"/>
                </a:lnTo>
                <a:lnTo>
                  <a:pt x="345937" y="32237"/>
                </a:lnTo>
                <a:lnTo>
                  <a:pt x="355654" y="32237"/>
                </a:lnTo>
                <a:lnTo>
                  <a:pt x="355654" y="16504"/>
                </a:lnTo>
                <a:close/>
              </a:path>
              <a:path w="385445" h="38100">
                <a:moveTo>
                  <a:pt x="367177" y="11517"/>
                </a:moveTo>
                <a:lnTo>
                  <a:pt x="360596" y="11517"/>
                </a:lnTo>
                <a:lnTo>
                  <a:pt x="360955" y="13420"/>
                </a:lnTo>
                <a:lnTo>
                  <a:pt x="361040" y="14602"/>
                </a:lnTo>
                <a:lnTo>
                  <a:pt x="361110" y="37174"/>
                </a:lnTo>
                <a:lnTo>
                  <a:pt x="367897" y="37174"/>
                </a:lnTo>
                <a:lnTo>
                  <a:pt x="367897" y="19537"/>
                </a:lnTo>
                <a:lnTo>
                  <a:pt x="369697" y="17481"/>
                </a:lnTo>
                <a:lnTo>
                  <a:pt x="371444" y="16402"/>
                </a:lnTo>
                <a:lnTo>
                  <a:pt x="385326" y="16402"/>
                </a:lnTo>
                <a:lnTo>
                  <a:pt x="385326" y="14756"/>
                </a:lnTo>
                <a:lnTo>
                  <a:pt x="385187" y="14602"/>
                </a:lnTo>
                <a:lnTo>
                  <a:pt x="367639" y="14602"/>
                </a:lnTo>
                <a:lnTo>
                  <a:pt x="367560" y="13420"/>
                </a:lnTo>
                <a:lnTo>
                  <a:pt x="367433" y="12494"/>
                </a:lnTo>
                <a:lnTo>
                  <a:pt x="367177" y="11517"/>
                </a:lnTo>
                <a:close/>
              </a:path>
              <a:path w="385445" h="38100">
                <a:moveTo>
                  <a:pt x="385326" y="16402"/>
                </a:moveTo>
                <a:lnTo>
                  <a:pt x="376946" y="16402"/>
                </a:lnTo>
                <a:lnTo>
                  <a:pt x="378592" y="18561"/>
                </a:lnTo>
                <a:lnTo>
                  <a:pt x="378592" y="37174"/>
                </a:lnTo>
                <a:lnTo>
                  <a:pt x="385326" y="37174"/>
                </a:lnTo>
                <a:lnTo>
                  <a:pt x="385326" y="16402"/>
                </a:lnTo>
                <a:close/>
              </a:path>
              <a:path w="385445" h="38100">
                <a:moveTo>
                  <a:pt x="381727" y="10797"/>
                </a:moveTo>
                <a:lnTo>
                  <a:pt x="372421" y="10797"/>
                </a:lnTo>
                <a:lnTo>
                  <a:pt x="370159" y="12185"/>
                </a:lnTo>
                <a:lnTo>
                  <a:pt x="367691" y="14602"/>
                </a:lnTo>
                <a:lnTo>
                  <a:pt x="385187" y="14602"/>
                </a:lnTo>
                <a:lnTo>
                  <a:pt x="381727" y="10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793116" y="3596041"/>
            <a:ext cx="407034" cy="105410"/>
          </a:xfrm>
          <a:custGeom>
            <a:avLst/>
            <a:gdLst/>
            <a:ahLst/>
            <a:cxnLst/>
            <a:rect l="l" t="t" r="r" b="b"/>
            <a:pathLst>
              <a:path w="407035" h="105410">
                <a:moveTo>
                  <a:pt x="19479" y="4010"/>
                </a:moveTo>
                <a:lnTo>
                  <a:pt x="13265" y="4010"/>
                </a:lnTo>
                <a:lnTo>
                  <a:pt x="15600" y="6258"/>
                </a:lnTo>
                <a:lnTo>
                  <a:pt x="15600" y="12428"/>
                </a:lnTo>
                <a:lnTo>
                  <a:pt x="14014" y="14763"/>
                </a:lnTo>
                <a:lnTo>
                  <a:pt x="10753" y="18112"/>
                </a:lnTo>
                <a:lnTo>
                  <a:pt x="0" y="29307"/>
                </a:lnTo>
                <a:lnTo>
                  <a:pt x="0" y="32567"/>
                </a:lnTo>
                <a:lnTo>
                  <a:pt x="19655" y="32567"/>
                </a:lnTo>
                <a:lnTo>
                  <a:pt x="19655" y="29307"/>
                </a:lnTo>
                <a:lnTo>
                  <a:pt x="4626" y="29307"/>
                </a:lnTo>
                <a:lnTo>
                  <a:pt x="17186" y="16217"/>
                </a:lnTo>
                <a:lnTo>
                  <a:pt x="19479" y="13530"/>
                </a:lnTo>
                <a:lnTo>
                  <a:pt x="19479" y="4010"/>
                </a:lnTo>
                <a:close/>
              </a:path>
              <a:path w="407035" h="105410">
                <a:moveTo>
                  <a:pt x="15600" y="749"/>
                </a:moveTo>
                <a:lnTo>
                  <a:pt x="5948" y="749"/>
                </a:lnTo>
                <a:lnTo>
                  <a:pt x="3128" y="2247"/>
                </a:lnTo>
                <a:lnTo>
                  <a:pt x="572" y="4672"/>
                </a:lnTo>
                <a:lnTo>
                  <a:pt x="572" y="9122"/>
                </a:lnTo>
                <a:lnTo>
                  <a:pt x="3789" y="5728"/>
                </a:lnTo>
                <a:lnTo>
                  <a:pt x="6346" y="4010"/>
                </a:lnTo>
                <a:lnTo>
                  <a:pt x="19479" y="4010"/>
                </a:lnTo>
                <a:lnTo>
                  <a:pt x="15600" y="749"/>
                </a:lnTo>
                <a:close/>
              </a:path>
              <a:path w="407035" h="105410">
                <a:moveTo>
                  <a:pt x="44140" y="4010"/>
                </a:moveTo>
                <a:lnTo>
                  <a:pt x="37926" y="4010"/>
                </a:lnTo>
                <a:lnTo>
                  <a:pt x="40261" y="6258"/>
                </a:lnTo>
                <a:lnTo>
                  <a:pt x="40261" y="12428"/>
                </a:lnTo>
                <a:lnTo>
                  <a:pt x="38675" y="14763"/>
                </a:lnTo>
                <a:lnTo>
                  <a:pt x="35413" y="18112"/>
                </a:lnTo>
                <a:lnTo>
                  <a:pt x="24660" y="29307"/>
                </a:lnTo>
                <a:lnTo>
                  <a:pt x="24660" y="32567"/>
                </a:lnTo>
                <a:lnTo>
                  <a:pt x="44316" y="32567"/>
                </a:lnTo>
                <a:lnTo>
                  <a:pt x="44316" y="29307"/>
                </a:lnTo>
                <a:lnTo>
                  <a:pt x="29287" y="29307"/>
                </a:lnTo>
                <a:lnTo>
                  <a:pt x="41847" y="16217"/>
                </a:lnTo>
                <a:lnTo>
                  <a:pt x="44140" y="13530"/>
                </a:lnTo>
                <a:lnTo>
                  <a:pt x="44140" y="4010"/>
                </a:lnTo>
                <a:close/>
              </a:path>
              <a:path w="407035" h="105410">
                <a:moveTo>
                  <a:pt x="40261" y="749"/>
                </a:moveTo>
                <a:lnTo>
                  <a:pt x="30609" y="749"/>
                </a:lnTo>
                <a:lnTo>
                  <a:pt x="27788" y="2247"/>
                </a:lnTo>
                <a:lnTo>
                  <a:pt x="25233" y="4672"/>
                </a:lnTo>
                <a:lnTo>
                  <a:pt x="25233" y="9122"/>
                </a:lnTo>
                <a:lnTo>
                  <a:pt x="28450" y="5728"/>
                </a:lnTo>
                <a:lnTo>
                  <a:pt x="31007" y="4010"/>
                </a:lnTo>
                <a:lnTo>
                  <a:pt x="44140" y="4010"/>
                </a:lnTo>
                <a:lnTo>
                  <a:pt x="40261" y="749"/>
                </a:lnTo>
                <a:close/>
              </a:path>
              <a:path w="407035" h="105410">
                <a:moveTo>
                  <a:pt x="74574" y="0"/>
                </a:moveTo>
                <a:lnTo>
                  <a:pt x="55359" y="32656"/>
                </a:lnTo>
                <a:lnTo>
                  <a:pt x="57915" y="33934"/>
                </a:lnTo>
                <a:lnTo>
                  <a:pt x="77042" y="1278"/>
                </a:lnTo>
                <a:lnTo>
                  <a:pt x="74574" y="0"/>
                </a:lnTo>
                <a:close/>
              </a:path>
              <a:path w="407035" h="105410">
                <a:moveTo>
                  <a:pt x="79862" y="17805"/>
                </a:moveTo>
                <a:lnTo>
                  <a:pt x="71445" y="17805"/>
                </a:lnTo>
                <a:lnTo>
                  <a:pt x="68007" y="21198"/>
                </a:lnTo>
                <a:lnTo>
                  <a:pt x="68007" y="29704"/>
                </a:lnTo>
                <a:lnTo>
                  <a:pt x="71445" y="33053"/>
                </a:lnTo>
                <a:lnTo>
                  <a:pt x="79862" y="33053"/>
                </a:lnTo>
                <a:lnTo>
                  <a:pt x="82988" y="29968"/>
                </a:lnTo>
                <a:lnTo>
                  <a:pt x="73163" y="29968"/>
                </a:lnTo>
                <a:lnTo>
                  <a:pt x="71136" y="27985"/>
                </a:lnTo>
                <a:lnTo>
                  <a:pt x="71136" y="22917"/>
                </a:lnTo>
                <a:lnTo>
                  <a:pt x="73163" y="20890"/>
                </a:lnTo>
                <a:lnTo>
                  <a:pt x="82947" y="20890"/>
                </a:lnTo>
                <a:lnTo>
                  <a:pt x="79862" y="17805"/>
                </a:lnTo>
                <a:close/>
              </a:path>
              <a:path w="407035" h="105410">
                <a:moveTo>
                  <a:pt x="82947" y="20890"/>
                </a:moveTo>
                <a:lnTo>
                  <a:pt x="78144" y="20890"/>
                </a:lnTo>
                <a:lnTo>
                  <a:pt x="80126" y="22917"/>
                </a:lnTo>
                <a:lnTo>
                  <a:pt x="80126" y="27985"/>
                </a:lnTo>
                <a:lnTo>
                  <a:pt x="78144" y="29968"/>
                </a:lnTo>
                <a:lnTo>
                  <a:pt x="82988" y="29968"/>
                </a:lnTo>
                <a:lnTo>
                  <a:pt x="83256" y="29704"/>
                </a:lnTo>
                <a:lnTo>
                  <a:pt x="83256" y="21198"/>
                </a:lnTo>
                <a:lnTo>
                  <a:pt x="82947" y="20890"/>
                </a:lnTo>
                <a:close/>
              </a:path>
              <a:path w="407035" h="105410">
                <a:moveTo>
                  <a:pt x="61000" y="881"/>
                </a:moveTo>
                <a:lnTo>
                  <a:pt x="52583" y="881"/>
                </a:lnTo>
                <a:lnTo>
                  <a:pt x="49189" y="4319"/>
                </a:lnTo>
                <a:lnTo>
                  <a:pt x="49189" y="12781"/>
                </a:lnTo>
                <a:lnTo>
                  <a:pt x="52583" y="16174"/>
                </a:lnTo>
                <a:lnTo>
                  <a:pt x="61000" y="16174"/>
                </a:lnTo>
                <a:lnTo>
                  <a:pt x="64126" y="13088"/>
                </a:lnTo>
                <a:lnTo>
                  <a:pt x="54301" y="13088"/>
                </a:lnTo>
                <a:lnTo>
                  <a:pt x="52317" y="11061"/>
                </a:lnTo>
                <a:lnTo>
                  <a:pt x="52317" y="6037"/>
                </a:lnTo>
                <a:lnTo>
                  <a:pt x="54301" y="4010"/>
                </a:lnTo>
                <a:lnTo>
                  <a:pt x="64128" y="4010"/>
                </a:lnTo>
                <a:lnTo>
                  <a:pt x="61000" y="881"/>
                </a:lnTo>
                <a:close/>
              </a:path>
              <a:path w="407035" h="105410">
                <a:moveTo>
                  <a:pt x="64128" y="4010"/>
                </a:moveTo>
                <a:lnTo>
                  <a:pt x="59281" y="4010"/>
                </a:lnTo>
                <a:lnTo>
                  <a:pt x="61309" y="6037"/>
                </a:lnTo>
                <a:lnTo>
                  <a:pt x="61309" y="11061"/>
                </a:lnTo>
                <a:lnTo>
                  <a:pt x="59281" y="13088"/>
                </a:lnTo>
                <a:lnTo>
                  <a:pt x="64126" y="13088"/>
                </a:lnTo>
                <a:lnTo>
                  <a:pt x="64437" y="12781"/>
                </a:lnTo>
                <a:lnTo>
                  <a:pt x="64437" y="4319"/>
                </a:lnTo>
                <a:lnTo>
                  <a:pt x="64128" y="4010"/>
                </a:lnTo>
                <a:close/>
              </a:path>
              <a:path w="407035" h="105410">
                <a:moveTo>
                  <a:pt x="104249" y="14411"/>
                </a:moveTo>
                <a:lnTo>
                  <a:pt x="100768" y="14411"/>
                </a:lnTo>
                <a:lnTo>
                  <a:pt x="100768" y="30938"/>
                </a:lnTo>
                <a:lnTo>
                  <a:pt x="102839" y="33097"/>
                </a:lnTo>
                <a:lnTo>
                  <a:pt x="107731" y="33097"/>
                </a:lnTo>
                <a:lnTo>
                  <a:pt x="108921" y="32833"/>
                </a:lnTo>
                <a:lnTo>
                  <a:pt x="109802" y="32567"/>
                </a:lnTo>
                <a:lnTo>
                  <a:pt x="109802" y="30189"/>
                </a:lnTo>
                <a:lnTo>
                  <a:pt x="105571" y="30189"/>
                </a:lnTo>
                <a:lnTo>
                  <a:pt x="104249" y="29218"/>
                </a:lnTo>
                <a:lnTo>
                  <a:pt x="104249" y="14411"/>
                </a:lnTo>
                <a:close/>
              </a:path>
              <a:path w="407035" h="105410">
                <a:moveTo>
                  <a:pt x="109802" y="29791"/>
                </a:moveTo>
                <a:lnTo>
                  <a:pt x="109185" y="30012"/>
                </a:lnTo>
                <a:lnTo>
                  <a:pt x="108304" y="30189"/>
                </a:lnTo>
                <a:lnTo>
                  <a:pt x="109802" y="30189"/>
                </a:lnTo>
                <a:lnTo>
                  <a:pt x="109802" y="29791"/>
                </a:lnTo>
                <a:close/>
              </a:path>
              <a:path w="407035" h="105410">
                <a:moveTo>
                  <a:pt x="109847" y="11414"/>
                </a:moveTo>
                <a:lnTo>
                  <a:pt x="96757" y="11414"/>
                </a:lnTo>
                <a:lnTo>
                  <a:pt x="96757" y="14411"/>
                </a:lnTo>
                <a:lnTo>
                  <a:pt x="109847" y="14411"/>
                </a:lnTo>
                <a:lnTo>
                  <a:pt x="109847" y="11414"/>
                </a:lnTo>
                <a:close/>
              </a:path>
              <a:path w="407035" h="105410">
                <a:moveTo>
                  <a:pt x="104249" y="5685"/>
                </a:moveTo>
                <a:lnTo>
                  <a:pt x="100768" y="5685"/>
                </a:lnTo>
                <a:lnTo>
                  <a:pt x="100768" y="11414"/>
                </a:lnTo>
                <a:lnTo>
                  <a:pt x="104249" y="11414"/>
                </a:lnTo>
                <a:lnTo>
                  <a:pt x="104249" y="5685"/>
                </a:lnTo>
                <a:close/>
              </a:path>
              <a:path w="407035" h="105410">
                <a:moveTo>
                  <a:pt x="131004" y="13662"/>
                </a:moveTo>
                <a:lnTo>
                  <a:pt x="125143" y="13662"/>
                </a:lnTo>
                <a:lnTo>
                  <a:pt x="127346" y="15159"/>
                </a:lnTo>
                <a:lnTo>
                  <a:pt x="127259" y="19568"/>
                </a:lnTo>
                <a:lnTo>
                  <a:pt x="115050" y="21682"/>
                </a:lnTo>
                <a:lnTo>
                  <a:pt x="113023" y="23666"/>
                </a:lnTo>
                <a:lnTo>
                  <a:pt x="113023" y="31511"/>
                </a:lnTo>
                <a:lnTo>
                  <a:pt x="116417" y="33185"/>
                </a:lnTo>
                <a:lnTo>
                  <a:pt x="122982" y="33185"/>
                </a:lnTo>
                <a:lnTo>
                  <a:pt x="125319" y="32127"/>
                </a:lnTo>
                <a:lnTo>
                  <a:pt x="127047" y="30540"/>
                </a:lnTo>
                <a:lnTo>
                  <a:pt x="118488" y="30540"/>
                </a:lnTo>
                <a:lnTo>
                  <a:pt x="116593" y="29439"/>
                </a:lnTo>
                <a:lnTo>
                  <a:pt x="116593" y="24503"/>
                </a:lnTo>
                <a:lnTo>
                  <a:pt x="117958" y="23181"/>
                </a:lnTo>
                <a:lnTo>
                  <a:pt x="127434" y="22255"/>
                </a:lnTo>
                <a:lnTo>
                  <a:pt x="131004" y="22255"/>
                </a:lnTo>
                <a:lnTo>
                  <a:pt x="131004" y="13662"/>
                </a:lnTo>
                <a:close/>
              </a:path>
              <a:path w="407035" h="105410">
                <a:moveTo>
                  <a:pt x="131094" y="30144"/>
                </a:moveTo>
                <a:lnTo>
                  <a:pt x="127566" y="30144"/>
                </a:lnTo>
                <a:lnTo>
                  <a:pt x="127684" y="31511"/>
                </a:lnTo>
                <a:lnTo>
                  <a:pt x="127773" y="32127"/>
                </a:lnTo>
                <a:lnTo>
                  <a:pt x="127875" y="32567"/>
                </a:lnTo>
                <a:lnTo>
                  <a:pt x="131400" y="32567"/>
                </a:lnTo>
                <a:lnTo>
                  <a:pt x="131235" y="31511"/>
                </a:lnTo>
                <a:lnTo>
                  <a:pt x="131094" y="30144"/>
                </a:lnTo>
                <a:close/>
              </a:path>
              <a:path w="407035" h="105410">
                <a:moveTo>
                  <a:pt x="131004" y="22255"/>
                </a:moveTo>
                <a:lnTo>
                  <a:pt x="127434" y="22255"/>
                </a:lnTo>
                <a:lnTo>
                  <a:pt x="127434" y="27456"/>
                </a:lnTo>
                <a:lnTo>
                  <a:pt x="124790" y="29659"/>
                </a:lnTo>
                <a:lnTo>
                  <a:pt x="122939" y="30540"/>
                </a:lnTo>
                <a:lnTo>
                  <a:pt x="127047" y="30540"/>
                </a:lnTo>
                <a:lnTo>
                  <a:pt x="127478" y="30144"/>
                </a:lnTo>
                <a:lnTo>
                  <a:pt x="131094" y="30144"/>
                </a:lnTo>
                <a:lnTo>
                  <a:pt x="131004" y="22255"/>
                </a:lnTo>
                <a:close/>
              </a:path>
              <a:path w="407035" h="105410">
                <a:moveTo>
                  <a:pt x="127787" y="10709"/>
                </a:moveTo>
                <a:lnTo>
                  <a:pt x="119589" y="10709"/>
                </a:lnTo>
                <a:lnTo>
                  <a:pt x="116504" y="11459"/>
                </a:lnTo>
                <a:lnTo>
                  <a:pt x="114477" y="13000"/>
                </a:lnTo>
                <a:lnTo>
                  <a:pt x="114477" y="16482"/>
                </a:lnTo>
                <a:lnTo>
                  <a:pt x="116725" y="14676"/>
                </a:lnTo>
                <a:lnTo>
                  <a:pt x="119501" y="13662"/>
                </a:lnTo>
                <a:lnTo>
                  <a:pt x="131004" y="13662"/>
                </a:lnTo>
                <a:lnTo>
                  <a:pt x="131004" y="13486"/>
                </a:lnTo>
                <a:lnTo>
                  <a:pt x="127787" y="10709"/>
                </a:lnTo>
                <a:close/>
              </a:path>
              <a:path w="407035" h="105410">
                <a:moveTo>
                  <a:pt x="140308" y="11414"/>
                </a:moveTo>
                <a:lnTo>
                  <a:pt x="136077" y="11414"/>
                </a:lnTo>
                <a:lnTo>
                  <a:pt x="143525" y="21506"/>
                </a:lnTo>
                <a:lnTo>
                  <a:pt x="135196" y="32567"/>
                </a:lnTo>
                <a:lnTo>
                  <a:pt x="139382" y="32567"/>
                </a:lnTo>
                <a:lnTo>
                  <a:pt x="145728" y="23842"/>
                </a:lnTo>
                <a:lnTo>
                  <a:pt x="149736" y="23842"/>
                </a:lnTo>
                <a:lnTo>
                  <a:pt x="147976" y="21506"/>
                </a:lnTo>
                <a:lnTo>
                  <a:pt x="149624" y="19259"/>
                </a:lnTo>
                <a:lnTo>
                  <a:pt x="145817" y="19259"/>
                </a:lnTo>
                <a:lnTo>
                  <a:pt x="140308" y="11414"/>
                </a:lnTo>
                <a:close/>
              </a:path>
              <a:path w="407035" h="105410">
                <a:moveTo>
                  <a:pt x="149736" y="23842"/>
                </a:moveTo>
                <a:lnTo>
                  <a:pt x="145728" y="23842"/>
                </a:lnTo>
                <a:lnTo>
                  <a:pt x="152031" y="32567"/>
                </a:lnTo>
                <a:lnTo>
                  <a:pt x="156306" y="32567"/>
                </a:lnTo>
                <a:lnTo>
                  <a:pt x="149736" y="23842"/>
                </a:lnTo>
                <a:close/>
              </a:path>
              <a:path w="407035" h="105410">
                <a:moveTo>
                  <a:pt x="155380" y="11414"/>
                </a:moveTo>
                <a:lnTo>
                  <a:pt x="151282" y="11414"/>
                </a:lnTo>
                <a:lnTo>
                  <a:pt x="145817" y="19259"/>
                </a:lnTo>
                <a:lnTo>
                  <a:pt x="149624" y="19259"/>
                </a:lnTo>
                <a:lnTo>
                  <a:pt x="155380" y="11414"/>
                </a:lnTo>
                <a:close/>
              </a:path>
              <a:path w="407035" h="105410">
                <a:moveTo>
                  <a:pt x="174978" y="11414"/>
                </a:moveTo>
                <a:lnTo>
                  <a:pt x="171496" y="11414"/>
                </a:lnTo>
                <a:lnTo>
                  <a:pt x="171761" y="12868"/>
                </a:lnTo>
                <a:lnTo>
                  <a:pt x="171825" y="13530"/>
                </a:lnTo>
                <a:lnTo>
                  <a:pt x="171893" y="32567"/>
                </a:lnTo>
                <a:lnTo>
                  <a:pt x="175463" y="32567"/>
                </a:lnTo>
                <a:lnTo>
                  <a:pt x="175463" y="18246"/>
                </a:lnTo>
                <a:lnTo>
                  <a:pt x="177004" y="15468"/>
                </a:lnTo>
                <a:lnTo>
                  <a:pt x="177808" y="14763"/>
                </a:lnTo>
                <a:lnTo>
                  <a:pt x="175286" y="14763"/>
                </a:lnTo>
                <a:lnTo>
                  <a:pt x="175215" y="12868"/>
                </a:lnTo>
                <a:lnTo>
                  <a:pt x="175092" y="11987"/>
                </a:lnTo>
                <a:lnTo>
                  <a:pt x="174978" y="11414"/>
                </a:lnTo>
                <a:close/>
              </a:path>
              <a:path w="407035" h="105410">
                <a:moveTo>
                  <a:pt x="183087" y="10797"/>
                </a:moveTo>
                <a:lnTo>
                  <a:pt x="179252" y="10797"/>
                </a:lnTo>
                <a:lnTo>
                  <a:pt x="176696" y="11987"/>
                </a:lnTo>
                <a:lnTo>
                  <a:pt x="175374" y="14763"/>
                </a:lnTo>
                <a:lnTo>
                  <a:pt x="177808" y="14763"/>
                </a:lnTo>
                <a:lnTo>
                  <a:pt x="178812" y="13882"/>
                </a:lnTo>
                <a:lnTo>
                  <a:pt x="183087" y="13882"/>
                </a:lnTo>
                <a:lnTo>
                  <a:pt x="183087" y="10797"/>
                </a:lnTo>
                <a:close/>
              </a:path>
              <a:path w="407035" h="105410">
                <a:moveTo>
                  <a:pt x="183087" y="13882"/>
                </a:moveTo>
                <a:lnTo>
                  <a:pt x="182161" y="13882"/>
                </a:lnTo>
                <a:lnTo>
                  <a:pt x="182646" y="13926"/>
                </a:lnTo>
                <a:lnTo>
                  <a:pt x="183087" y="14014"/>
                </a:lnTo>
                <a:lnTo>
                  <a:pt x="183087" y="13882"/>
                </a:lnTo>
                <a:close/>
              </a:path>
              <a:path w="407035" h="105410">
                <a:moveTo>
                  <a:pt x="203438" y="13662"/>
                </a:moveTo>
                <a:lnTo>
                  <a:pt x="197576" y="13662"/>
                </a:lnTo>
                <a:lnTo>
                  <a:pt x="199779" y="15159"/>
                </a:lnTo>
                <a:lnTo>
                  <a:pt x="199692" y="19568"/>
                </a:lnTo>
                <a:lnTo>
                  <a:pt x="187483" y="21682"/>
                </a:lnTo>
                <a:lnTo>
                  <a:pt x="185456" y="23666"/>
                </a:lnTo>
                <a:lnTo>
                  <a:pt x="185456" y="31511"/>
                </a:lnTo>
                <a:lnTo>
                  <a:pt x="188850" y="33185"/>
                </a:lnTo>
                <a:lnTo>
                  <a:pt x="195417" y="33185"/>
                </a:lnTo>
                <a:lnTo>
                  <a:pt x="197752" y="32127"/>
                </a:lnTo>
                <a:lnTo>
                  <a:pt x="199480" y="30540"/>
                </a:lnTo>
                <a:lnTo>
                  <a:pt x="190921" y="30540"/>
                </a:lnTo>
                <a:lnTo>
                  <a:pt x="189026" y="29439"/>
                </a:lnTo>
                <a:lnTo>
                  <a:pt x="189026" y="24503"/>
                </a:lnTo>
                <a:lnTo>
                  <a:pt x="190393" y="23181"/>
                </a:lnTo>
                <a:lnTo>
                  <a:pt x="199868" y="22255"/>
                </a:lnTo>
                <a:lnTo>
                  <a:pt x="203438" y="22255"/>
                </a:lnTo>
                <a:lnTo>
                  <a:pt x="203438" y="13662"/>
                </a:lnTo>
                <a:close/>
              </a:path>
              <a:path w="407035" h="105410">
                <a:moveTo>
                  <a:pt x="203528" y="30144"/>
                </a:moveTo>
                <a:lnTo>
                  <a:pt x="200000" y="30144"/>
                </a:lnTo>
                <a:lnTo>
                  <a:pt x="200118" y="31511"/>
                </a:lnTo>
                <a:lnTo>
                  <a:pt x="200207" y="32127"/>
                </a:lnTo>
                <a:lnTo>
                  <a:pt x="200309" y="32567"/>
                </a:lnTo>
                <a:lnTo>
                  <a:pt x="203835" y="32567"/>
                </a:lnTo>
                <a:lnTo>
                  <a:pt x="203669" y="31511"/>
                </a:lnTo>
                <a:lnTo>
                  <a:pt x="203528" y="30144"/>
                </a:lnTo>
                <a:close/>
              </a:path>
              <a:path w="407035" h="105410">
                <a:moveTo>
                  <a:pt x="203438" y="22255"/>
                </a:moveTo>
                <a:lnTo>
                  <a:pt x="199868" y="22255"/>
                </a:lnTo>
                <a:lnTo>
                  <a:pt x="199868" y="27456"/>
                </a:lnTo>
                <a:lnTo>
                  <a:pt x="197224" y="29659"/>
                </a:lnTo>
                <a:lnTo>
                  <a:pt x="195372" y="30540"/>
                </a:lnTo>
                <a:lnTo>
                  <a:pt x="199480" y="30540"/>
                </a:lnTo>
                <a:lnTo>
                  <a:pt x="199911" y="30144"/>
                </a:lnTo>
                <a:lnTo>
                  <a:pt x="203528" y="30144"/>
                </a:lnTo>
                <a:lnTo>
                  <a:pt x="203438" y="22255"/>
                </a:lnTo>
                <a:close/>
              </a:path>
              <a:path w="407035" h="105410">
                <a:moveTo>
                  <a:pt x="200220" y="10709"/>
                </a:moveTo>
                <a:lnTo>
                  <a:pt x="192024" y="10709"/>
                </a:lnTo>
                <a:lnTo>
                  <a:pt x="188939" y="11459"/>
                </a:lnTo>
                <a:lnTo>
                  <a:pt x="186910" y="13000"/>
                </a:lnTo>
                <a:lnTo>
                  <a:pt x="186910" y="16482"/>
                </a:lnTo>
                <a:lnTo>
                  <a:pt x="189158" y="14676"/>
                </a:lnTo>
                <a:lnTo>
                  <a:pt x="191935" y="13662"/>
                </a:lnTo>
                <a:lnTo>
                  <a:pt x="203438" y="13662"/>
                </a:lnTo>
                <a:lnTo>
                  <a:pt x="203438" y="13486"/>
                </a:lnTo>
                <a:lnTo>
                  <a:pt x="200220" y="10709"/>
                </a:lnTo>
                <a:close/>
              </a:path>
              <a:path w="407035" h="105410">
                <a:moveTo>
                  <a:pt x="214901" y="14411"/>
                </a:moveTo>
                <a:lnTo>
                  <a:pt x="211419" y="14411"/>
                </a:lnTo>
                <a:lnTo>
                  <a:pt x="211419" y="30938"/>
                </a:lnTo>
                <a:lnTo>
                  <a:pt x="213490" y="33097"/>
                </a:lnTo>
                <a:lnTo>
                  <a:pt x="218382" y="33097"/>
                </a:lnTo>
                <a:lnTo>
                  <a:pt x="219572" y="32833"/>
                </a:lnTo>
                <a:lnTo>
                  <a:pt x="220454" y="32567"/>
                </a:lnTo>
                <a:lnTo>
                  <a:pt x="220454" y="30189"/>
                </a:lnTo>
                <a:lnTo>
                  <a:pt x="216223" y="30189"/>
                </a:lnTo>
                <a:lnTo>
                  <a:pt x="214901" y="29218"/>
                </a:lnTo>
                <a:lnTo>
                  <a:pt x="214901" y="14411"/>
                </a:lnTo>
                <a:close/>
              </a:path>
              <a:path w="407035" h="105410">
                <a:moveTo>
                  <a:pt x="220454" y="29791"/>
                </a:moveTo>
                <a:lnTo>
                  <a:pt x="219837" y="30012"/>
                </a:lnTo>
                <a:lnTo>
                  <a:pt x="218955" y="30189"/>
                </a:lnTo>
                <a:lnTo>
                  <a:pt x="220454" y="30189"/>
                </a:lnTo>
                <a:lnTo>
                  <a:pt x="220454" y="29791"/>
                </a:lnTo>
                <a:close/>
              </a:path>
              <a:path w="407035" h="105410">
                <a:moveTo>
                  <a:pt x="220498" y="11414"/>
                </a:moveTo>
                <a:lnTo>
                  <a:pt x="207408" y="11414"/>
                </a:lnTo>
                <a:lnTo>
                  <a:pt x="207408" y="14411"/>
                </a:lnTo>
                <a:lnTo>
                  <a:pt x="220498" y="14411"/>
                </a:lnTo>
                <a:lnTo>
                  <a:pt x="220498" y="11414"/>
                </a:lnTo>
                <a:close/>
              </a:path>
              <a:path w="407035" h="105410">
                <a:moveTo>
                  <a:pt x="214901" y="5685"/>
                </a:moveTo>
                <a:lnTo>
                  <a:pt x="211419" y="5685"/>
                </a:lnTo>
                <a:lnTo>
                  <a:pt x="211419" y="11414"/>
                </a:lnTo>
                <a:lnTo>
                  <a:pt x="214901" y="11414"/>
                </a:lnTo>
                <a:lnTo>
                  <a:pt x="214901" y="5685"/>
                </a:lnTo>
                <a:close/>
              </a:path>
              <a:path w="407035" h="105410">
                <a:moveTo>
                  <a:pt x="240609" y="10753"/>
                </a:moveTo>
                <a:lnTo>
                  <a:pt x="227784" y="10753"/>
                </a:lnTo>
                <a:lnTo>
                  <a:pt x="223201" y="15116"/>
                </a:lnTo>
                <a:lnTo>
                  <a:pt x="223201" y="28954"/>
                </a:lnTo>
                <a:lnTo>
                  <a:pt x="227740" y="33229"/>
                </a:lnTo>
                <a:lnTo>
                  <a:pt x="237699" y="33229"/>
                </a:lnTo>
                <a:lnTo>
                  <a:pt x="240168" y="32612"/>
                </a:lnTo>
                <a:lnTo>
                  <a:pt x="242989" y="30938"/>
                </a:lnTo>
                <a:lnTo>
                  <a:pt x="242989" y="30364"/>
                </a:lnTo>
                <a:lnTo>
                  <a:pt x="229988" y="30364"/>
                </a:lnTo>
                <a:lnTo>
                  <a:pt x="227343" y="27456"/>
                </a:lnTo>
                <a:lnTo>
                  <a:pt x="226903" y="22828"/>
                </a:lnTo>
                <a:lnTo>
                  <a:pt x="243870" y="22828"/>
                </a:lnTo>
                <a:lnTo>
                  <a:pt x="243958" y="22387"/>
                </a:lnTo>
                <a:lnTo>
                  <a:pt x="244002" y="20228"/>
                </a:lnTo>
                <a:lnTo>
                  <a:pt x="226903" y="20228"/>
                </a:lnTo>
                <a:lnTo>
                  <a:pt x="227299" y="16790"/>
                </a:lnTo>
                <a:lnTo>
                  <a:pt x="229767" y="13662"/>
                </a:lnTo>
                <a:lnTo>
                  <a:pt x="242591" y="13662"/>
                </a:lnTo>
                <a:lnTo>
                  <a:pt x="240609" y="10753"/>
                </a:lnTo>
                <a:close/>
              </a:path>
              <a:path w="407035" h="105410">
                <a:moveTo>
                  <a:pt x="242989" y="27324"/>
                </a:moveTo>
                <a:lnTo>
                  <a:pt x="240168" y="29483"/>
                </a:lnTo>
                <a:lnTo>
                  <a:pt x="237744" y="30364"/>
                </a:lnTo>
                <a:lnTo>
                  <a:pt x="242989" y="30364"/>
                </a:lnTo>
                <a:lnTo>
                  <a:pt x="242989" y="27324"/>
                </a:lnTo>
                <a:close/>
              </a:path>
              <a:path w="407035" h="105410">
                <a:moveTo>
                  <a:pt x="242591" y="13662"/>
                </a:moveTo>
                <a:lnTo>
                  <a:pt x="237964" y="13662"/>
                </a:lnTo>
                <a:lnTo>
                  <a:pt x="240256" y="16482"/>
                </a:lnTo>
                <a:lnTo>
                  <a:pt x="240609" y="20228"/>
                </a:lnTo>
                <a:lnTo>
                  <a:pt x="244002" y="20228"/>
                </a:lnTo>
                <a:lnTo>
                  <a:pt x="244002" y="15734"/>
                </a:lnTo>
                <a:lnTo>
                  <a:pt x="242591" y="13662"/>
                </a:lnTo>
                <a:close/>
              </a:path>
              <a:path w="407035" h="105410">
                <a:moveTo>
                  <a:pt x="277550" y="13662"/>
                </a:moveTo>
                <a:lnTo>
                  <a:pt x="271688" y="13662"/>
                </a:lnTo>
                <a:lnTo>
                  <a:pt x="273892" y="15159"/>
                </a:lnTo>
                <a:lnTo>
                  <a:pt x="273804" y="19568"/>
                </a:lnTo>
                <a:lnTo>
                  <a:pt x="261595" y="21682"/>
                </a:lnTo>
                <a:lnTo>
                  <a:pt x="259568" y="23666"/>
                </a:lnTo>
                <a:lnTo>
                  <a:pt x="259568" y="31511"/>
                </a:lnTo>
                <a:lnTo>
                  <a:pt x="262962" y="33185"/>
                </a:lnTo>
                <a:lnTo>
                  <a:pt x="269529" y="33185"/>
                </a:lnTo>
                <a:lnTo>
                  <a:pt x="271865" y="32127"/>
                </a:lnTo>
                <a:lnTo>
                  <a:pt x="273592" y="30540"/>
                </a:lnTo>
                <a:lnTo>
                  <a:pt x="265033" y="30540"/>
                </a:lnTo>
                <a:lnTo>
                  <a:pt x="263138" y="29439"/>
                </a:lnTo>
                <a:lnTo>
                  <a:pt x="263138" y="24503"/>
                </a:lnTo>
                <a:lnTo>
                  <a:pt x="264505" y="23181"/>
                </a:lnTo>
                <a:lnTo>
                  <a:pt x="273980" y="22255"/>
                </a:lnTo>
                <a:lnTo>
                  <a:pt x="277550" y="22255"/>
                </a:lnTo>
                <a:lnTo>
                  <a:pt x="277550" y="13662"/>
                </a:lnTo>
                <a:close/>
              </a:path>
              <a:path w="407035" h="105410">
                <a:moveTo>
                  <a:pt x="277640" y="30144"/>
                </a:moveTo>
                <a:lnTo>
                  <a:pt x="274112" y="30144"/>
                </a:lnTo>
                <a:lnTo>
                  <a:pt x="274231" y="31511"/>
                </a:lnTo>
                <a:lnTo>
                  <a:pt x="274319" y="32127"/>
                </a:lnTo>
                <a:lnTo>
                  <a:pt x="274421" y="32567"/>
                </a:lnTo>
                <a:lnTo>
                  <a:pt x="277947" y="32567"/>
                </a:lnTo>
                <a:lnTo>
                  <a:pt x="277781" y="31511"/>
                </a:lnTo>
                <a:lnTo>
                  <a:pt x="277640" y="30144"/>
                </a:lnTo>
                <a:close/>
              </a:path>
              <a:path w="407035" h="105410">
                <a:moveTo>
                  <a:pt x="277550" y="22255"/>
                </a:moveTo>
                <a:lnTo>
                  <a:pt x="273980" y="22255"/>
                </a:lnTo>
                <a:lnTo>
                  <a:pt x="273980" y="27456"/>
                </a:lnTo>
                <a:lnTo>
                  <a:pt x="271336" y="29659"/>
                </a:lnTo>
                <a:lnTo>
                  <a:pt x="269485" y="30540"/>
                </a:lnTo>
                <a:lnTo>
                  <a:pt x="273592" y="30540"/>
                </a:lnTo>
                <a:lnTo>
                  <a:pt x="274024" y="30144"/>
                </a:lnTo>
                <a:lnTo>
                  <a:pt x="277640" y="30144"/>
                </a:lnTo>
                <a:lnTo>
                  <a:pt x="277550" y="22255"/>
                </a:lnTo>
                <a:close/>
              </a:path>
              <a:path w="407035" h="105410">
                <a:moveTo>
                  <a:pt x="274332" y="10709"/>
                </a:moveTo>
                <a:lnTo>
                  <a:pt x="266136" y="10709"/>
                </a:lnTo>
                <a:lnTo>
                  <a:pt x="263051" y="11459"/>
                </a:lnTo>
                <a:lnTo>
                  <a:pt x="261023" y="13000"/>
                </a:lnTo>
                <a:lnTo>
                  <a:pt x="261023" y="16482"/>
                </a:lnTo>
                <a:lnTo>
                  <a:pt x="263271" y="14676"/>
                </a:lnTo>
                <a:lnTo>
                  <a:pt x="266047" y="13662"/>
                </a:lnTo>
                <a:lnTo>
                  <a:pt x="277550" y="13662"/>
                </a:lnTo>
                <a:lnTo>
                  <a:pt x="277550" y="13486"/>
                </a:lnTo>
                <a:lnTo>
                  <a:pt x="274332" y="10709"/>
                </a:lnTo>
                <a:close/>
              </a:path>
              <a:path w="407035" h="105410">
                <a:moveTo>
                  <a:pt x="287911" y="11414"/>
                </a:moveTo>
                <a:lnTo>
                  <a:pt x="284694" y="11414"/>
                </a:lnTo>
                <a:lnTo>
                  <a:pt x="284694" y="43145"/>
                </a:lnTo>
                <a:lnTo>
                  <a:pt x="288264" y="43145"/>
                </a:lnTo>
                <a:lnTo>
                  <a:pt x="288264" y="31070"/>
                </a:lnTo>
                <a:lnTo>
                  <a:pt x="303740" y="31070"/>
                </a:lnTo>
                <a:lnTo>
                  <a:pt x="304461" y="30321"/>
                </a:lnTo>
                <a:lnTo>
                  <a:pt x="292494" y="30321"/>
                </a:lnTo>
                <a:lnTo>
                  <a:pt x="290512" y="29483"/>
                </a:lnTo>
                <a:lnTo>
                  <a:pt x="288264" y="27411"/>
                </a:lnTo>
                <a:lnTo>
                  <a:pt x="288264" y="17275"/>
                </a:lnTo>
                <a:lnTo>
                  <a:pt x="290644" y="14763"/>
                </a:lnTo>
                <a:lnTo>
                  <a:pt x="292417" y="13750"/>
                </a:lnTo>
                <a:lnTo>
                  <a:pt x="288132" y="13750"/>
                </a:lnTo>
                <a:lnTo>
                  <a:pt x="287911" y="11414"/>
                </a:lnTo>
                <a:close/>
              </a:path>
              <a:path w="407035" h="105410">
                <a:moveTo>
                  <a:pt x="303740" y="31070"/>
                </a:moveTo>
                <a:lnTo>
                  <a:pt x="288309" y="31070"/>
                </a:lnTo>
                <a:lnTo>
                  <a:pt x="290732" y="32567"/>
                </a:lnTo>
                <a:lnTo>
                  <a:pt x="292848" y="33185"/>
                </a:lnTo>
                <a:lnTo>
                  <a:pt x="301706" y="33185"/>
                </a:lnTo>
                <a:lnTo>
                  <a:pt x="303740" y="31070"/>
                </a:lnTo>
                <a:close/>
              </a:path>
              <a:path w="407035" h="105410">
                <a:moveTo>
                  <a:pt x="304734" y="13705"/>
                </a:moveTo>
                <a:lnTo>
                  <a:pt x="299590" y="13705"/>
                </a:lnTo>
                <a:lnTo>
                  <a:pt x="302506" y="17275"/>
                </a:lnTo>
                <a:lnTo>
                  <a:pt x="302543" y="26619"/>
                </a:lnTo>
                <a:lnTo>
                  <a:pt x="299679" y="30321"/>
                </a:lnTo>
                <a:lnTo>
                  <a:pt x="304461" y="30321"/>
                </a:lnTo>
                <a:lnTo>
                  <a:pt x="306157" y="28558"/>
                </a:lnTo>
                <a:lnTo>
                  <a:pt x="306157" y="15072"/>
                </a:lnTo>
                <a:lnTo>
                  <a:pt x="304734" y="13705"/>
                </a:lnTo>
                <a:close/>
              </a:path>
              <a:path w="407035" h="105410">
                <a:moveTo>
                  <a:pt x="301706" y="10797"/>
                </a:moveTo>
                <a:lnTo>
                  <a:pt x="292671" y="10797"/>
                </a:lnTo>
                <a:lnTo>
                  <a:pt x="290335" y="11899"/>
                </a:lnTo>
                <a:lnTo>
                  <a:pt x="288220" y="13750"/>
                </a:lnTo>
                <a:lnTo>
                  <a:pt x="292417" y="13750"/>
                </a:lnTo>
                <a:lnTo>
                  <a:pt x="304734" y="13705"/>
                </a:lnTo>
                <a:lnTo>
                  <a:pt x="301706" y="10797"/>
                </a:lnTo>
                <a:close/>
              </a:path>
              <a:path w="407035" h="105410">
                <a:moveTo>
                  <a:pt x="315327" y="11414"/>
                </a:moveTo>
                <a:lnTo>
                  <a:pt x="312110" y="11414"/>
                </a:lnTo>
                <a:lnTo>
                  <a:pt x="312110" y="43145"/>
                </a:lnTo>
                <a:lnTo>
                  <a:pt x="315680" y="43145"/>
                </a:lnTo>
                <a:lnTo>
                  <a:pt x="315680" y="31070"/>
                </a:lnTo>
                <a:lnTo>
                  <a:pt x="331156" y="31070"/>
                </a:lnTo>
                <a:lnTo>
                  <a:pt x="331877" y="30321"/>
                </a:lnTo>
                <a:lnTo>
                  <a:pt x="319910" y="30321"/>
                </a:lnTo>
                <a:lnTo>
                  <a:pt x="317927" y="29483"/>
                </a:lnTo>
                <a:lnTo>
                  <a:pt x="315680" y="27411"/>
                </a:lnTo>
                <a:lnTo>
                  <a:pt x="315680" y="17275"/>
                </a:lnTo>
                <a:lnTo>
                  <a:pt x="318060" y="14763"/>
                </a:lnTo>
                <a:lnTo>
                  <a:pt x="319832" y="13750"/>
                </a:lnTo>
                <a:lnTo>
                  <a:pt x="315548" y="13750"/>
                </a:lnTo>
                <a:lnTo>
                  <a:pt x="315327" y="11414"/>
                </a:lnTo>
                <a:close/>
              </a:path>
              <a:path w="407035" h="105410">
                <a:moveTo>
                  <a:pt x="331156" y="31070"/>
                </a:moveTo>
                <a:lnTo>
                  <a:pt x="315724" y="31070"/>
                </a:lnTo>
                <a:lnTo>
                  <a:pt x="318147" y="32567"/>
                </a:lnTo>
                <a:lnTo>
                  <a:pt x="320263" y="33185"/>
                </a:lnTo>
                <a:lnTo>
                  <a:pt x="329121" y="33185"/>
                </a:lnTo>
                <a:lnTo>
                  <a:pt x="331156" y="31070"/>
                </a:lnTo>
                <a:close/>
              </a:path>
              <a:path w="407035" h="105410">
                <a:moveTo>
                  <a:pt x="332150" y="13705"/>
                </a:moveTo>
                <a:lnTo>
                  <a:pt x="327005" y="13705"/>
                </a:lnTo>
                <a:lnTo>
                  <a:pt x="329922" y="17275"/>
                </a:lnTo>
                <a:lnTo>
                  <a:pt x="329958" y="26619"/>
                </a:lnTo>
                <a:lnTo>
                  <a:pt x="327094" y="30321"/>
                </a:lnTo>
                <a:lnTo>
                  <a:pt x="331877" y="30321"/>
                </a:lnTo>
                <a:lnTo>
                  <a:pt x="333573" y="28558"/>
                </a:lnTo>
                <a:lnTo>
                  <a:pt x="333573" y="15072"/>
                </a:lnTo>
                <a:lnTo>
                  <a:pt x="332150" y="13705"/>
                </a:lnTo>
                <a:close/>
              </a:path>
              <a:path w="407035" h="105410">
                <a:moveTo>
                  <a:pt x="329121" y="10797"/>
                </a:moveTo>
                <a:lnTo>
                  <a:pt x="320086" y="10797"/>
                </a:lnTo>
                <a:lnTo>
                  <a:pt x="317751" y="11899"/>
                </a:lnTo>
                <a:lnTo>
                  <a:pt x="315635" y="13750"/>
                </a:lnTo>
                <a:lnTo>
                  <a:pt x="319832" y="13750"/>
                </a:lnTo>
                <a:lnTo>
                  <a:pt x="332150" y="13705"/>
                </a:lnTo>
                <a:lnTo>
                  <a:pt x="329121" y="10797"/>
                </a:lnTo>
                <a:close/>
              </a:path>
              <a:path w="407035" h="105410">
                <a:moveTo>
                  <a:pt x="342966" y="1366"/>
                </a:moveTo>
                <a:lnTo>
                  <a:pt x="339396" y="1366"/>
                </a:lnTo>
                <a:lnTo>
                  <a:pt x="339396" y="30849"/>
                </a:lnTo>
                <a:lnTo>
                  <a:pt x="341115" y="32567"/>
                </a:lnTo>
                <a:lnTo>
                  <a:pt x="346139" y="32567"/>
                </a:lnTo>
                <a:lnTo>
                  <a:pt x="346139" y="29659"/>
                </a:lnTo>
                <a:lnTo>
                  <a:pt x="343715" y="29659"/>
                </a:lnTo>
                <a:lnTo>
                  <a:pt x="342966" y="28778"/>
                </a:lnTo>
                <a:lnTo>
                  <a:pt x="342966" y="1366"/>
                </a:lnTo>
                <a:close/>
              </a:path>
              <a:path w="407035" h="105410">
                <a:moveTo>
                  <a:pt x="353411" y="838"/>
                </a:moveTo>
                <a:lnTo>
                  <a:pt x="350987" y="838"/>
                </a:lnTo>
                <a:lnTo>
                  <a:pt x="349973" y="1807"/>
                </a:lnTo>
                <a:lnTo>
                  <a:pt x="349973" y="4406"/>
                </a:lnTo>
                <a:lnTo>
                  <a:pt x="350987" y="5332"/>
                </a:lnTo>
                <a:lnTo>
                  <a:pt x="353367" y="5332"/>
                </a:lnTo>
                <a:lnTo>
                  <a:pt x="354425" y="4406"/>
                </a:lnTo>
                <a:lnTo>
                  <a:pt x="354425" y="1807"/>
                </a:lnTo>
                <a:lnTo>
                  <a:pt x="353411" y="838"/>
                </a:lnTo>
                <a:close/>
              </a:path>
              <a:path w="407035" h="105410">
                <a:moveTo>
                  <a:pt x="353984" y="11414"/>
                </a:moveTo>
                <a:lnTo>
                  <a:pt x="350414" y="11414"/>
                </a:lnTo>
                <a:lnTo>
                  <a:pt x="350414" y="32567"/>
                </a:lnTo>
                <a:lnTo>
                  <a:pt x="353984" y="32567"/>
                </a:lnTo>
                <a:lnTo>
                  <a:pt x="353984" y="11414"/>
                </a:lnTo>
                <a:close/>
              </a:path>
              <a:path w="407035" h="105410">
                <a:moveTo>
                  <a:pt x="377342" y="10753"/>
                </a:moveTo>
                <a:lnTo>
                  <a:pt x="364516" y="10753"/>
                </a:lnTo>
                <a:lnTo>
                  <a:pt x="359933" y="15116"/>
                </a:lnTo>
                <a:lnTo>
                  <a:pt x="359933" y="28954"/>
                </a:lnTo>
                <a:lnTo>
                  <a:pt x="364473" y="33229"/>
                </a:lnTo>
                <a:lnTo>
                  <a:pt x="374432" y="33229"/>
                </a:lnTo>
                <a:lnTo>
                  <a:pt x="376901" y="32612"/>
                </a:lnTo>
                <a:lnTo>
                  <a:pt x="379722" y="30938"/>
                </a:lnTo>
                <a:lnTo>
                  <a:pt x="379722" y="30364"/>
                </a:lnTo>
                <a:lnTo>
                  <a:pt x="366720" y="30364"/>
                </a:lnTo>
                <a:lnTo>
                  <a:pt x="364075" y="27456"/>
                </a:lnTo>
                <a:lnTo>
                  <a:pt x="363635" y="22828"/>
                </a:lnTo>
                <a:lnTo>
                  <a:pt x="380603" y="22828"/>
                </a:lnTo>
                <a:lnTo>
                  <a:pt x="380691" y="22387"/>
                </a:lnTo>
                <a:lnTo>
                  <a:pt x="380735" y="20228"/>
                </a:lnTo>
                <a:lnTo>
                  <a:pt x="363635" y="20228"/>
                </a:lnTo>
                <a:lnTo>
                  <a:pt x="364032" y="16790"/>
                </a:lnTo>
                <a:lnTo>
                  <a:pt x="366500" y="13662"/>
                </a:lnTo>
                <a:lnTo>
                  <a:pt x="379324" y="13662"/>
                </a:lnTo>
                <a:lnTo>
                  <a:pt x="377342" y="10753"/>
                </a:lnTo>
                <a:close/>
              </a:path>
              <a:path w="407035" h="105410">
                <a:moveTo>
                  <a:pt x="379722" y="27324"/>
                </a:moveTo>
                <a:lnTo>
                  <a:pt x="376901" y="29483"/>
                </a:lnTo>
                <a:lnTo>
                  <a:pt x="374477" y="30364"/>
                </a:lnTo>
                <a:lnTo>
                  <a:pt x="379722" y="30364"/>
                </a:lnTo>
                <a:lnTo>
                  <a:pt x="379722" y="27324"/>
                </a:lnTo>
                <a:close/>
              </a:path>
              <a:path w="407035" h="105410">
                <a:moveTo>
                  <a:pt x="379324" y="13662"/>
                </a:moveTo>
                <a:lnTo>
                  <a:pt x="374698" y="13662"/>
                </a:lnTo>
                <a:lnTo>
                  <a:pt x="376989" y="16482"/>
                </a:lnTo>
                <a:lnTo>
                  <a:pt x="377342" y="20228"/>
                </a:lnTo>
                <a:lnTo>
                  <a:pt x="380735" y="20228"/>
                </a:lnTo>
                <a:lnTo>
                  <a:pt x="380735" y="15734"/>
                </a:lnTo>
                <a:lnTo>
                  <a:pt x="379324" y="13662"/>
                </a:lnTo>
                <a:close/>
              </a:path>
              <a:path w="407035" h="105410">
                <a:moveTo>
                  <a:pt x="398858" y="10797"/>
                </a:moveTo>
                <a:lnTo>
                  <a:pt x="389735" y="10797"/>
                </a:lnTo>
                <a:lnTo>
                  <a:pt x="385240" y="15204"/>
                </a:lnTo>
                <a:lnTo>
                  <a:pt x="385240" y="28822"/>
                </a:lnTo>
                <a:lnTo>
                  <a:pt x="389559" y="33185"/>
                </a:lnTo>
                <a:lnTo>
                  <a:pt x="399035" y="33185"/>
                </a:lnTo>
                <a:lnTo>
                  <a:pt x="400973" y="31995"/>
                </a:lnTo>
                <a:lnTo>
                  <a:pt x="402899" y="30321"/>
                </a:lnTo>
                <a:lnTo>
                  <a:pt x="391674" y="30321"/>
                </a:lnTo>
                <a:lnTo>
                  <a:pt x="388853" y="26574"/>
                </a:lnTo>
                <a:lnTo>
                  <a:pt x="388853" y="17407"/>
                </a:lnTo>
                <a:lnTo>
                  <a:pt x="391631" y="13705"/>
                </a:lnTo>
                <a:lnTo>
                  <a:pt x="406659" y="13705"/>
                </a:lnTo>
                <a:lnTo>
                  <a:pt x="406659" y="13309"/>
                </a:lnTo>
                <a:lnTo>
                  <a:pt x="403001" y="13309"/>
                </a:lnTo>
                <a:lnTo>
                  <a:pt x="401062" y="11943"/>
                </a:lnTo>
                <a:lnTo>
                  <a:pt x="398858" y="10797"/>
                </a:lnTo>
                <a:close/>
              </a:path>
              <a:path w="407035" h="105410">
                <a:moveTo>
                  <a:pt x="406659" y="30232"/>
                </a:moveTo>
                <a:lnTo>
                  <a:pt x="403044" y="30232"/>
                </a:lnTo>
                <a:lnTo>
                  <a:pt x="403044" y="32567"/>
                </a:lnTo>
                <a:lnTo>
                  <a:pt x="406659" y="32567"/>
                </a:lnTo>
                <a:lnTo>
                  <a:pt x="406659" y="30232"/>
                </a:lnTo>
                <a:close/>
              </a:path>
              <a:path w="407035" h="105410">
                <a:moveTo>
                  <a:pt x="406659" y="13705"/>
                </a:moveTo>
                <a:lnTo>
                  <a:pt x="398682" y="13705"/>
                </a:lnTo>
                <a:lnTo>
                  <a:pt x="400444" y="14676"/>
                </a:lnTo>
                <a:lnTo>
                  <a:pt x="403044" y="16879"/>
                </a:lnTo>
                <a:lnTo>
                  <a:pt x="403044" y="27015"/>
                </a:lnTo>
                <a:lnTo>
                  <a:pt x="400753" y="29263"/>
                </a:lnTo>
                <a:lnTo>
                  <a:pt x="398769" y="30321"/>
                </a:lnTo>
                <a:lnTo>
                  <a:pt x="402899" y="30321"/>
                </a:lnTo>
                <a:lnTo>
                  <a:pt x="406659" y="30232"/>
                </a:lnTo>
                <a:lnTo>
                  <a:pt x="406659" y="13705"/>
                </a:lnTo>
                <a:close/>
              </a:path>
              <a:path w="407035" h="105410">
                <a:moveTo>
                  <a:pt x="406659" y="1366"/>
                </a:moveTo>
                <a:lnTo>
                  <a:pt x="403044" y="1366"/>
                </a:lnTo>
                <a:lnTo>
                  <a:pt x="403044" y="13309"/>
                </a:lnTo>
                <a:lnTo>
                  <a:pt x="406659" y="13309"/>
                </a:lnTo>
                <a:lnTo>
                  <a:pt x="406659" y="1366"/>
                </a:lnTo>
                <a:close/>
              </a:path>
              <a:path w="407035" h="105410">
                <a:moveTo>
                  <a:pt x="615" y="92063"/>
                </a:moveTo>
                <a:lnTo>
                  <a:pt x="615" y="96647"/>
                </a:lnTo>
                <a:lnTo>
                  <a:pt x="3260" y="98322"/>
                </a:lnTo>
                <a:lnTo>
                  <a:pt x="6433" y="99555"/>
                </a:lnTo>
                <a:lnTo>
                  <a:pt x="15645" y="99555"/>
                </a:lnTo>
                <a:lnTo>
                  <a:pt x="20487" y="96470"/>
                </a:lnTo>
                <a:lnTo>
                  <a:pt x="7270" y="96470"/>
                </a:lnTo>
                <a:lnTo>
                  <a:pt x="4141" y="95060"/>
                </a:lnTo>
                <a:lnTo>
                  <a:pt x="615" y="92063"/>
                </a:lnTo>
                <a:close/>
              </a:path>
              <a:path w="407035" h="105410">
                <a:moveTo>
                  <a:pt x="14851" y="66591"/>
                </a:moveTo>
                <a:lnTo>
                  <a:pt x="5640" y="66591"/>
                </a:lnTo>
                <a:lnTo>
                  <a:pt x="1076" y="69720"/>
                </a:lnTo>
                <a:lnTo>
                  <a:pt x="1013" y="80561"/>
                </a:lnTo>
                <a:lnTo>
                  <a:pt x="4185" y="82896"/>
                </a:lnTo>
                <a:lnTo>
                  <a:pt x="9871" y="84527"/>
                </a:lnTo>
                <a:lnTo>
                  <a:pt x="13529" y="85629"/>
                </a:lnTo>
                <a:lnTo>
                  <a:pt x="16658" y="86996"/>
                </a:lnTo>
                <a:lnTo>
                  <a:pt x="16658" y="94179"/>
                </a:lnTo>
                <a:lnTo>
                  <a:pt x="14102" y="96470"/>
                </a:lnTo>
                <a:lnTo>
                  <a:pt x="20487" y="96470"/>
                </a:lnTo>
                <a:lnTo>
                  <a:pt x="20624" y="96382"/>
                </a:lnTo>
                <a:lnTo>
                  <a:pt x="20624" y="85233"/>
                </a:lnTo>
                <a:lnTo>
                  <a:pt x="17143" y="82941"/>
                </a:lnTo>
                <a:lnTo>
                  <a:pt x="7623" y="80120"/>
                </a:lnTo>
                <a:lnTo>
                  <a:pt x="4935" y="78887"/>
                </a:lnTo>
                <a:lnTo>
                  <a:pt x="4935" y="71791"/>
                </a:lnTo>
                <a:lnTo>
                  <a:pt x="7447" y="69720"/>
                </a:lnTo>
                <a:lnTo>
                  <a:pt x="19963" y="69720"/>
                </a:lnTo>
                <a:lnTo>
                  <a:pt x="19963" y="69367"/>
                </a:lnTo>
                <a:lnTo>
                  <a:pt x="17672" y="67736"/>
                </a:lnTo>
                <a:lnTo>
                  <a:pt x="14851" y="66591"/>
                </a:lnTo>
                <a:close/>
              </a:path>
              <a:path w="407035" h="105410">
                <a:moveTo>
                  <a:pt x="19963" y="69720"/>
                </a:moveTo>
                <a:lnTo>
                  <a:pt x="14146" y="69720"/>
                </a:lnTo>
                <a:lnTo>
                  <a:pt x="17054" y="71174"/>
                </a:lnTo>
                <a:lnTo>
                  <a:pt x="19963" y="73731"/>
                </a:lnTo>
                <a:lnTo>
                  <a:pt x="19963" y="69720"/>
                </a:lnTo>
                <a:close/>
              </a:path>
              <a:path w="407035" h="105410">
                <a:moveTo>
                  <a:pt x="31127" y="80518"/>
                </a:moveTo>
                <a:lnTo>
                  <a:pt x="27645" y="80518"/>
                </a:lnTo>
                <a:lnTo>
                  <a:pt x="27645" y="97044"/>
                </a:lnTo>
                <a:lnTo>
                  <a:pt x="29716" y="99203"/>
                </a:lnTo>
                <a:lnTo>
                  <a:pt x="34608" y="99203"/>
                </a:lnTo>
                <a:lnTo>
                  <a:pt x="35798" y="98939"/>
                </a:lnTo>
                <a:lnTo>
                  <a:pt x="36680" y="98673"/>
                </a:lnTo>
                <a:lnTo>
                  <a:pt x="36680" y="96295"/>
                </a:lnTo>
                <a:lnTo>
                  <a:pt x="32449" y="96295"/>
                </a:lnTo>
                <a:lnTo>
                  <a:pt x="31127" y="95324"/>
                </a:lnTo>
                <a:lnTo>
                  <a:pt x="31127" y="80518"/>
                </a:lnTo>
                <a:close/>
              </a:path>
              <a:path w="407035" h="105410">
                <a:moveTo>
                  <a:pt x="36680" y="95897"/>
                </a:moveTo>
                <a:lnTo>
                  <a:pt x="36062" y="96118"/>
                </a:lnTo>
                <a:lnTo>
                  <a:pt x="35181" y="96295"/>
                </a:lnTo>
                <a:lnTo>
                  <a:pt x="36680" y="96295"/>
                </a:lnTo>
                <a:lnTo>
                  <a:pt x="36680" y="95897"/>
                </a:lnTo>
                <a:close/>
              </a:path>
              <a:path w="407035" h="105410">
                <a:moveTo>
                  <a:pt x="36724" y="77520"/>
                </a:moveTo>
                <a:lnTo>
                  <a:pt x="23635" y="77520"/>
                </a:lnTo>
                <a:lnTo>
                  <a:pt x="23635" y="80518"/>
                </a:lnTo>
                <a:lnTo>
                  <a:pt x="36724" y="80518"/>
                </a:lnTo>
                <a:lnTo>
                  <a:pt x="36724" y="77520"/>
                </a:lnTo>
                <a:close/>
              </a:path>
              <a:path w="407035" h="105410">
                <a:moveTo>
                  <a:pt x="31127" y="71791"/>
                </a:moveTo>
                <a:lnTo>
                  <a:pt x="27645" y="71791"/>
                </a:lnTo>
                <a:lnTo>
                  <a:pt x="27645" y="77520"/>
                </a:lnTo>
                <a:lnTo>
                  <a:pt x="31127" y="77520"/>
                </a:lnTo>
                <a:lnTo>
                  <a:pt x="31127" y="71791"/>
                </a:lnTo>
                <a:close/>
              </a:path>
              <a:path w="407035" h="105410">
                <a:moveTo>
                  <a:pt x="57882" y="79768"/>
                </a:moveTo>
                <a:lnTo>
                  <a:pt x="52020" y="79768"/>
                </a:lnTo>
                <a:lnTo>
                  <a:pt x="54223" y="81266"/>
                </a:lnTo>
                <a:lnTo>
                  <a:pt x="54136" y="85674"/>
                </a:lnTo>
                <a:lnTo>
                  <a:pt x="41929" y="87788"/>
                </a:lnTo>
                <a:lnTo>
                  <a:pt x="39900" y="89772"/>
                </a:lnTo>
                <a:lnTo>
                  <a:pt x="39900" y="97617"/>
                </a:lnTo>
                <a:lnTo>
                  <a:pt x="43294" y="99291"/>
                </a:lnTo>
                <a:lnTo>
                  <a:pt x="49861" y="99291"/>
                </a:lnTo>
                <a:lnTo>
                  <a:pt x="52197" y="98233"/>
                </a:lnTo>
                <a:lnTo>
                  <a:pt x="53924" y="96647"/>
                </a:lnTo>
                <a:lnTo>
                  <a:pt x="45365" y="96647"/>
                </a:lnTo>
                <a:lnTo>
                  <a:pt x="43470" y="95545"/>
                </a:lnTo>
                <a:lnTo>
                  <a:pt x="43470" y="90609"/>
                </a:lnTo>
                <a:lnTo>
                  <a:pt x="44837" y="89287"/>
                </a:lnTo>
                <a:lnTo>
                  <a:pt x="54312" y="88361"/>
                </a:lnTo>
                <a:lnTo>
                  <a:pt x="57882" y="88361"/>
                </a:lnTo>
                <a:lnTo>
                  <a:pt x="57882" y="79768"/>
                </a:lnTo>
                <a:close/>
              </a:path>
              <a:path w="407035" h="105410">
                <a:moveTo>
                  <a:pt x="57972" y="96250"/>
                </a:moveTo>
                <a:lnTo>
                  <a:pt x="54444" y="96250"/>
                </a:lnTo>
                <a:lnTo>
                  <a:pt x="54563" y="97617"/>
                </a:lnTo>
                <a:lnTo>
                  <a:pt x="54651" y="98233"/>
                </a:lnTo>
                <a:lnTo>
                  <a:pt x="54753" y="98673"/>
                </a:lnTo>
                <a:lnTo>
                  <a:pt x="58279" y="98673"/>
                </a:lnTo>
                <a:lnTo>
                  <a:pt x="58113" y="97617"/>
                </a:lnTo>
                <a:lnTo>
                  <a:pt x="57972" y="96250"/>
                </a:lnTo>
                <a:close/>
              </a:path>
              <a:path w="407035" h="105410">
                <a:moveTo>
                  <a:pt x="57882" y="88361"/>
                </a:moveTo>
                <a:lnTo>
                  <a:pt x="54312" y="88361"/>
                </a:lnTo>
                <a:lnTo>
                  <a:pt x="54312" y="93562"/>
                </a:lnTo>
                <a:lnTo>
                  <a:pt x="51668" y="95765"/>
                </a:lnTo>
                <a:lnTo>
                  <a:pt x="49817" y="96647"/>
                </a:lnTo>
                <a:lnTo>
                  <a:pt x="53924" y="96647"/>
                </a:lnTo>
                <a:lnTo>
                  <a:pt x="54356" y="96250"/>
                </a:lnTo>
                <a:lnTo>
                  <a:pt x="57972" y="96250"/>
                </a:lnTo>
                <a:lnTo>
                  <a:pt x="57882" y="88361"/>
                </a:lnTo>
                <a:close/>
              </a:path>
              <a:path w="407035" h="105410">
                <a:moveTo>
                  <a:pt x="54664" y="76815"/>
                </a:moveTo>
                <a:lnTo>
                  <a:pt x="46468" y="76815"/>
                </a:lnTo>
                <a:lnTo>
                  <a:pt x="43383" y="77565"/>
                </a:lnTo>
                <a:lnTo>
                  <a:pt x="41355" y="79107"/>
                </a:lnTo>
                <a:lnTo>
                  <a:pt x="41355" y="82588"/>
                </a:lnTo>
                <a:lnTo>
                  <a:pt x="43602" y="80782"/>
                </a:lnTo>
                <a:lnTo>
                  <a:pt x="46379" y="79768"/>
                </a:lnTo>
                <a:lnTo>
                  <a:pt x="57882" y="79768"/>
                </a:lnTo>
                <a:lnTo>
                  <a:pt x="57882" y="79592"/>
                </a:lnTo>
                <a:lnTo>
                  <a:pt x="54664" y="76815"/>
                </a:lnTo>
                <a:close/>
              </a:path>
              <a:path w="407035" h="105410">
                <a:moveTo>
                  <a:pt x="68200" y="77520"/>
                </a:moveTo>
                <a:lnTo>
                  <a:pt x="64717" y="77520"/>
                </a:lnTo>
                <a:lnTo>
                  <a:pt x="64982" y="78974"/>
                </a:lnTo>
                <a:lnTo>
                  <a:pt x="65045" y="79635"/>
                </a:lnTo>
                <a:lnTo>
                  <a:pt x="65114" y="98673"/>
                </a:lnTo>
                <a:lnTo>
                  <a:pt x="68684" y="98673"/>
                </a:lnTo>
                <a:lnTo>
                  <a:pt x="68684" y="84352"/>
                </a:lnTo>
                <a:lnTo>
                  <a:pt x="70227" y="81574"/>
                </a:lnTo>
                <a:lnTo>
                  <a:pt x="71030" y="80869"/>
                </a:lnTo>
                <a:lnTo>
                  <a:pt x="68508" y="80869"/>
                </a:lnTo>
                <a:lnTo>
                  <a:pt x="68437" y="78974"/>
                </a:lnTo>
                <a:lnTo>
                  <a:pt x="68314" y="78093"/>
                </a:lnTo>
                <a:lnTo>
                  <a:pt x="68200" y="77520"/>
                </a:lnTo>
                <a:close/>
              </a:path>
              <a:path w="407035" h="105410">
                <a:moveTo>
                  <a:pt x="76309" y="76903"/>
                </a:moveTo>
                <a:lnTo>
                  <a:pt x="72475" y="76903"/>
                </a:lnTo>
                <a:lnTo>
                  <a:pt x="69918" y="78093"/>
                </a:lnTo>
                <a:lnTo>
                  <a:pt x="68596" y="80869"/>
                </a:lnTo>
                <a:lnTo>
                  <a:pt x="71030" y="80869"/>
                </a:lnTo>
                <a:lnTo>
                  <a:pt x="72034" y="79988"/>
                </a:lnTo>
                <a:lnTo>
                  <a:pt x="76309" y="79988"/>
                </a:lnTo>
                <a:lnTo>
                  <a:pt x="76309" y="76903"/>
                </a:lnTo>
                <a:close/>
              </a:path>
              <a:path w="407035" h="105410">
                <a:moveTo>
                  <a:pt x="76309" y="79988"/>
                </a:moveTo>
                <a:lnTo>
                  <a:pt x="75383" y="79988"/>
                </a:lnTo>
                <a:lnTo>
                  <a:pt x="75868" y="80032"/>
                </a:lnTo>
                <a:lnTo>
                  <a:pt x="76309" y="80120"/>
                </a:lnTo>
                <a:lnTo>
                  <a:pt x="76309" y="79988"/>
                </a:lnTo>
                <a:close/>
              </a:path>
              <a:path w="407035" h="105410">
                <a:moveTo>
                  <a:pt x="84710" y="80518"/>
                </a:moveTo>
                <a:lnTo>
                  <a:pt x="81229" y="80518"/>
                </a:lnTo>
                <a:lnTo>
                  <a:pt x="81229" y="97044"/>
                </a:lnTo>
                <a:lnTo>
                  <a:pt x="83300" y="99203"/>
                </a:lnTo>
                <a:lnTo>
                  <a:pt x="88191" y="99203"/>
                </a:lnTo>
                <a:lnTo>
                  <a:pt x="89381" y="98939"/>
                </a:lnTo>
                <a:lnTo>
                  <a:pt x="90262" y="98673"/>
                </a:lnTo>
                <a:lnTo>
                  <a:pt x="90262" y="96295"/>
                </a:lnTo>
                <a:lnTo>
                  <a:pt x="86032" y="96295"/>
                </a:lnTo>
                <a:lnTo>
                  <a:pt x="84710" y="95324"/>
                </a:lnTo>
                <a:lnTo>
                  <a:pt x="84710" y="80518"/>
                </a:lnTo>
                <a:close/>
              </a:path>
              <a:path w="407035" h="105410">
                <a:moveTo>
                  <a:pt x="90262" y="95897"/>
                </a:moveTo>
                <a:lnTo>
                  <a:pt x="89646" y="96118"/>
                </a:lnTo>
                <a:lnTo>
                  <a:pt x="88765" y="96295"/>
                </a:lnTo>
                <a:lnTo>
                  <a:pt x="90262" y="96295"/>
                </a:lnTo>
                <a:lnTo>
                  <a:pt x="90262" y="95897"/>
                </a:lnTo>
                <a:close/>
              </a:path>
              <a:path w="407035" h="105410">
                <a:moveTo>
                  <a:pt x="90307" y="77520"/>
                </a:moveTo>
                <a:lnTo>
                  <a:pt x="77218" y="77520"/>
                </a:lnTo>
                <a:lnTo>
                  <a:pt x="77218" y="80518"/>
                </a:lnTo>
                <a:lnTo>
                  <a:pt x="90307" y="80518"/>
                </a:lnTo>
                <a:lnTo>
                  <a:pt x="90307" y="77520"/>
                </a:lnTo>
                <a:close/>
              </a:path>
              <a:path w="407035" h="105410">
                <a:moveTo>
                  <a:pt x="84710" y="71791"/>
                </a:moveTo>
                <a:lnTo>
                  <a:pt x="81229" y="71791"/>
                </a:lnTo>
                <a:lnTo>
                  <a:pt x="81229" y="77520"/>
                </a:lnTo>
                <a:lnTo>
                  <a:pt x="84710" y="77520"/>
                </a:lnTo>
                <a:lnTo>
                  <a:pt x="84710" y="71791"/>
                </a:lnTo>
                <a:close/>
              </a:path>
              <a:path w="407035" h="105410">
                <a:moveTo>
                  <a:pt x="93483" y="93033"/>
                </a:moveTo>
                <a:lnTo>
                  <a:pt x="93483" y="97087"/>
                </a:lnTo>
                <a:lnTo>
                  <a:pt x="95599" y="98409"/>
                </a:lnTo>
                <a:lnTo>
                  <a:pt x="98287" y="99291"/>
                </a:lnTo>
                <a:lnTo>
                  <a:pt x="104987" y="99291"/>
                </a:lnTo>
                <a:lnTo>
                  <a:pt x="108996" y="97176"/>
                </a:lnTo>
                <a:lnTo>
                  <a:pt x="108996" y="96427"/>
                </a:lnTo>
                <a:lnTo>
                  <a:pt x="98375" y="96427"/>
                </a:lnTo>
                <a:lnTo>
                  <a:pt x="95554" y="94884"/>
                </a:lnTo>
                <a:lnTo>
                  <a:pt x="93483" y="93033"/>
                </a:lnTo>
                <a:close/>
              </a:path>
              <a:path w="407035" h="105410">
                <a:moveTo>
                  <a:pt x="104061" y="76859"/>
                </a:moveTo>
                <a:lnTo>
                  <a:pt x="97891" y="76859"/>
                </a:lnTo>
                <a:lnTo>
                  <a:pt x="93748" y="78753"/>
                </a:lnTo>
                <a:lnTo>
                  <a:pt x="93748" y="86158"/>
                </a:lnTo>
                <a:lnTo>
                  <a:pt x="95952" y="88229"/>
                </a:lnTo>
                <a:lnTo>
                  <a:pt x="103752" y="90168"/>
                </a:lnTo>
                <a:lnTo>
                  <a:pt x="105383" y="90785"/>
                </a:lnTo>
                <a:lnTo>
                  <a:pt x="105383" y="95280"/>
                </a:lnTo>
                <a:lnTo>
                  <a:pt x="103531" y="96427"/>
                </a:lnTo>
                <a:lnTo>
                  <a:pt x="108996" y="96427"/>
                </a:lnTo>
                <a:lnTo>
                  <a:pt x="108996" y="89199"/>
                </a:lnTo>
                <a:lnTo>
                  <a:pt x="106352" y="87480"/>
                </a:lnTo>
                <a:lnTo>
                  <a:pt x="98464" y="85453"/>
                </a:lnTo>
                <a:lnTo>
                  <a:pt x="97362" y="84703"/>
                </a:lnTo>
                <a:lnTo>
                  <a:pt x="97362" y="80605"/>
                </a:lnTo>
                <a:lnTo>
                  <a:pt x="99433" y="79768"/>
                </a:lnTo>
                <a:lnTo>
                  <a:pt x="108115" y="79768"/>
                </a:lnTo>
                <a:lnTo>
                  <a:pt x="108043" y="78753"/>
                </a:lnTo>
                <a:lnTo>
                  <a:pt x="106132" y="77565"/>
                </a:lnTo>
                <a:lnTo>
                  <a:pt x="104061" y="76859"/>
                </a:lnTo>
                <a:close/>
              </a:path>
              <a:path w="407035" h="105410">
                <a:moveTo>
                  <a:pt x="108115" y="79768"/>
                </a:moveTo>
                <a:lnTo>
                  <a:pt x="103929" y="79768"/>
                </a:lnTo>
                <a:lnTo>
                  <a:pt x="105956" y="80869"/>
                </a:lnTo>
                <a:lnTo>
                  <a:pt x="108115" y="82677"/>
                </a:lnTo>
                <a:lnTo>
                  <a:pt x="108115" y="79768"/>
                </a:lnTo>
                <a:close/>
              </a:path>
              <a:path w="407035" h="105410">
                <a:moveTo>
                  <a:pt x="142237" y="79768"/>
                </a:moveTo>
                <a:lnTo>
                  <a:pt x="136376" y="79768"/>
                </a:lnTo>
                <a:lnTo>
                  <a:pt x="138579" y="81266"/>
                </a:lnTo>
                <a:lnTo>
                  <a:pt x="138490" y="85674"/>
                </a:lnTo>
                <a:lnTo>
                  <a:pt x="126283" y="87788"/>
                </a:lnTo>
                <a:lnTo>
                  <a:pt x="124256" y="89772"/>
                </a:lnTo>
                <a:lnTo>
                  <a:pt x="124256" y="97617"/>
                </a:lnTo>
                <a:lnTo>
                  <a:pt x="127650" y="99291"/>
                </a:lnTo>
                <a:lnTo>
                  <a:pt x="134216" y="99291"/>
                </a:lnTo>
                <a:lnTo>
                  <a:pt x="136552" y="98233"/>
                </a:lnTo>
                <a:lnTo>
                  <a:pt x="138280" y="96647"/>
                </a:lnTo>
                <a:lnTo>
                  <a:pt x="129721" y="96647"/>
                </a:lnTo>
                <a:lnTo>
                  <a:pt x="127826" y="95545"/>
                </a:lnTo>
                <a:lnTo>
                  <a:pt x="127826" y="90609"/>
                </a:lnTo>
                <a:lnTo>
                  <a:pt x="129192" y="89287"/>
                </a:lnTo>
                <a:lnTo>
                  <a:pt x="138667" y="88361"/>
                </a:lnTo>
                <a:lnTo>
                  <a:pt x="142237" y="88361"/>
                </a:lnTo>
                <a:lnTo>
                  <a:pt x="142237" y="79768"/>
                </a:lnTo>
                <a:close/>
              </a:path>
              <a:path w="407035" h="105410">
                <a:moveTo>
                  <a:pt x="142327" y="96250"/>
                </a:moveTo>
                <a:lnTo>
                  <a:pt x="138799" y="96250"/>
                </a:lnTo>
                <a:lnTo>
                  <a:pt x="138918" y="97617"/>
                </a:lnTo>
                <a:lnTo>
                  <a:pt x="139006" y="98233"/>
                </a:lnTo>
                <a:lnTo>
                  <a:pt x="139108" y="98673"/>
                </a:lnTo>
                <a:lnTo>
                  <a:pt x="142633" y="98673"/>
                </a:lnTo>
                <a:lnTo>
                  <a:pt x="142469" y="97617"/>
                </a:lnTo>
                <a:lnTo>
                  <a:pt x="142327" y="96250"/>
                </a:lnTo>
                <a:close/>
              </a:path>
              <a:path w="407035" h="105410">
                <a:moveTo>
                  <a:pt x="142237" y="88361"/>
                </a:moveTo>
                <a:lnTo>
                  <a:pt x="138667" y="88361"/>
                </a:lnTo>
                <a:lnTo>
                  <a:pt x="138667" y="93562"/>
                </a:lnTo>
                <a:lnTo>
                  <a:pt x="136023" y="95765"/>
                </a:lnTo>
                <a:lnTo>
                  <a:pt x="134172" y="96647"/>
                </a:lnTo>
                <a:lnTo>
                  <a:pt x="138280" y="96647"/>
                </a:lnTo>
                <a:lnTo>
                  <a:pt x="138711" y="96250"/>
                </a:lnTo>
                <a:lnTo>
                  <a:pt x="142327" y="96250"/>
                </a:lnTo>
                <a:lnTo>
                  <a:pt x="142237" y="88361"/>
                </a:lnTo>
                <a:close/>
              </a:path>
              <a:path w="407035" h="105410">
                <a:moveTo>
                  <a:pt x="139020" y="76815"/>
                </a:moveTo>
                <a:lnTo>
                  <a:pt x="130822" y="76815"/>
                </a:lnTo>
                <a:lnTo>
                  <a:pt x="127737" y="77565"/>
                </a:lnTo>
                <a:lnTo>
                  <a:pt x="125710" y="79107"/>
                </a:lnTo>
                <a:lnTo>
                  <a:pt x="125710" y="82588"/>
                </a:lnTo>
                <a:lnTo>
                  <a:pt x="127958" y="80782"/>
                </a:lnTo>
                <a:lnTo>
                  <a:pt x="130735" y="79768"/>
                </a:lnTo>
                <a:lnTo>
                  <a:pt x="142237" y="79768"/>
                </a:lnTo>
                <a:lnTo>
                  <a:pt x="142237" y="79592"/>
                </a:lnTo>
                <a:lnTo>
                  <a:pt x="139020" y="76815"/>
                </a:lnTo>
                <a:close/>
              </a:path>
              <a:path w="407035" h="105410">
                <a:moveTo>
                  <a:pt x="153700" y="80518"/>
                </a:moveTo>
                <a:lnTo>
                  <a:pt x="150219" y="80518"/>
                </a:lnTo>
                <a:lnTo>
                  <a:pt x="150219" y="97044"/>
                </a:lnTo>
                <a:lnTo>
                  <a:pt x="152290" y="99203"/>
                </a:lnTo>
                <a:lnTo>
                  <a:pt x="157182" y="99203"/>
                </a:lnTo>
                <a:lnTo>
                  <a:pt x="158372" y="98939"/>
                </a:lnTo>
                <a:lnTo>
                  <a:pt x="159254" y="98673"/>
                </a:lnTo>
                <a:lnTo>
                  <a:pt x="159254" y="96295"/>
                </a:lnTo>
                <a:lnTo>
                  <a:pt x="155022" y="96295"/>
                </a:lnTo>
                <a:lnTo>
                  <a:pt x="153700" y="95324"/>
                </a:lnTo>
                <a:lnTo>
                  <a:pt x="153700" y="80518"/>
                </a:lnTo>
                <a:close/>
              </a:path>
              <a:path w="407035" h="105410">
                <a:moveTo>
                  <a:pt x="159254" y="95897"/>
                </a:moveTo>
                <a:lnTo>
                  <a:pt x="158636" y="96118"/>
                </a:lnTo>
                <a:lnTo>
                  <a:pt x="157755" y="96295"/>
                </a:lnTo>
                <a:lnTo>
                  <a:pt x="159254" y="96295"/>
                </a:lnTo>
                <a:lnTo>
                  <a:pt x="159254" y="95897"/>
                </a:lnTo>
                <a:close/>
              </a:path>
              <a:path w="407035" h="105410">
                <a:moveTo>
                  <a:pt x="159297" y="77520"/>
                </a:moveTo>
                <a:lnTo>
                  <a:pt x="146208" y="77520"/>
                </a:lnTo>
                <a:lnTo>
                  <a:pt x="146208" y="80518"/>
                </a:lnTo>
                <a:lnTo>
                  <a:pt x="159297" y="80518"/>
                </a:lnTo>
                <a:lnTo>
                  <a:pt x="159297" y="77520"/>
                </a:lnTo>
                <a:close/>
              </a:path>
              <a:path w="407035" h="105410">
                <a:moveTo>
                  <a:pt x="153700" y="71791"/>
                </a:moveTo>
                <a:lnTo>
                  <a:pt x="150219" y="71791"/>
                </a:lnTo>
                <a:lnTo>
                  <a:pt x="150219" y="77520"/>
                </a:lnTo>
                <a:lnTo>
                  <a:pt x="153700" y="77520"/>
                </a:lnTo>
                <a:lnTo>
                  <a:pt x="153700" y="71791"/>
                </a:lnTo>
                <a:close/>
              </a:path>
              <a:path w="407035" h="105410">
                <a:moveTo>
                  <a:pt x="173228" y="91843"/>
                </a:moveTo>
                <a:lnTo>
                  <a:pt x="173228" y="96427"/>
                </a:lnTo>
                <a:lnTo>
                  <a:pt x="175784" y="98057"/>
                </a:lnTo>
                <a:lnTo>
                  <a:pt x="178956" y="99247"/>
                </a:lnTo>
                <a:lnTo>
                  <a:pt x="182614" y="99335"/>
                </a:lnTo>
                <a:lnTo>
                  <a:pt x="182614" y="102464"/>
                </a:lnTo>
                <a:lnTo>
                  <a:pt x="184994" y="102464"/>
                </a:lnTo>
                <a:lnTo>
                  <a:pt x="184994" y="99203"/>
                </a:lnTo>
                <a:lnTo>
                  <a:pt x="189843" y="98586"/>
                </a:lnTo>
                <a:lnTo>
                  <a:pt x="193036" y="96250"/>
                </a:lnTo>
                <a:lnTo>
                  <a:pt x="182614" y="96250"/>
                </a:lnTo>
                <a:lnTo>
                  <a:pt x="179706" y="96074"/>
                </a:lnTo>
                <a:lnTo>
                  <a:pt x="176576" y="94707"/>
                </a:lnTo>
                <a:lnTo>
                  <a:pt x="173228" y="91843"/>
                </a:lnTo>
                <a:close/>
              </a:path>
              <a:path w="407035" h="105410">
                <a:moveTo>
                  <a:pt x="184994" y="63770"/>
                </a:moveTo>
                <a:lnTo>
                  <a:pt x="182614" y="63770"/>
                </a:lnTo>
                <a:lnTo>
                  <a:pt x="182614" y="66899"/>
                </a:lnTo>
                <a:lnTo>
                  <a:pt x="177547" y="67428"/>
                </a:lnTo>
                <a:lnTo>
                  <a:pt x="173581" y="70425"/>
                </a:lnTo>
                <a:lnTo>
                  <a:pt x="173581" y="80518"/>
                </a:lnTo>
                <a:lnTo>
                  <a:pt x="176842" y="82809"/>
                </a:lnTo>
                <a:lnTo>
                  <a:pt x="182614" y="84484"/>
                </a:lnTo>
                <a:lnTo>
                  <a:pt x="182614" y="96250"/>
                </a:lnTo>
                <a:lnTo>
                  <a:pt x="193036" y="96250"/>
                </a:lnTo>
                <a:lnTo>
                  <a:pt x="193278" y="96074"/>
                </a:lnTo>
                <a:lnTo>
                  <a:pt x="184994" y="96074"/>
                </a:lnTo>
                <a:lnTo>
                  <a:pt x="184994" y="85233"/>
                </a:lnTo>
                <a:lnTo>
                  <a:pt x="193671" y="85233"/>
                </a:lnTo>
                <a:lnTo>
                  <a:pt x="190548" y="83205"/>
                </a:lnTo>
                <a:lnTo>
                  <a:pt x="184994" y="81442"/>
                </a:lnTo>
                <a:lnTo>
                  <a:pt x="184994" y="80693"/>
                </a:lnTo>
                <a:lnTo>
                  <a:pt x="182614" y="80693"/>
                </a:lnTo>
                <a:lnTo>
                  <a:pt x="179574" y="79679"/>
                </a:lnTo>
                <a:lnTo>
                  <a:pt x="177502" y="78357"/>
                </a:lnTo>
                <a:lnTo>
                  <a:pt x="177502" y="72364"/>
                </a:lnTo>
                <a:lnTo>
                  <a:pt x="179529" y="70469"/>
                </a:lnTo>
                <a:lnTo>
                  <a:pt x="182614" y="70029"/>
                </a:lnTo>
                <a:lnTo>
                  <a:pt x="184994" y="70029"/>
                </a:lnTo>
                <a:lnTo>
                  <a:pt x="193236" y="69984"/>
                </a:lnTo>
                <a:lnTo>
                  <a:pt x="193236" y="69588"/>
                </a:lnTo>
                <a:lnTo>
                  <a:pt x="191076" y="68045"/>
                </a:lnTo>
                <a:lnTo>
                  <a:pt x="188300" y="66987"/>
                </a:lnTo>
                <a:lnTo>
                  <a:pt x="184994" y="66810"/>
                </a:lnTo>
                <a:lnTo>
                  <a:pt x="184994" y="63770"/>
                </a:lnTo>
                <a:close/>
              </a:path>
              <a:path w="407035" h="105410">
                <a:moveTo>
                  <a:pt x="193671" y="85233"/>
                </a:moveTo>
                <a:lnTo>
                  <a:pt x="184994" y="85233"/>
                </a:lnTo>
                <a:lnTo>
                  <a:pt x="187815" y="86290"/>
                </a:lnTo>
                <a:lnTo>
                  <a:pt x="189975" y="87745"/>
                </a:lnTo>
                <a:lnTo>
                  <a:pt x="189975" y="93562"/>
                </a:lnTo>
                <a:lnTo>
                  <a:pt x="188036" y="95545"/>
                </a:lnTo>
                <a:lnTo>
                  <a:pt x="184994" y="96074"/>
                </a:lnTo>
                <a:lnTo>
                  <a:pt x="193278" y="96074"/>
                </a:lnTo>
                <a:lnTo>
                  <a:pt x="193941" y="95589"/>
                </a:lnTo>
                <a:lnTo>
                  <a:pt x="193941" y="85408"/>
                </a:lnTo>
                <a:lnTo>
                  <a:pt x="193671" y="85233"/>
                </a:lnTo>
                <a:close/>
              </a:path>
              <a:path w="407035" h="105410">
                <a:moveTo>
                  <a:pt x="184994" y="70029"/>
                </a:moveTo>
                <a:lnTo>
                  <a:pt x="182614" y="70029"/>
                </a:lnTo>
                <a:lnTo>
                  <a:pt x="182614" y="80693"/>
                </a:lnTo>
                <a:lnTo>
                  <a:pt x="184994" y="80693"/>
                </a:lnTo>
                <a:lnTo>
                  <a:pt x="184994" y="70029"/>
                </a:lnTo>
                <a:close/>
              </a:path>
              <a:path w="407035" h="105410">
                <a:moveTo>
                  <a:pt x="193236" y="69984"/>
                </a:moveTo>
                <a:lnTo>
                  <a:pt x="184994" y="69984"/>
                </a:lnTo>
                <a:lnTo>
                  <a:pt x="187815" y="70248"/>
                </a:lnTo>
                <a:lnTo>
                  <a:pt x="190591" y="71615"/>
                </a:lnTo>
                <a:lnTo>
                  <a:pt x="193236" y="73950"/>
                </a:lnTo>
                <a:lnTo>
                  <a:pt x="193236" y="69984"/>
                </a:lnTo>
                <a:close/>
              </a:path>
              <a:path w="407035" h="105410">
                <a:moveTo>
                  <a:pt x="213182" y="66855"/>
                </a:moveTo>
                <a:lnTo>
                  <a:pt x="203177" y="66855"/>
                </a:lnTo>
                <a:lnTo>
                  <a:pt x="198946" y="69852"/>
                </a:lnTo>
                <a:lnTo>
                  <a:pt x="198946" y="77961"/>
                </a:lnTo>
                <a:lnTo>
                  <a:pt x="200665" y="80825"/>
                </a:lnTo>
                <a:lnTo>
                  <a:pt x="203883" y="82059"/>
                </a:lnTo>
                <a:lnTo>
                  <a:pt x="203883" y="82191"/>
                </a:lnTo>
                <a:lnTo>
                  <a:pt x="200004" y="83381"/>
                </a:lnTo>
                <a:lnTo>
                  <a:pt x="198003" y="86643"/>
                </a:lnTo>
                <a:lnTo>
                  <a:pt x="197976" y="96118"/>
                </a:lnTo>
                <a:lnTo>
                  <a:pt x="202648" y="99291"/>
                </a:lnTo>
                <a:lnTo>
                  <a:pt x="213754" y="99291"/>
                </a:lnTo>
                <a:lnTo>
                  <a:pt x="217881" y="96514"/>
                </a:lnTo>
                <a:lnTo>
                  <a:pt x="204323" y="96514"/>
                </a:lnTo>
                <a:lnTo>
                  <a:pt x="201855" y="93651"/>
                </a:lnTo>
                <a:lnTo>
                  <a:pt x="201855" y="86379"/>
                </a:lnTo>
                <a:lnTo>
                  <a:pt x="204588" y="83646"/>
                </a:lnTo>
                <a:lnTo>
                  <a:pt x="216596" y="83646"/>
                </a:lnTo>
                <a:lnTo>
                  <a:pt x="216486" y="83470"/>
                </a:lnTo>
                <a:lnTo>
                  <a:pt x="212564" y="82147"/>
                </a:lnTo>
                <a:lnTo>
                  <a:pt x="215781" y="80914"/>
                </a:lnTo>
                <a:lnTo>
                  <a:pt x="204984" y="80914"/>
                </a:lnTo>
                <a:lnTo>
                  <a:pt x="202736" y="78225"/>
                </a:lnTo>
                <a:lnTo>
                  <a:pt x="202736" y="72055"/>
                </a:lnTo>
                <a:lnTo>
                  <a:pt x="205116" y="69720"/>
                </a:lnTo>
                <a:lnTo>
                  <a:pt x="217309" y="69720"/>
                </a:lnTo>
                <a:lnTo>
                  <a:pt x="213182" y="66855"/>
                </a:lnTo>
                <a:close/>
              </a:path>
              <a:path w="407035" h="105410">
                <a:moveTo>
                  <a:pt x="216596" y="83646"/>
                </a:moveTo>
                <a:lnTo>
                  <a:pt x="211860" y="83646"/>
                </a:lnTo>
                <a:lnTo>
                  <a:pt x="214547" y="86379"/>
                </a:lnTo>
                <a:lnTo>
                  <a:pt x="214547" y="93651"/>
                </a:lnTo>
                <a:lnTo>
                  <a:pt x="212124" y="96514"/>
                </a:lnTo>
                <a:lnTo>
                  <a:pt x="217881" y="96514"/>
                </a:lnTo>
                <a:lnTo>
                  <a:pt x="218470" y="96118"/>
                </a:lnTo>
                <a:lnTo>
                  <a:pt x="218470" y="86643"/>
                </a:lnTo>
                <a:lnTo>
                  <a:pt x="216596" y="83646"/>
                </a:lnTo>
                <a:close/>
              </a:path>
              <a:path w="407035" h="105410">
                <a:moveTo>
                  <a:pt x="217309" y="69720"/>
                </a:moveTo>
                <a:lnTo>
                  <a:pt x="211330" y="69720"/>
                </a:lnTo>
                <a:lnTo>
                  <a:pt x="213666" y="72055"/>
                </a:lnTo>
                <a:lnTo>
                  <a:pt x="213666" y="78225"/>
                </a:lnTo>
                <a:lnTo>
                  <a:pt x="211419" y="80914"/>
                </a:lnTo>
                <a:lnTo>
                  <a:pt x="215781" y="80914"/>
                </a:lnTo>
                <a:lnTo>
                  <a:pt x="217500" y="77961"/>
                </a:lnTo>
                <a:lnTo>
                  <a:pt x="217500" y="69852"/>
                </a:lnTo>
                <a:lnTo>
                  <a:pt x="217309" y="69720"/>
                </a:lnTo>
                <a:close/>
              </a:path>
              <a:path w="407035" h="105410">
                <a:moveTo>
                  <a:pt x="222505" y="91314"/>
                </a:moveTo>
                <a:lnTo>
                  <a:pt x="222616" y="96029"/>
                </a:lnTo>
                <a:lnTo>
                  <a:pt x="224974" y="97881"/>
                </a:lnTo>
                <a:lnTo>
                  <a:pt x="228323" y="99291"/>
                </a:lnTo>
                <a:lnTo>
                  <a:pt x="238547" y="99291"/>
                </a:lnTo>
                <a:lnTo>
                  <a:pt x="241751" y="96161"/>
                </a:lnTo>
                <a:lnTo>
                  <a:pt x="236167" y="96161"/>
                </a:lnTo>
                <a:lnTo>
                  <a:pt x="232421" y="96074"/>
                </a:lnTo>
                <a:lnTo>
                  <a:pt x="228719" y="96029"/>
                </a:lnTo>
                <a:lnTo>
                  <a:pt x="225591" y="94443"/>
                </a:lnTo>
                <a:lnTo>
                  <a:pt x="222505" y="91314"/>
                </a:lnTo>
                <a:close/>
              </a:path>
              <a:path w="407035" h="105410">
                <a:moveTo>
                  <a:pt x="241456" y="70116"/>
                </a:moveTo>
                <a:lnTo>
                  <a:pt x="235198" y="70116"/>
                </a:lnTo>
                <a:lnTo>
                  <a:pt x="237578" y="72055"/>
                </a:lnTo>
                <a:lnTo>
                  <a:pt x="237578" y="79283"/>
                </a:lnTo>
                <a:lnTo>
                  <a:pt x="234449" y="80869"/>
                </a:lnTo>
                <a:lnTo>
                  <a:pt x="228412" y="80869"/>
                </a:lnTo>
                <a:lnTo>
                  <a:pt x="228412" y="84086"/>
                </a:lnTo>
                <a:lnTo>
                  <a:pt x="234890" y="84086"/>
                </a:lnTo>
                <a:lnTo>
                  <a:pt x="238503" y="85806"/>
                </a:lnTo>
                <a:lnTo>
                  <a:pt x="238503" y="93474"/>
                </a:lnTo>
                <a:lnTo>
                  <a:pt x="236167" y="96161"/>
                </a:lnTo>
                <a:lnTo>
                  <a:pt x="241751" y="96161"/>
                </a:lnTo>
                <a:lnTo>
                  <a:pt x="242382" y="95545"/>
                </a:lnTo>
                <a:lnTo>
                  <a:pt x="242382" y="86687"/>
                </a:lnTo>
                <a:lnTo>
                  <a:pt x="240090" y="83381"/>
                </a:lnTo>
                <a:lnTo>
                  <a:pt x="235550" y="82323"/>
                </a:lnTo>
                <a:lnTo>
                  <a:pt x="235550" y="82191"/>
                </a:lnTo>
                <a:lnTo>
                  <a:pt x="239208" y="81399"/>
                </a:lnTo>
                <a:lnTo>
                  <a:pt x="241456" y="78357"/>
                </a:lnTo>
                <a:lnTo>
                  <a:pt x="241456" y="70116"/>
                </a:lnTo>
                <a:close/>
              </a:path>
              <a:path w="407035" h="105410">
                <a:moveTo>
                  <a:pt x="237754" y="66855"/>
                </a:moveTo>
                <a:lnTo>
                  <a:pt x="228587" y="66855"/>
                </a:lnTo>
                <a:lnTo>
                  <a:pt x="226032" y="67825"/>
                </a:lnTo>
                <a:lnTo>
                  <a:pt x="223607" y="69499"/>
                </a:lnTo>
                <a:lnTo>
                  <a:pt x="223607" y="73686"/>
                </a:lnTo>
                <a:lnTo>
                  <a:pt x="226868" y="70998"/>
                </a:lnTo>
                <a:lnTo>
                  <a:pt x="229381" y="70116"/>
                </a:lnTo>
                <a:lnTo>
                  <a:pt x="241456" y="70116"/>
                </a:lnTo>
                <a:lnTo>
                  <a:pt x="241456" y="69808"/>
                </a:lnTo>
                <a:lnTo>
                  <a:pt x="237754" y="66855"/>
                </a:lnTo>
                <a:close/>
              </a:path>
              <a:path w="407035" h="105410">
                <a:moveTo>
                  <a:pt x="253777" y="95105"/>
                </a:moveTo>
                <a:lnTo>
                  <a:pt x="250075" y="95105"/>
                </a:lnTo>
                <a:lnTo>
                  <a:pt x="247167" y="105196"/>
                </a:lnTo>
                <a:lnTo>
                  <a:pt x="250207" y="105196"/>
                </a:lnTo>
                <a:lnTo>
                  <a:pt x="253777" y="95105"/>
                </a:lnTo>
                <a:close/>
              </a:path>
              <a:path w="407035" h="105410">
                <a:moveTo>
                  <a:pt x="260884" y="92636"/>
                </a:moveTo>
                <a:lnTo>
                  <a:pt x="260884" y="96823"/>
                </a:lnTo>
                <a:lnTo>
                  <a:pt x="263175" y="98498"/>
                </a:lnTo>
                <a:lnTo>
                  <a:pt x="265819" y="99291"/>
                </a:lnTo>
                <a:lnTo>
                  <a:pt x="274501" y="99291"/>
                </a:lnTo>
                <a:lnTo>
                  <a:pt x="279687" y="96206"/>
                </a:lnTo>
                <a:lnTo>
                  <a:pt x="266040" y="96206"/>
                </a:lnTo>
                <a:lnTo>
                  <a:pt x="263704" y="95148"/>
                </a:lnTo>
                <a:lnTo>
                  <a:pt x="260884" y="92636"/>
                </a:lnTo>
                <a:close/>
              </a:path>
              <a:path w="407035" h="105410">
                <a:moveTo>
                  <a:pt x="278696" y="81972"/>
                </a:moveTo>
                <a:lnTo>
                  <a:pt x="273136" y="81972"/>
                </a:lnTo>
                <a:lnTo>
                  <a:pt x="275912" y="84880"/>
                </a:lnTo>
                <a:lnTo>
                  <a:pt x="275912" y="93870"/>
                </a:lnTo>
                <a:lnTo>
                  <a:pt x="272430" y="96206"/>
                </a:lnTo>
                <a:lnTo>
                  <a:pt x="279687" y="96206"/>
                </a:lnTo>
                <a:lnTo>
                  <a:pt x="279834" y="96118"/>
                </a:lnTo>
                <a:lnTo>
                  <a:pt x="279834" y="83073"/>
                </a:lnTo>
                <a:lnTo>
                  <a:pt x="278696" y="81972"/>
                </a:lnTo>
                <a:close/>
              </a:path>
              <a:path w="407035" h="105410">
                <a:moveTo>
                  <a:pt x="278292" y="67472"/>
                </a:moveTo>
                <a:lnTo>
                  <a:pt x="261236" y="67472"/>
                </a:lnTo>
                <a:lnTo>
                  <a:pt x="261236" y="83734"/>
                </a:lnTo>
                <a:lnTo>
                  <a:pt x="263352" y="82809"/>
                </a:lnTo>
                <a:lnTo>
                  <a:pt x="265732" y="81972"/>
                </a:lnTo>
                <a:lnTo>
                  <a:pt x="278696" y="81972"/>
                </a:lnTo>
                <a:lnTo>
                  <a:pt x="276420" y="79768"/>
                </a:lnTo>
                <a:lnTo>
                  <a:pt x="264761" y="79768"/>
                </a:lnTo>
                <a:lnTo>
                  <a:pt x="264761" y="70778"/>
                </a:lnTo>
                <a:lnTo>
                  <a:pt x="278292" y="70778"/>
                </a:lnTo>
                <a:lnTo>
                  <a:pt x="278292" y="67472"/>
                </a:lnTo>
                <a:close/>
              </a:path>
              <a:path w="407035" h="105410">
                <a:moveTo>
                  <a:pt x="275691" y="79062"/>
                </a:moveTo>
                <a:lnTo>
                  <a:pt x="267803" y="79062"/>
                </a:lnTo>
                <a:lnTo>
                  <a:pt x="266260" y="79239"/>
                </a:lnTo>
                <a:lnTo>
                  <a:pt x="264761" y="79768"/>
                </a:lnTo>
                <a:lnTo>
                  <a:pt x="276420" y="79768"/>
                </a:lnTo>
                <a:lnTo>
                  <a:pt x="275691" y="79062"/>
                </a:lnTo>
                <a:close/>
              </a:path>
              <a:path w="407035" h="105410">
                <a:moveTo>
                  <a:pt x="285545" y="92636"/>
                </a:moveTo>
                <a:lnTo>
                  <a:pt x="285545" y="96823"/>
                </a:lnTo>
                <a:lnTo>
                  <a:pt x="287836" y="98498"/>
                </a:lnTo>
                <a:lnTo>
                  <a:pt x="290480" y="99291"/>
                </a:lnTo>
                <a:lnTo>
                  <a:pt x="299163" y="99291"/>
                </a:lnTo>
                <a:lnTo>
                  <a:pt x="304347" y="96206"/>
                </a:lnTo>
                <a:lnTo>
                  <a:pt x="290701" y="96206"/>
                </a:lnTo>
                <a:lnTo>
                  <a:pt x="288366" y="95148"/>
                </a:lnTo>
                <a:lnTo>
                  <a:pt x="285545" y="92636"/>
                </a:lnTo>
                <a:close/>
              </a:path>
              <a:path w="407035" h="105410">
                <a:moveTo>
                  <a:pt x="303357" y="81972"/>
                </a:moveTo>
                <a:lnTo>
                  <a:pt x="297797" y="81972"/>
                </a:lnTo>
                <a:lnTo>
                  <a:pt x="300573" y="84880"/>
                </a:lnTo>
                <a:lnTo>
                  <a:pt x="300573" y="93870"/>
                </a:lnTo>
                <a:lnTo>
                  <a:pt x="297092" y="96206"/>
                </a:lnTo>
                <a:lnTo>
                  <a:pt x="304347" y="96206"/>
                </a:lnTo>
                <a:lnTo>
                  <a:pt x="304495" y="96118"/>
                </a:lnTo>
                <a:lnTo>
                  <a:pt x="304495" y="83073"/>
                </a:lnTo>
                <a:lnTo>
                  <a:pt x="303357" y="81972"/>
                </a:lnTo>
                <a:close/>
              </a:path>
              <a:path w="407035" h="105410">
                <a:moveTo>
                  <a:pt x="302953" y="67472"/>
                </a:moveTo>
                <a:lnTo>
                  <a:pt x="285897" y="67472"/>
                </a:lnTo>
                <a:lnTo>
                  <a:pt x="285897" y="83734"/>
                </a:lnTo>
                <a:lnTo>
                  <a:pt x="288013" y="82809"/>
                </a:lnTo>
                <a:lnTo>
                  <a:pt x="290393" y="81972"/>
                </a:lnTo>
                <a:lnTo>
                  <a:pt x="303357" y="81972"/>
                </a:lnTo>
                <a:lnTo>
                  <a:pt x="301081" y="79768"/>
                </a:lnTo>
                <a:lnTo>
                  <a:pt x="289422" y="79768"/>
                </a:lnTo>
                <a:lnTo>
                  <a:pt x="289422" y="70778"/>
                </a:lnTo>
                <a:lnTo>
                  <a:pt x="302953" y="70778"/>
                </a:lnTo>
                <a:lnTo>
                  <a:pt x="302953" y="67472"/>
                </a:lnTo>
                <a:close/>
              </a:path>
              <a:path w="407035" h="105410">
                <a:moveTo>
                  <a:pt x="300352" y="79062"/>
                </a:moveTo>
                <a:lnTo>
                  <a:pt x="292464" y="79062"/>
                </a:lnTo>
                <a:lnTo>
                  <a:pt x="290921" y="79239"/>
                </a:lnTo>
                <a:lnTo>
                  <a:pt x="289422" y="79768"/>
                </a:lnTo>
                <a:lnTo>
                  <a:pt x="301081" y="79768"/>
                </a:lnTo>
                <a:lnTo>
                  <a:pt x="300352" y="79062"/>
                </a:lnTo>
                <a:close/>
              </a:path>
              <a:path w="407035" h="105410">
                <a:moveTo>
                  <a:pt x="322766" y="71967"/>
                </a:moveTo>
                <a:lnTo>
                  <a:pt x="318975" y="71967"/>
                </a:lnTo>
                <a:lnTo>
                  <a:pt x="318975" y="98673"/>
                </a:lnTo>
                <a:lnTo>
                  <a:pt x="322766" y="98673"/>
                </a:lnTo>
                <a:lnTo>
                  <a:pt x="322766" y="71967"/>
                </a:lnTo>
                <a:close/>
              </a:path>
              <a:path w="407035" h="105410">
                <a:moveTo>
                  <a:pt x="322766" y="67472"/>
                </a:moveTo>
                <a:lnTo>
                  <a:pt x="319152" y="67472"/>
                </a:lnTo>
                <a:lnTo>
                  <a:pt x="316729" y="70029"/>
                </a:lnTo>
                <a:lnTo>
                  <a:pt x="314172" y="72055"/>
                </a:lnTo>
                <a:lnTo>
                  <a:pt x="311175" y="73597"/>
                </a:lnTo>
                <a:lnTo>
                  <a:pt x="312586" y="76639"/>
                </a:lnTo>
                <a:lnTo>
                  <a:pt x="315009" y="75449"/>
                </a:lnTo>
                <a:lnTo>
                  <a:pt x="317169" y="73995"/>
                </a:lnTo>
                <a:lnTo>
                  <a:pt x="318975" y="71967"/>
                </a:lnTo>
                <a:lnTo>
                  <a:pt x="322766" y="71967"/>
                </a:lnTo>
                <a:lnTo>
                  <a:pt x="322766" y="6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741235" y="3599420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23417" y="0"/>
                </a:moveTo>
                <a:lnTo>
                  <a:pt x="22434" y="12"/>
                </a:lnTo>
                <a:lnTo>
                  <a:pt x="464" y="11219"/>
                </a:lnTo>
                <a:lnTo>
                  <a:pt x="0" y="11913"/>
                </a:lnTo>
                <a:lnTo>
                  <a:pt x="0" y="13413"/>
                </a:lnTo>
                <a:lnTo>
                  <a:pt x="464" y="14108"/>
                </a:lnTo>
                <a:lnTo>
                  <a:pt x="22435" y="25314"/>
                </a:lnTo>
                <a:lnTo>
                  <a:pt x="23444" y="25314"/>
                </a:lnTo>
                <a:lnTo>
                  <a:pt x="25018" y="24568"/>
                </a:lnTo>
                <a:lnTo>
                  <a:pt x="25514" y="23854"/>
                </a:lnTo>
                <a:lnTo>
                  <a:pt x="25515" y="1473"/>
                </a:lnTo>
                <a:lnTo>
                  <a:pt x="25018" y="759"/>
                </a:lnTo>
                <a:lnTo>
                  <a:pt x="23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793327" y="3867811"/>
            <a:ext cx="406400" cy="105410"/>
          </a:xfrm>
          <a:custGeom>
            <a:avLst/>
            <a:gdLst/>
            <a:ahLst/>
            <a:cxnLst/>
            <a:rect l="l" t="t" r="r" b="b"/>
            <a:pathLst>
              <a:path w="406400" h="105410">
                <a:moveTo>
                  <a:pt x="13177" y="5861"/>
                </a:moveTo>
                <a:lnTo>
                  <a:pt x="9387" y="5861"/>
                </a:lnTo>
                <a:lnTo>
                  <a:pt x="9387" y="32567"/>
                </a:lnTo>
                <a:lnTo>
                  <a:pt x="13177" y="32567"/>
                </a:lnTo>
                <a:lnTo>
                  <a:pt x="13177" y="5861"/>
                </a:lnTo>
                <a:close/>
              </a:path>
              <a:path w="406400" h="105410">
                <a:moveTo>
                  <a:pt x="13177" y="1365"/>
                </a:moveTo>
                <a:lnTo>
                  <a:pt x="9564" y="1365"/>
                </a:lnTo>
                <a:lnTo>
                  <a:pt x="7139" y="3921"/>
                </a:lnTo>
                <a:lnTo>
                  <a:pt x="4583" y="5948"/>
                </a:lnTo>
                <a:lnTo>
                  <a:pt x="1586" y="7491"/>
                </a:lnTo>
                <a:lnTo>
                  <a:pt x="2997" y="10532"/>
                </a:lnTo>
                <a:lnTo>
                  <a:pt x="5421" y="9342"/>
                </a:lnTo>
                <a:lnTo>
                  <a:pt x="7580" y="7887"/>
                </a:lnTo>
                <a:lnTo>
                  <a:pt x="9387" y="5861"/>
                </a:lnTo>
                <a:lnTo>
                  <a:pt x="13177" y="5861"/>
                </a:lnTo>
                <a:lnTo>
                  <a:pt x="13177" y="1365"/>
                </a:lnTo>
                <a:close/>
              </a:path>
              <a:path w="406400" h="105410">
                <a:moveTo>
                  <a:pt x="43524" y="4010"/>
                </a:moveTo>
                <a:lnTo>
                  <a:pt x="37310" y="4010"/>
                </a:lnTo>
                <a:lnTo>
                  <a:pt x="39645" y="6257"/>
                </a:lnTo>
                <a:lnTo>
                  <a:pt x="39645" y="12426"/>
                </a:lnTo>
                <a:lnTo>
                  <a:pt x="38059" y="14763"/>
                </a:lnTo>
                <a:lnTo>
                  <a:pt x="34798" y="18112"/>
                </a:lnTo>
                <a:lnTo>
                  <a:pt x="24044" y="29306"/>
                </a:lnTo>
                <a:lnTo>
                  <a:pt x="24044" y="32567"/>
                </a:lnTo>
                <a:lnTo>
                  <a:pt x="43700" y="32567"/>
                </a:lnTo>
                <a:lnTo>
                  <a:pt x="43700" y="29306"/>
                </a:lnTo>
                <a:lnTo>
                  <a:pt x="28671" y="29306"/>
                </a:lnTo>
                <a:lnTo>
                  <a:pt x="41231" y="16217"/>
                </a:lnTo>
                <a:lnTo>
                  <a:pt x="43524" y="13529"/>
                </a:lnTo>
                <a:lnTo>
                  <a:pt x="43524" y="4010"/>
                </a:lnTo>
                <a:close/>
              </a:path>
              <a:path w="406400" h="105410">
                <a:moveTo>
                  <a:pt x="39645" y="749"/>
                </a:moveTo>
                <a:lnTo>
                  <a:pt x="29993" y="749"/>
                </a:lnTo>
                <a:lnTo>
                  <a:pt x="27172" y="2246"/>
                </a:lnTo>
                <a:lnTo>
                  <a:pt x="24617" y="4671"/>
                </a:lnTo>
                <a:lnTo>
                  <a:pt x="24617" y="9122"/>
                </a:lnTo>
                <a:lnTo>
                  <a:pt x="27834" y="5728"/>
                </a:lnTo>
                <a:lnTo>
                  <a:pt x="30391" y="4010"/>
                </a:lnTo>
                <a:lnTo>
                  <a:pt x="43524" y="4010"/>
                </a:lnTo>
                <a:lnTo>
                  <a:pt x="39645" y="749"/>
                </a:lnTo>
                <a:close/>
              </a:path>
              <a:path w="406400" h="105410">
                <a:moveTo>
                  <a:pt x="73958" y="0"/>
                </a:moveTo>
                <a:lnTo>
                  <a:pt x="54743" y="32655"/>
                </a:lnTo>
                <a:lnTo>
                  <a:pt x="57298" y="33934"/>
                </a:lnTo>
                <a:lnTo>
                  <a:pt x="76426" y="1277"/>
                </a:lnTo>
                <a:lnTo>
                  <a:pt x="73958" y="0"/>
                </a:lnTo>
                <a:close/>
              </a:path>
              <a:path w="406400" h="105410">
                <a:moveTo>
                  <a:pt x="79246" y="17804"/>
                </a:moveTo>
                <a:lnTo>
                  <a:pt x="70829" y="17804"/>
                </a:lnTo>
                <a:lnTo>
                  <a:pt x="67391" y="21197"/>
                </a:lnTo>
                <a:lnTo>
                  <a:pt x="67391" y="29702"/>
                </a:lnTo>
                <a:lnTo>
                  <a:pt x="70829" y="33053"/>
                </a:lnTo>
                <a:lnTo>
                  <a:pt x="79246" y="33053"/>
                </a:lnTo>
                <a:lnTo>
                  <a:pt x="82371" y="29968"/>
                </a:lnTo>
                <a:lnTo>
                  <a:pt x="72547" y="29968"/>
                </a:lnTo>
                <a:lnTo>
                  <a:pt x="70520" y="27984"/>
                </a:lnTo>
                <a:lnTo>
                  <a:pt x="70520" y="22915"/>
                </a:lnTo>
                <a:lnTo>
                  <a:pt x="72547" y="20888"/>
                </a:lnTo>
                <a:lnTo>
                  <a:pt x="82331" y="20888"/>
                </a:lnTo>
                <a:lnTo>
                  <a:pt x="79246" y="17804"/>
                </a:lnTo>
                <a:close/>
              </a:path>
              <a:path w="406400" h="105410">
                <a:moveTo>
                  <a:pt x="82331" y="20888"/>
                </a:moveTo>
                <a:lnTo>
                  <a:pt x="77528" y="20888"/>
                </a:lnTo>
                <a:lnTo>
                  <a:pt x="79510" y="22915"/>
                </a:lnTo>
                <a:lnTo>
                  <a:pt x="79510" y="27984"/>
                </a:lnTo>
                <a:lnTo>
                  <a:pt x="77528" y="29968"/>
                </a:lnTo>
                <a:lnTo>
                  <a:pt x="82371" y="29968"/>
                </a:lnTo>
                <a:lnTo>
                  <a:pt x="82640" y="29702"/>
                </a:lnTo>
                <a:lnTo>
                  <a:pt x="82640" y="21197"/>
                </a:lnTo>
                <a:lnTo>
                  <a:pt x="82331" y="20888"/>
                </a:lnTo>
                <a:close/>
              </a:path>
              <a:path w="406400" h="105410">
                <a:moveTo>
                  <a:pt x="60384" y="881"/>
                </a:moveTo>
                <a:lnTo>
                  <a:pt x="51967" y="881"/>
                </a:lnTo>
                <a:lnTo>
                  <a:pt x="48573" y="4318"/>
                </a:lnTo>
                <a:lnTo>
                  <a:pt x="48573" y="12780"/>
                </a:lnTo>
                <a:lnTo>
                  <a:pt x="51967" y="16173"/>
                </a:lnTo>
                <a:lnTo>
                  <a:pt x="60384" y="16173"/>
                </a:lnTo>
                <a:lnTo>
                  <a:pt x="63508" y="13088"/>
                </a:lnTo>
                <a:lnTo>
                  <a:pt x="53685" y="13088"/>
                </a:lnTo>
                <a:lnTo>
                  <a:pt x="51701" y="11061"/>
                </a:lnTo>
                <a:lnTo>
                  <a:pt x="51701" y="6037"/>
                </a:lnTo>
                <a:lnTo>
                  <a:pt x="53685" y="4010"/>
                </a:lnTo>
                <a:lnTo>
                  <a:pt x="63513" y="4010"/>
                </a:lnTo>
                <a:lnTo>
                  <a:pt x="60384" y="881"/>
                </a:lnTo>
                <a:close/>
              </a:path>
              <a:path w="406400" h="105410">
                <a:moveTo>
                  <a:pt x="63513" y="4010"/>
                </a:moveTo>
                <a:lnTo>
                  <a:pt x="58665" y="4010"/>
                </a:lnTo>
                <a:lnTo>
                  <a:pt x="60693" y="6037"/>
                </a:lnTo>
                <a:lnTo>
                  <a:pt x="60693" y="11061"/>
                </a:lnTo>
                <a:lnTo>
                  <a:pt x="58665" y="13088"/>
                </a:lnTo>
                <a:lnTo>
                  <a:pt x="63508" y="13088"/>
                </a:lnTo>
                <a:lnTo>
                  <a:pt x="63821" y="12780"/>
                </a:lnTo>
                <a:lnTo>
                  <a:pt x="63821" y="4318"/>
                </a:lnTo>
                <a:lnTo>
                  <a:pt x="63513" y="4010"/>
                </a:lnTo>
                <a:close/>
              </a:path>
              <a:path w="406400" h="105410">
                <a:moveTo>
                  <a:pt x="103633" y="14410"/>
                </a:moveTo>
                <a:lnTo>
                  <a:pt x="100152" y="14410"/>
                </a:lnTo>
                <a:lnTo>
                  <a:pt x="100152" y="30937"/>
                </a:lnTo>
                <a:lnTo>
                  <a:pt x="102223" y="33096"/>
                </a:lnTo>
                <a:lnTo>
                  <a:pt x="107115" y="33096"/>
                </a:lnTo>
                <a:lnTo>
                  <a:pt x="108305" y="32832"/>
                </a:lnTo>
                <a:lnTo>
                  <a:pt x="109186" y="32567"/>
                </a:lnTo>
                <a:lnTo>
                  <a:pt x="109186" y="30187"/>
                </a:lnTo>
                <a:lnTo>
                  <a:pt x="104955" y="30187"/>
                </a:lnTo>
                <a:lnTo>
                  <a:pt x="103633" y="29218"/>
                </a:lnTo>
                <a:lnTo>
                  <a:pt x="103633" y="14410"/>
                </a:lnTo>
                <a:close/>
              </a:path>
              <a:path w="406400" h="105410">
                <a:moveTo>
                  <a:pt x="109186" y="29791"/>
                </a:moveTo>
                <a:lnTo>
                  <a:pt x="108569" y="30011"/>
                </a:lnTo>
                <a:lnTo>
                  <a:pt x="107688" y="30187"/>
                </a:lnTo>
                <a:lnTo>
                  <a:pt x="109186" y="30187"/>
                </a:lnTo>
                <a:lnTo>
                  <a:pt x="109186" y="29791"/>
                </a:lnTo>
                <a:close/>
              </a:path>
              <a:path w="406400" h="105410">
                <a:moveTo>
                  <a:pt x="109230" y="11413"/>
                </a:moveTo>
                <a:lnTo>
                  <a:pt x="96141" y="11413"/>
                </a:lnTo>
                <a:lnTo>
                  <a:pt x="96141" y="14410"/>
                </a:lnTo>
                <a:lnTo>
                  <a:pt x="109230" y="14410"/>
                </a:lnTo>
                <a:lnTo>
                  <a:pt x="109230" y="11413"/>
                </a:lnTo>
                <a:close/>
              </a:path>
              <a:path w="406400" h="105410">
                <a:moveTo>
                  <a:pt x="103633" y="5684"/>
                </a:moveTo>
                <a:lnTo>
                  <a:pt x="100152" y="5684"/>
                </a:lnTo>
                <a:lnTo>
                  <a:pt x="100152" y="11413"/>
                </a:lnTo>
                <a:lnTo>
                  <a:pt x="103633" y="11413"/>
                </a:lnTo>
                <a:lnTo>
                  <a:pt x="103633" y="5684"/>
                </a:lnTo>
                <a:close/>
              </a:path>
              <a:path w="406400" h="105410">
                <a:moveTo>
                  <a:pt x="130388" y="13661"/>
                </a:moveTo>
                <a:lnTo>
                  <a:pt x="124527" y="13661"/>
                </a:lnTo>
                <a:lnTo>
                  <a:pt x="126730" y="15159"/>
                </a:lnTo>
                <a:lnTo>
                  <a:pt x="126641" y="19566"/>
                </a:lnTo>
                <a:lnTo>
                  <a:pt x="114434" y="21682"/>
                </a:lnTo>
                <a:lnTo>
                  <a:pt x="112407" y="23665"/>
                </a:lnTo>
                <a:lnTo>
                  <a:pt x="112407" y="31509"/>
                </a:lnTo>
                <a:lnTo>
                  <a:pt x="115801" y="33185"/>
                </a:lnTo>
                <a:lnTo>
                  <a:pt x="122367" y="33185"/>
                </a:lnTo>
                <a:lnTo>
                  <a:pt x="124703" y="32127"/>
                </a:lnTo>
                <a:lnTo>
                  <a:pt x="126430" y="30540"/>
                </a:lnTo>
                <a:lnTo>
                  <a:pt x="117872" y="30540"/>
                </a:lnTo>
                <a:lnTo>
                  <a:pt x="115977" y="29438"/>
                </a:lnTo>
                <a:lnTo>
                  <a:pt x="115977" y="24503"/>
                </a:lnTo>
                <a:lnTo>
                  <a:pt x="117342" y="23181"/>
                </a:lnTo>
                <a:lnTo>
                  <a:pt x="126818" y="22255"/>
                </a:lnTo>
                <a:lnTo>
                  <a:pt x="130388" y="22255"/>
                </a:lnTo>
                <a:lnTo>
                  <a:pt x="130388" y="13661"/>
                </a:lnTo>
                <a:close/>
              </a:path>
              <a:path w="406400" h="105410">
                <a:moveTo>
                  <a:pt x="130478" y="30143"/>
                </a:moveTo>
                <a:lnTo>
                  <a:pt x="126950" y="30143"/>
                </a:lnTo>
                <a:lnTo>
                  <a:pt x="127068" y="31509"/>
                </a:lnTo>
                <a:lnTo>
                  <a:pt x="127157" y="32127"/>
                </a:lnTo>
                <a:lnTo>
                  <a:pt x="127259" y="32567"/>
                </a:lnTo>
                <a:lnTo>
                  <a:pt x="130784" y="32567"/>
                </a:lnTo>
                <a:lnTo>
                  <a:pt x="130619" y="31509"/>
                </a:lnTo>
                <a:lnTo>
                  <a:pt x="130478" y="30143"/>
                </a:lnTo>
                <a:close/>
              </a:path>
              <a:path w="406400" h="105410">
                <a:moveTo>
                  <a:pt x="130388" y="22255"/>
                </a:moveTo>
                <a:lnTo>
                  <a:pt x="126818" y="22255"/>
                </a:lnTo>
                <a:lnTo>
                  <a:pt x="126818" y="27456"/>
                </a:lnTo>
                <a:lnTo>
                  <a:pt x="124174" y="29659"/>
                </a:lnTo>
                <a:lnTo>
                  <a:pt x="122323" y="30540"/>
                </a:lnTo>
                <a:lnTo>
                  <a:pt x="126430" y="30540"/>
                </a:lnTo>
                <a:lnTo>
                  <a:pt x="126862" y="30143"/>
                </a:lnTo>
                <a:lnTo>
                  <a:pt x="130478" y="30143"/>
                </a:lnTo>
                <a:lnTo>
                  <a:pt x="130388" y="22255"/>
                </a:lnTo>
                <a:close/>
              </a:path>
              <a:path w="406400" h="105410">
                <a:moveTo>
                  <a:pt x="127171" y="10708"/>
                </a:moveTo>
                <a:lnTo>
                  <a:pt x="118973" y="10708"/>
                </a:lnTo>
                <a:lnTo>
                  <a:pt x="115888" y="11457"/>
                </a:lnTo>
                <a:lnTo>
                  <a:pt x="113861" y="13000"/>
                </a:lnTo>
                <a:lnTo>
                  <a:pt x="113861" y="16482"/>
                </a:lnTo>
                <a:lnTo>
                  <a:pt x="116109" y="14674"/>
                </a:lnTo>
                <a:lnTo>
                  <a:pt x="118885" y="13661"/>
                </a:lnTo>
                <a:lnTo>
                  <a:pt x="130388" y="13661"/>
                </a:lnTo>
                <a:lnTo>
                  <a:pt x="130388" y="13484"/>
                </a:lnTo>
                <a:lnTo>
                  <a:pt x="127171" y="10708"/>
                </a:lnTo>
                <a:close/>
              </a:path>
              <a:path w="406400" h="105410">
                <a:moveTo>
                  <a:pt x="139692" y="11413"/>
                </a:moveTo>
                <a:lnTo>
                  <a:pt x="135462" y="11413"/>
                </a:lnTo>
                <a:lnTo>
                  <a:pt x="142909" y="21506"/>
                </a:lnTo>
                <a:lnTo>
                  <a:pt x="134580" y="32567"/>
                </a:lnTo>
                <a:lnTo>
                  <a:pt x="138766" y="32567"/>
                </a:lnTo>
                <a:lnTo>
                  <a:pt x="145112" y="23841"/>
                </a:lnTo>
                <a:lnTo>
                  <a:pt x="149119" y="23841"/>
                </a:lnTo>
                <a:lnTo>
                  <a:pt x="147360" y="21506"/>
                </a:lnTo>
                <a:lnTo>
                  <a:pt x="149009" y="19258"/>
                </a:lnTo>
                <a:lnTo>
                  <a:pt x="145201" y="19258"/>
                </a:lnTo>
                <a:lnTo>
                  <a:pt x="139692" y="11413"/>
                </a:lnTo>
                <a:close/>
              </a:path>
              <a:path w="406400" h="105410">
                <a:moveTo>
                  <a:pt x="149119" y="23841"/>
                </a:moveTo>
                <a:lnTo>
                  <a:pt x="145112" y="23841"/>
                </a:lnTo>
                <a:lnTo>
                  <a:pt x="151415" y="32567"/>
                </a:lnTo>
                <a:lnTo>
                  <a:pt x="155690" y="32567"/>
                </a:lnTo>
                <a:lnTo>
                  <a:pt x="149119" y="23841"/>
                </a:lnTo>
                <a:close/>
              </a:path>
              <a:path w="406400" h="105410">
                <a:moveTo>
                  <a:pt x="154764" y="11413"/>
                </a:moveTo>
                <a:lnTo>
                  <a:pt x="150666" y="11413"/>
                </a:lnTo>
                <a:lnTo>
                  <a:pt x="145201" y="19258"/>
                </a:lnTo>
                <a:lnTo>
                  <a:pt x="149009" y="19258"/>
                </a:lnTo>
                <a:lnTo>
                  <a:pt x="154764" y="11413"/>
                </a:lnTo>
                <a:close/>
              </a:path>
              <a:path w="406400" h="105410">
                <a:moveTo>
                  <a:pt x="174362" y="11413"/>
                </a:moveTo>
                <a:lnTo>
                  <a:pt x="170879" y="11413"/>
                </a:lnTo>
                <a:lnTo>
                  <a:pt x="171145" y="12867"/>
                </a:lnTo>
                <a:lnTo>
                  <a:pt x="171209" y="13529"/>
                </a:lnTo>
                <a:lnTo>
                  <a:pt x="171277" y="32567"/>
                </a:lnTo>
                <a:lnTo>
                  <a:pt x="174847" y="32567"/>
                </a:lnTo>
                <a:lnTo>
                  <a:pt x="174847" y="18244"/>
                </a:lnTo>
                <a:lnTo>
                  <a:pt x="176389" y="15468"/>
                </a:lnTo>
                <a:lnTo>
                  <a:pt x="177192" y="14763"/>
                </a:lnTo>
                <a:lnTo>
                  <a:pt x="174670" y="14763"/>
                </a:lnTo>
                <a:lnTo>
                  <a:pt x="174599" y="12867"/>
                </a:lnTo>
                <a:lnTo>
                  <a:pt x="174476" y="11986"/>
                </a:lnTo>
                <a:lnTo>
                  <a:pt x="174362" y="11413"/>
                </a:lnTo>
                <a:close/>
              </a:path>
              <a:path w="406400" h="105410">
                <a:moveTo>
                  <a:pt x="182471" y="10797"/>
                </a:moveTo>
                <a:lnTo>
                  <a:pt x="178636" y="10797"/>
                </a:lnTo>
                <a:lnTo>
                  <a:pt x="176080" y="11986"/>
                </a:lnTo>
                <a:lnTo>
                  <a:pt x="174758" y="14763"/>
                </a:lnTo>
                <a:lnTo>
                  <a:pt x="177192" y="14763"/>
                </a:lnTo>
                <a:lnTo>
                  <a:pt x="178196" y="13882"/>
                </a:lnTo>
                <a:lnTo>
                  <a:pt x="182471" y="13882"/>
                </a:lnTo>
                <a:lnTo>
                  <a:pt x="182471" y="10797"/>
                </a:lnTo>
                <a:close/>
              </a:path>
              <a:path w="406400" h="105410">
                <a:moveTo>
                  <a:pt x="182471" y="13882"/>
                </a:moveTo>
                <a:lnTo>
                  <a:pt x="181545" y="13882"/>
                </a:lnTo>
                <a:lnTo>
                  <a:pt x="182030" y="13925"/>
                </a:lnTo>
                <a:lnTo>
                  <a:pt x="182471" y="14014"/>
                </a:lnTo>
                <a:lnTo>
                  <a:pt x="182471" y="13882"/>
                </a:lnTo>
                <a:close/>
              </a:path>
              <a:path w="406400" h="105410">
                <a:moveTo>
                  <a:pt x="202821" y="13661"/>
                </a:moveTo>
                <a:lnTo>
                  <a:pt x="196960" y="13661"/>
                </a:lnTo>
                <a:lnTo>
                  <a:pt x="199163" y="15159"/>
                </a:lnTo>
                <a:lnTo>
                  <a:pt x="199076" y="19566"/>
                </a:lnTo>
                <a:lnTo>
                  <a:pt x="186867" y="21682"/>
                </a:lnTo>
                <a:lnTo>
                  <a:pt x="184840" y="23665"/>
                </a:lnTo>
                <a:lnTo>
                  <a:pt x="184840" y="31509"/>
                </a:lnTo>
                <a:lnTo>
                  <a:pt x="188234" y="33185"/>
                </a:lnTo>
                <a:lnTo>
                  <a:pt x="194801" y="33185"/>
                </a:lnTo>
                <a:lnTo>
                  <a:pt x="197137" y="32127"/>
                </a:lnTo>
                <a:lnTo>
                  <a:pt x="198863" y="30540"/>
                </a:lnTo>
                <a:lnTo>
                  <a:pt x="190305" y="30540"/>
                </a:lnTo>
                <a:lnTo>
                  <a:pt x="188410" y="29438"/>
                </a:lnTo>
                <a:lnTo>
                  <a:pt x="188410" y="24503"/>
                </a:lnTo>
                <a:lnTo>
                  <a:pt x="189777" y="23181"/>
                </a:lnTo>
                <a:lnTo>
                  <a:pt x="199252" y="22255"/>
                </a:lnTo>
                <a:lnTo>
                  <a:pt x="202821" y="22255"/>
                </a:lnTo>
                <a:lnTo>
                  <a:pt x="202821" y="13661"/>
                </a:lnTo>
                <a:close/>
              </a:path>
              <a:path w="406400" h="105410">
                <a:moveTo>
                  <a:pt x="202911" y="30143"/>
                </a:moveTo>
                <a:lnTo>
                  <a:pt x="199384" y="30143"/>
                </a:lnTo>
                <a:lnTo>
                  <a:pt x="199502" y="31509"/>
                </a:lnTo>
                <a:lnTo>
                  <a:pt x="199590" y="32127"/>
                </a:lnTo>
                <a:lnTo>
                  <a:pt x="199693" y="32567"/>
                </a:lnTo>
                <a:lnTo>
                  <a:pt x="203219" y="32567"/>
                </a:lnTo>
                <a:lnTo>
                  <a:pt x="203053" y="31509"/>
                </a:lnTo>
                <a:lnTo>
                  <a:pt x="202911" y="30143"/>
                </a:lnTo>
                <a:close/>
              </a:path>
              <a:path w="406400" h="105410">
                <a:moveTo>
                  <a:pt x="202821" y="22255"/>
                </a:moveTo>
                <a:lnTo>
                  <a:pt x="199252" y="22255"/>
                </a:lnTo>
                <a:lnTo>
                  <a:pt x="199252" y="27456"/>
                </a:lnTo>
                <a:lnTo>
                  <a:pt x="196607" y="29659"/>
                </a:lnTo>
                <a:lnTo>
                  <a:pt x="194757" y="30540"/>
                </a:lnTo>
                <a:lnTo>
                  <a:pt x="198863" y="30540"/>
                </a:lnTo>
                <a:lnTo>
                  <a:pt x="199296" y="30143"/>
                </a:lnTo>
                <a:lnTo>
                  <a:pt x="202911" y="30143"/>
                </a:lnTo>
                <a:lnTo>
                  <a:pt x="202821" y="22255"/>
                </a:lnTo>
                <a:close/>
              </a:path>
              <a:path w="406400" h="105410">
                <a:moveTo>
                  <a:pt x="199604" y="10708"/>
                </a:moveTo>
                <a:lnTo>
                  <a:pt x="191408" y="10708"/>
                </a:lnTo>
                <a:lnTo>
                  <a:pt x="188323" y="11457"/>
                </a:lnTo>
                <a:lnTo>
                  <a:pt x="186295" y="13000"/>
                </a:lnTo>
                <a:lnTo>
                  <a:pt x="186295" y="16482"/>
                </a:lnTo>
                <a:lnTo>
                  <a:pt x="188542" y="14674"/>
                </a:lnTo>
                <a:lnTo>
                  <a:pt x="191319" y="13661"/>
                </a:lnTo>
                <a:lnTo>
                  <a:pt x="202821" y="13661"/>
                </a:lnTo>
                <a:lnTo>
                  <a:pt x="202821" y="13484"/>
                </a:lnTo>
                <a:lnTo>
                  <a:pt x="199604" y="10708"/>
                </a:lnTo>
                <a:close/>
              </a:path>
              <a:path w="406400" h="105410">
                <a:moveTo>
                  <a:pt x="214285" y="14410"/>
                </a:moveTo>
                <a:lnTo>
                  <a:pt x="210803" y="14410"/>
                </a:lnTo>
                <a:lnTo>
                  <a:pt x="210803" y="30937"/>
                </a:lnTo>
                <a:lnTo>
                  <a:pt x="212874" y="33096"/>
                </a:lnTo>
                <a:lnTo>
                  <a:pt x="217766" y="33096"/>
                </a:lnTo>
                <a:lnTo>
                  <a:pt x="218956" y="32832"/>
                </a:lnTo>
                <a:lnTo>
                  <a:pt x="219838" y="32567"/>
                </a:lnTo>
                <a:lnTo>
                  <a:pt x="219838" y="30187"/>
                </a:lnTo>
                <a:lnTo>
                  <a:pt x="215607" y="30187"/>
                </a:lnTo>
                <a:lnTo>
                  <a:pt x="214285" y="29218"/>
                </a:lnTo>
                <a:lnTo>
                  <a:pt x="214285" y="14410"/>
                </a:lnTo>
                <a:close/>
              </a:path>
              <a:path w="406400" h="105410">
                <a:moveTo>
                  <a:pt x="219838" y="29791"/>
                </a:moveTo>
                <a:lnTo>
                  <a:pt x="219221" y="30011"/>
                </a:lnTo>
                <a:lnTo>
                  <a:pt x="218339" y="30187"/>
                </a:lnTo>
                <a:lnTo>
                  <a:pt x="219838" y="30187"/>
                </a:lnTo>
                <a:lnTo>
                  <a:pt x="219838" y="29791"/>
                </a:lnTo>
                <a:close/>
              </a:path>
              <a:path w="406400" h="105410">
                <a:moveTo>
                  <a:pt x="219882" y="11413"/>
                </a:moveTo>
                <a:lnTo>
                  <a:pt x="206792" y="11413"/>
                </a:lnTo>
                <a:lnTo>
                  <a:pt x="206792" y="14410"/>
                </a:lnTo>
                <a:lnTo>
                  <a:pt x="219882" y="14410"/>
                </a:lnTo>
                <a:lnTo>
                  <a:pt x="219882" y="11413"/>
                </a:lnTo>
                <a:close/>
              </a:path>
              <a:path w="406400" h="105410">
                <a:moveTo>
                  <a:pt x="214285" y="5684"/>
                </a:moveTo>
                <a:lnTo>
                  <a:pt x="210803" y="5684"/>
                </a:lnTo>
                <a:lnTo>
                  <a:pt x="210803" y="11413"/>
                </a:lnTo>
                <a:lnTo>
                  <a:pt x="214285" y="11413"/>
                </a:lnTo>
                <a:lnTo>
                  <a:pt x="214285" y="5684"/>
                </a:lnTo>
                <a:close/>
              </a:path>
              <a:path w="406400" h="105410">
                <a:moveTo>
                  <a:pt x="239993" y="10753"/>
                </a:moveTo>
                <a:lnTo>
                  <a:pt x="227167" y="10753"/>
                </a:lnTo>
                <a:lnTo>
                  <a:pt x="222584" y="15115"/>
                </a:lnTo>
                <a:lnTo>
                  <a:pt x="222584" y="28953"/>
                </a:lnTo>
                <a:lnTo>
                  <a:pt x="227124" y="33229"/>
                </a:lnTo>
                <a:lnTo>
                  <a:pt x="237083" y="33229"/>
                </a:lnTo>
                <a:lnTo>
                  <a:pt x="239552" y="32612"/>
                </a:lnTo>
                <a:lnTo>
                  <a:pt x="242373" y="30937"/>
                </a:lnTo>
                <a:lnTo>
                  <a:pt x="242373" y="30364"/>
                </a:lnTo>
                <a:lnTo>
                  <a:pt x="229372" y="30364"/>
                </a:lnTo>
                <a:lnTo>
                  <a:pt x="226726" y="27456"/>
                </a:lnTo>
                <a:lnTo>
                  <a:pt x="226286" y="22828"/>
                </a:lnTo>
                <a:lnTo>
                  <a:pt x="243254" y="22828"/>
                </a:lnTo>
                <a:lnTo>
                  <a:pt x="243342" y="22387"/>
                </a:lnTo>
                <a:lnTo>
                  <a:pt x="243386" y="20228"/>
                </a:lnTo>
                <a:lnTo>
                  <a:pt x="226286" y="20228"/>
                </a:lnTo>
                <a:lnTo>
                  <a:pt x="226683" y="16790"/>
                </a:lnTo>
                <a:lnTo>
                  <a:pt x="229151" y="13661"/>
                </a:lnTo>
                <a:lnTo>
                  <a:pt x="241975" y="13661"/>
                </a:lnTo>
                <a:lnTo>
                  <a:pt x="239993" y="10753"/>
                </a:lnTo>
                <a:close/>
              </a:path>
              <a:path w="406400" h="105410">
                <a:moveTo>
                  <a:pt x="242373" y="27324"/>
                </a:moveTo>
                <a:lnTo>
                  <a:pt x="239552" y="29483"/>
                </a:lnTo>
                <a:lnTo>
                  <a:pt x="237128" y="30364"/>
                </a:lnTo>
                <a:lnTo>
                  <a:pt x="242373" y="30364"/>
                </a:lnTo>
                <a:lnTo>
                  <a:pt x="242373" y="27324"/>
                </a:lnTo>
                <a:close/>
              </a:path>
              <a:path w="406400" h="105410">
                <a:moveTo>
                  <a:pt x="241975" y="13661"/>
                </a:moveTo>
                <a:lnTo>
                  <a:pt x="237349" y="13661"/>
                </a:lnTo>
                <a:lnTo>
                  <a:pt x="239640" y="16482"/>
                </a:lnTo>
                <a:lnTo>
                  <a:pt x="239993" y="20228"/>
                </a:lnTo>
                <a:lnTo>
                  <a:pt x="243386" y="20228"/>
                </a:lnTo>
                <a:lnTo>
                  <a:pt x="243386" y="15732"/>
                </a:lnTo>
                <a:lnTo>
                  <a:pt x="241975" y="13661"/>
                </a:lnTo>
                <a:close/>
              </a:path>
              <a:path w="406400" h="105410">
                <a:moveTo>
                  <a:pt x="276933" y="13661"/>
                </a:moveTo>
                <a:lnTo>
                  <a:pt x="271072" y="13661"/>
                </a:lnTo>
                <a:lnTo>
                  <a:pt x="273276" y="15159"/>
                </a:lnTo>
                <a:lnTo>
                  <a:pt x="273188" y="19566"/>
                </a:lnTo>
                <a:lnTo>
                  <a:pt x="260979" y="21682"/>
                </a:lnTo>
                <a:lnTo>
                  <a:pt x="258952" y="23665"/>
                </a:lnTo>
                <a:lnTo>
                  <a:pt x="258952" y="31509"/>
                </a:lnTo>
                <a:lnTo>
                  <a:pt x="262346" y="33185"/>
                </a:lnTo>
                <a:lnTo>
                  <a:pt x="268913" y="33185"/>
                </a:lnTo>
                <a:lnTo>
                  <a:pt x="271249" y="32127"/>
                </a:lnTo>
                <a:lnTo>
                  <a:pt x="272975" y="30540"/>
                </a:lnTo>
                <a:lnTo>
                  <a:pt x="264417" y="30540"/>
                </a:lnTo>
                <a:lnTo>
                  <a:pt x="262522" y="29438"/>
                </a:lnTo>
                <a:lnTo>
                  <a:pt x="262522" y="24503"/>
                </a:lnTo>
                <a:lnTo>
                  <a:pt x="263889" y="23181"/>
                </a:lnTo>
                <a:lnTo>
                  <a:pt x="273364" y="22255"/>
                </a:lnTo>
                <a:lnTo>
                  <a:pt x="276933" y="22255"/>
                </a:lnTo>
                <a:lnTo>
                  <a:pt x="276933" y="13661"/>
                </a:lnTo>
                <a:close/>
              </a:path>
              <a:path w="406400" h="105410">
                <a:moveTo>
                  <a:pt x="277023" y="30143"/>
                </a:moveTo>
                <a:lnTo>
                  <a:pt x="273497" y="30143"/>
                </a:lnTo>
                <a:lnTo>
                  <a:pt x="273614" y="31509"/>
                </a:lnTo>
                <a:lnTo>
                  <a:pt x="273704" y="32127"/>
                </a:lnTo>
                <a:lnTo>
                  <a:pt x="273805" y="32567"/>
                </a:lnTo>
                <a:lnTo>
                  <a:pt x="277331" y="32567"/>
                </a:lnTo>
                <a:lnTo>
                  <a:pt x="277165" y="31509"/>
                </a:lnTo>
                <a:lnTo>
                  <a:pt x="277023" y="30143"/>
                </a:lnTo>
                <a:close/>
              </a:path>
              <a:path w="406400" h="105410">
                <a:moveTo>
                  <a:pt x="276933" y="22255"/>
                </a:moveTo>
                <a:lnTo>
                  <a:pt x="273364" y="22255"/>
                </a:lnTo>
                <a:lnTo>
                  <a:pt x="273364" y="27456"/>
                </a:lnTo>
                <a:lnTo>
                  <a:pt x="270719" y="29659"/>
                </a:lnTo>
                <a:lnTo>
                  <a:pt x="268869" y="30540"/>
                </a:lnTo>
                <a:lnTo>
                  <a:pt x="272975" y="30540"/>
                </a:lnTo>
                <a:lnTo>
                  <a:pt x="273408" y="30143"/>
                </a:lnTo>
                <a:lnTo>
                  <a:pt x="277023" y="30143"/>
                </a:lnTo>
                <a:lnTo>
                  <a:pt x="276933" y="22255"/>
                </a:lnTo>
                <a:close/>
              </a:path>
              <a:path w="406400" h="105410">
                <a:moveTo>
                  <a:pt x="273716" y="10708"/>
                </a:moveTo>
                <a:lnTo>
                  <a:pt x="265520" y="10708"/>
                </a:lnTo>
                <a:lnTo>
                  <a:pt x="262435" y="11457"/>
                </a:lnTo>
                <a:lnTo>
                  <a:pt x="260407" y="13000"/>
                </a:lnTo>
                <a:lnTo>
                  <a:pt x="260407" y="16482"/>
                </a:lnTo>
                <a:lnTo>
                  <a:pt x="262655" y="14674"/>
                </a:lnTo>
                <a:lnTo>
                  <a:pt x="265431" y="13661"/>
                </a:lnTo>
                <a:lnTo>
                  <a:pt x="276933" y="13661"/>
                </a:lnTo>
                <a:lnTo>
                  <a:pt x="276933" y="13484"/>
                </a:lnTo>
                <a:lnTo>
                  <a:pt x="273716" y="10708"/>
                </a:lnTo>
                <a:close/>
              </a:path>
              <a:path w="406400" h="105410">
                <a:moveTo>
                  <a:pt x="287295" y="11413"/>
                </a:moveTo>
                <a:lnTo>
                  <a:pt x="284078" y="11413"/>
                </a:lnTo>
                <a:lnTo>
                  <a:pt x="284078" y="43144"/>
                </a:lnTo>
                <a:lnTo>
                  <a:pt x="287648" y="43144"/>
                </a:lnTo>
                <a:lnTo>
                  <a:pt x="287648" y="31069"/>
                </a:lnTo>
                <a:lnTo>
                  <a:pt x="303125" y="31069"/>
                </a:lnTo>
                <a:lnTo>
                  <a:pt x="303846" y="30319"/>
                </a:lnTo>
                <a:lnTo>
                  <a:pt x="291879" y="30319"/>
                </a:lnTo>
                <a:lnTo>
                  <a:pt x="289896" y="29483"/>
                </a:lnTo>
                <a:lnTo>
                  <a:pt x="287648" y="27411"/>
                </a:lnTo>
                <a:lnTo>
                  <a:pt x="287648" y="17275"/>
                </a:lnTo>
                <a:lnTo>
                  <a:pt x="290028" y="14763"/>
                </a:lnTo>
                <a:lnTo>
                  <a:pt x="291801" y="13750"/>
                </a:lnTo>
                <a:lnTo>
                  <a:pt x="287516" y="13750"/>
                </a:lnTo>
                <a:lnTo>
                  <a:pt x="287295" y="11413"/>
                </a:lnTo>
                <a:close/>
              </a:path>
              <a:path w="406400" h="105410">
                <a:moveTo>
                  <a:pt x="303125" y="31069"/>
                </a:moveTo>
                <a:lnTo>
                  <a:pt x="287691" y="31069"/>
                </a:lnTo>
                <a:lnTo>
                  <a:pt x="290116" y="32567"/>
                </a:lnTo>
                <a:lnTo>
                  <a:pt x="292232" y="33185"/>
                </a:lnTo>
                <a:lnTo>
                  <a:pt x="301090" y="33185"/>
                </a:lnTo>
                <a:lnTo>
                  <a:pt x="303125" y="31069"/>
                </a:lnTo>
                <a:close/>
              </a:path>
              <a:path w="406400" h="105410">
                <a:moveTo>
                  <a:pt x="304118" y="13705"/>
                </a:moveTo>
                <a:lnTo>
                  <a:pt x="298974" y="13705"/>
                </a:lnTo>
                <a:lnTo>
                  <a:pt x="301891" y="17275"/>
                </a:lnTo>
                <a:lnTo>
                  <a:pt x="301927" y="26617"/>
                </a:lnTo>
                <a:lnTo>
                  <a:pt x="299063" y="30319"/>
                </a:lnTo>
                <a:lnTo>
                  <a:pt x="303846" y="30319"/>
                </a:lnTo>
                <a:lnTo>
                  <a:pt x="305541" y="28557"/>
                </a:lnTo>
                <a:lnTo>
                  <a:pt x="305541" y="15072"/>
                </a:lnTo>
                <a:lnTo>
                  <a:pt x="304118" y="13705"/>
                </a:lnTo>
                <a:close/>
              </a:path>
              <a:path w="406400" h="105410">
                <a:moveTo>
                  <a:pt x="301090" y="10797"/>
                </a:moveTo>
                <a:lnTo>
                  <a:pt x="292055" y="10797"/>
                </a:lnTo>
                <a:lnTo>
                  <a:pt x="289720" y="11898"/>
                </a:lnTo>
                <a:lnTo>
                  <a:pt x="287604" y="13750"/>
                </a:lnTo>
                <a:lnTo>
                  <a:pt x="291801" y="13750"/>
                </a:lnTo>
                <a:lnTo>
                  <a:pt x="304118" y="13705"/>
                </a:lnTo>
                <a:lnTo>
                  <a:pt x="301090" y="10797"/>
                </a:lnTo>
                <a:close/>
              </a:path>
              <a:path w="406400" h="105410">
                <a:moveTo>
                  <a:pt x="314711" y="11413"/>
                </a:moveTo>
                <a:lnTo>
                  <a:pt x="311494" y="11413"/>
                </a:lnTo>
                <a:lnTo>
                  <a:pt x="311494" y="43144"/>
                </a:lnTo>
                <a:lnTo>
                  <a:pt x="315064" y="43144"/>
                </a:lnTo>
                <a:lnTo>
                  <a:pt x="315064" y="31069"/>
                </a:lnTo>
                <a:lnTo>
                  <a:pt x="330540" y="31069"/>
                </a:lnTo>
                <a:lnTo>
                  <a:pt x="331261" y="30319"/>
                </a:lnTo>
                <a:lnTo>
                  <a:pt x="319294" y="30319"/>
                </a:lnTo>
                <a:lnTo>
                  <a:pt x="317312" y="29483"/>
                </a:lnTo>
                <a:lnTo>
                  <a:pt x="315064" y="27411"/>
                </a:lnTo>
                <a:lnTo>
                  <a:pt x="315064" y="17275"/>
                </a:lnTo>
                <a:lnTo>
                  <a:pt x="317444" y="14763"/>
                </a:lnTo>
                <a:lnTo>
                  <a:pt x="319216" y="13750"/>
                </a:lnTo>
                <a:lnTo>
                  <a:pt x="314932" y="13750"/>
                </a:lnTo>
                <a:lnTo>
                  <a:pt x="314711" y="11413"/>
                </a:lnTo>
                <a:close/>
              </a:path>
              <a:path w="406400" h="105410">
                <a:moveTo>
                  <a:pt x="330540" y="31069"/>
                </a:moveTo>
                <a:lnTo>
                  <a:pt x="315107" y="31069"/>
                </a:lnTo>
                <a:lnTo>
                  <a:pt x="317531" y="32567"/>
                </a:lnTo>
                <a:lnTo>
                  <a:pt x="319647" y="33185"/>
                </a:lnTo>
                <a:lnTo>
                  <a:pt x="328505" y="33185"/>
                </a:lnTo>
                <a:lnTo>
                  <a:pt x="330540" y="31069"/>
                </a:lnTo>
                <a:close/>
              </a:path>
              <a:path w="406400" h="105410">
                <a:moveTo>
                  <a:pt x="331534" y="13705"/>
                </a:moveTo>
                <a:lnTo>
                  <a:pt x="326389" y="13705"/>
                </a:lnTo>
                <a:lnTo>
                  <a:pt x="329307" y="17275"/>
                </a:lnTo>
                <a:lnTo>
                  <a:pt x="329342" y="26617"/>
                </a:lnTo>
                <a:lnTo>
                  <a:pt x="326478" y="30319"/>
                </a:lnTo>
                <a:lnTo>
                  <a:pt x="331261" y="30319"/>
                </a:lnTo>
                <a:lnTo>
                  <a:pt x="332957" y="28557"/>
                </a:lnTo>
                <a:lnTo>
                  <a:pt x="332957" y="15072"/>
                </a:lnTo>
                <a:lnTo>
                  <a:pt x="331534" y="13705"/>
                </a:lnTo>
                <a:close/>
              </a:path>
              <a:path w="406400" h="105410">
                <a:moveTo>
                  <a:pt x="328505" y="10797"/>
                </a:moveTo>
                <a:lnTo>
                  <a:pt x="319471" y="10797"/>
                </a:lnTo>
                <a:lnTo>
                  <a:pt x="317135" y="11898"/>
                </a:lnTo>
                <a:lnTo>
                  <a:pt x="315019" y="13750"/>
                </a:lnTo>
                <a:lnTo>
                  <a:pt x="319216" y="13750"/>
                </a:lnTo>
                <a:lnTo>
                  <a:pt x="331534" y="13705"/>
                </a:lnTo>
                <a:lnTo>
                  <a:pt x="328505" y="10797"/>
                </a:lnTo>
                <a:close/>
              </a:path>
              <a:path w="406400" h="105410">
                <a:moveTo>
                  <a:pt x="342350" y="1365"/>
                </a:moveTo>
                <a:lnTo>
                  <a:pt x="338780" y="1365"/>
                </a:lnTo>
                <a:lnTo>
                  <a:pt x="338780" y="30849"/>
                </a:lnTo>
                <a:lnTo>
                  <a:pt x="340499" y="32567"/>
                </a:lnTo>
                <a:lnTo>
                  <a:pt x="345523" y="32567"/>
                </a:lnTo>
                <a:lnTo>
                  <a:pt x="345523" y="29659"/>
                </a:lnTo>
                <a:lnTo>
                  <a:pt x="343099" y="29659"/>
                </a:lnTo>
                <a:lnTo>
                  <a:pt x="342350" y="28778"/>
                </a:lnTo>
                <a:lnTo>
                  <a:pt x="342350" y="1365"/>
                </a:lnTo>
                <a:close/>
              </a:path>
              <a:path w="406400" h="105410">
                <a:moveTo>
                  <a:pt x="352794" y="836"/>
                </a:moveTo>
                <a:lnTo>
                  <a:pt x="350371" y="836"/>
                </a:lnTo>
                <a:lnTo>
                  <a:pt x="349357" y="1805"/>
                </a:lnTo>
                <a:lnTo>
                  <a:pt x="349357" y="4406"/>
                </a:lnTo>
                <a:lnTo>
                  <a:pt x="350371" y="5332"/>
                </a:lnTo>
                <a:lnTo>
                  <a:pt x="352751" y="5332"/>
                </a:lnTo>
                <a:lnTo>
                  <a:pt x="353809" y="4406"/>
                </a:lnTo>
                <a:lnTo>
                  <a:pt x="353809" y="1805"/>
                </a:lnTo>
                <a:lnTo>
                  <a:pt x="352794" y="836"/>
                </a:lnTo>
                <a:close/>
              </a:path>
              <a:path w="406400" h="105410">
                <a:moveTo>
                  <a:pt x="353368" y="11413"/>
                </a:moveTo>
                <a:lnTo>
                  <a:pt x="349798" y="11413"/>
                </a:lnTo>
                <a:lnTo>
                  <a:pt x="349798" y="32567"/>
                </a:lnTo>
                <a:lnTo>
                  <a:pt x="353368" y="32567"/>
                </a:lnTo>
                <a:lnTo>
                  <a:pt x="353368" y="11413"/>
                </a:lnTo>
                <a:close/>
              </a:path>
              <a:path w="406400" h="105410">
                <a:moveTo>
                  <a:pt x="376726" y="10753"/>
                </a:moveTo>
                <a:lnTo>
                  <a:pt x="363900" y="10753"/>
                </a:lnTo>
                <a:lnTo>
                  <a:pt x="359317" y="15115"/>
                </a:lnTo>
                <a:lnTo>
                  <a:pt x="359317" y="28953"/>
                </a:lnTo>
                <a:lnTo>
                  <a:pt x="363857" y="33229"/>
                </a:lnTo>
                <a:lnTo>
                  <a:pt x="373816" y="33229"/>
                </a:lnTo>
                <a:lnTo>
                  <a:pt x="376284" y="32612"/>
                </a:lnTo>
                <a:lnTo>
                  <a:pt x="379105" y="30937"/>
                </a:lnTo>
                <a:lnTo>
                  <a:pt x="379105" y="30364"/>
                </a:lnTo>
                <a:lnTo>
                  <a:pt x="366104" y="30364"/>
                </a:lnTo>
                <a:lnTo>
                  <a:pt x="363460" y="27456"/>
                </a:lnTo>
                <a:lnTo>
                  <a:pt x="363019" y="22828"/>
                </a:lnTo>
                <a:lnTo>
                  <a:pt x="379986" y="22828"/>
                </a:lnTo>
                <a:lnTo>
                  <a:pt x="380075" y="22387"/>
                </a:lnTo>
                <a:lnTo>
                  <a:pt x="380119" y="20228"/>
                </a:lnTo>
                <a:lnTo>
                  <a:pt x="363019" y="20228"/>
                </a:lnTo>
                <a:lnTo>
                  <a:pt x="363416" y="16790"/>
                </a:lnTo>
                <a:lnTo>
                  <a:pt x="365884" y="13661"/>
                </a:lnTo>
                <a:lnTo>
                  <a:pt x="378708" y="13661"/>
                </a:lnTo>
                <a:lnTo>
                  <a:pt x="376726" y="10753"/>
                </a:lnTo>
                <a:close/>
              </a:path>
              <a:path w="406400" h="105410">
                <a:moveTo>
                  <a:pt x="379105" y="27324"/>
                </a:moveTo>
                <a:lnTo>
                  <a:pt x="376284" y="29483"/>
                </a:lnTo>
                <a:lnTo>
                  <a:pt x="373861" y="30364"/>
                </a:lnTo>
                <a:lnTo>
                  <a:pt x="379105" y="30364"/>
                </a:lnTo>
                <a:lnTo>
                  <a:pt x="379105" y="27324"/>
                </a:lnTo>
                <a:close/>
              </a:path>
              <a:path w="406400" h="105410">
                <a:moveTo>
                  <a:pt x="378708" y="13661"/>
                </a:moveTo>
                <a:lnTo>
                  <a:pt x="374081" y="13661"/>
                </a:lnTo>
                <a:lnTo>
                  <a:pt x="376373" y="16482"/>
                </a:lnTo>
                <a:lnTo>
                  <a:pt x="376726" y="20228"/>
                </a:lnTo>
                <a:lnTo>
                  <a:pt x="380119" y="20228"/>
                </a:lnTo>
                <a:lnTo>
                  <a:pt x="380119" y="15732"/>
                </a:lnTo>
                <a:lnTo>
                  <a:pt x="378708" y="13661"/>
                </a:lnTo>
                <a:close/>
              </a:path>
              <a:path w="406400" h="105410">
                <a:moveTo>
                  <a:pt x="398242" y="10797"/>
                </a:moveTo>
                <a:lnTo>
                  <a:pt x="389119" y="10797"/>
                </a:lnTo>
                <a:lnTo>
                  <a:pt x="384624" y="15204"/>
                </a:lnTo>
                <a:lnTo>
                  <a:pt x="384624" y="28821"/>
                </a:lnTo>
                <a:lnTo>
                  <a:pt x="388943" y="33185"/>
                </a:lnTo>
                <a:lnTo>
                  <a:pt x="398418" y="33185"/>
                </a:lnTo>
                <a:lnTo>
                  <a:pt x="400357" y="31995"/>
                </a:lnTo>
                <a:lnTo>
                  <a:pt x="402284" y="30319"/>
                </a:lnTo>
                <a:lnTo>
                  <a:pt x="391058" y="30319"/>
                </a:lnTo>
                <a:lnTo>
                  <a:pt x="388237" y="26574"/>
                </a:lnTo>
                <a:lnTo>
                  <a:pt x="388237" y="17407"/>
                </a:lnTo>
                <a:lnTo>
                  <a:pt x="391013" y="13705"/>
                </a:lnTo>
                <a:lnTo>
                  <a:pt x="406043" y="13705"/>
                </a:lnTo>
                <a:lnTo>
                  <a:pt x="406043" y="13309"/>
                </a:lnTo>
                <a:lnTo>
                  <a:pt x="402385" y="13309"/>
                </a:lnTo>
                <a:lnTo>
                  <a:pt x="400446" y="11943"/>
                </a:lnTo>
                <a:lnTo>
                  <a:pt x="398242" y="10797"/>
                </a:lnTo>
                <a:close/>
              </a:path>
              <a:path w="406400" h="105410">
                <a:moveTo>
                  <a:pt x="406043" y="30232"/>
                </a:moveTo>
                <a:lnTo>
                  <a:pt x="402428" y="30232"/>
                </a:lnTo>
                <a:lnTo>
                  <a:pt x="402428" y="32567"/>
                </a:lnTo>
                <a:lnTo>
                  <a:pt x="406043" y="32567"/>
                </a:lnTo>
                <a:lnTo>
                  <a:pt x="406043" y="30232"/>
                </a:lnTo>
                <a:close/>
              </a:path>
              <a:path w="406400" h="105410">
                <a:moveTo>
                  <a:pt x="406043" y="13705"/>
                </a:moveTo>
                <a:lnTo>
                  <a:pt x="398066" y="13705"/>
                </a:lnTo>
                <a:lnTo>
                  <a:pt x="399829" y="14674"/>
                </a:lnTo>
                <a:lnTo>
                  <a:pt x="402428" y="16878"/>
                </a:lnTo>
                <a:lnTo>
                  <a:pt x="402428" y="27015"/>
                </a:lnTo>
                <a:lnTo>
                  <a:pt x="400137" y="29262"/>
                </a:lnTo>
                <a:lnTo>
                  <a:pt x="398153" y="30319"/>
                </a:lnTo>
                <a:lnTo>
                  <a:pt x="402284" y="30319"/>
                </a:lnTo>
                <a:lnTo>
                  <a:pt x="406043" y="30232"/>
                </a:lnTo>
                <a:lnTo>
                  <a:pt x="406043" y="13705"/>
                </a:lnTo>
                <a:close/>
              </a:path>
              <a:path w="406400" h="105410">
                <a:moveTo>
                  <a:pt x="406043" y="1365"/>
                </a:moveTo>
                <a:lnTo>
                  <a:pt x="402428" y="1365"/>
                </a:lnTo>
                <a:lnTo>
                  <a:pt x="402428" y="13309"/>
                </a:lnTo>
                <a:lnTo>
                  <a:pt x="406043" y="13309"/>
                </a:lnTo>
                <a:lnTo>
                  <a:pt x="406043" y="1365"/>
                </a:lnTo>
                <a:close/>
              </a:path>
              <a:path w="406400" h="105410">
                <a:moveTo>
                  <a:pt x="0" y="92063"/>
                </a:moveTo>
                <a:lnTo>
                  <a:pt x="0" y="96647"/>
                </a:lnTo>
                <a:lnTo>
                  <a:pt x="2644" y="98320"/>
                </a:lnTo>
                <a:lnTo>
                  <a:pt x="5817" y="99555"/>
                </a:lnTo>
                <a:lnTo>
                  <a:pt x="15029" y="99555"/>
                </a:lnTo>
                <a:lnTo>
                  <a:pt x="19871" y="96470"/>
                </a:lnTo>
                <a:lnTo>
                  <a:pt x="6654" y="96470"/>
                </a:lnTo>
                <a:lnTo>
                  <a:pt x="3525" y="95059"/>
                </a:lnTo>
                <a:lnTo>
                  <a:pt x="0" y="92063"/>
                </a:lnTo>
                <a:close/>
              </a:path>
              <a:path w="406400" h="105410">
                <a:moveTo>
                  <a:pt x="14235" y="66589"/>
                </a:moveTo>
                <a:lnTo>
                  <a:pt x="5024" y="66589"/>
                </a:lnTo>
                <a:lnTo>
                  <a:pt x="462" y="69719"/>
                </a:lnTo>
                <a:lnTo>
                  <a:pt x="397" y="80561"/>
                </a:lnTo>
                <a:lnTo>
                  <a:pt x="3569" y="82896"/>
                </a:lnTo>
                <a:lnTo>
                  <a:pt x="9255" y="84527"/>
                </a:lnTo>
                <a:lnTo>
                  <a:pt x="12913" y="85628"/>
                </a:lnTo>
                <a:lnTo>
                  <a:pt x="16042" y="86994"/>
                </a:lnTo>
                <a:lnTo>
                  <a:pt x="16042" y="94178"/>
                </a:lnTo>
                <a:lnTo>
                  <a:pt x="13486" y="96470"/>
                </a:lnTo>
                <a:lnTo>
                  <a:pt x="19871" y="96470"/>
                </a:lnTo>
                <a:lnTo>
                  <a:pt x="20008" y="96382"/>
                </a:lnTo>
                <a:lnTo>
                  <a:pt x="20008" y="85232"/>
                </a:lnTo>
                <a:lnTo>
                  <a:pt x="16526" y="82941"/>
                </a:lnTo>
                <a:lnTo>
                  <a:pt x="7007" y="80120"/>
                </a:lnTo>
                <a:lnTo>
                  <a:pt x="4319" y="78886"/>
                </a:lnTo>
                <a:lnTo>
                  <a:pt x="4319" y="71790"/>
                </a:lnTo>
                <a:lnTo>
                  <a:pt x="6831" y="69719"/>
                </a:lnTo>
                <a:lnTo>
                  <a:pt x="19347" y="69719"/>
                </a:lnTo>
                <a:lnTo>
                  <a:pt x="19347" y="69367"/>
                </a:lnTo>
                <a:lnTo>
                  <a:pt x="17056" y="67736"/>
                </a:lnTo>
                <a:lnTo>
                  <a:pt x="14235" y="66589"/>
                </a:lnTo>
                <a:close/>
              </a:path>
              <a:path w="406400" h="105410">
                <a:moveTo>
                  <a:pt x="19347" y="69719"/>
                </a:moveTo>
                <a:lnTo>
                  <a:pt x="13530" y="69719"/>
                </a:lnTo>
                <a:lnTo>
                  <a:pt x="16438" y="71173"/>
                </a:lnTo>
                <a:lnTo>
                  <a:pt x="19347" y="73729"/>
                </a:lnTo>
                <a:lnTo>
                  <a:pt x="19347" y="69719"/>
                </a:lnTo>
                <a:close/>
              </a:path>
              <a:path w="406400" h="105410">
                <a:moveTo>
                  <a:pt x="30511" y="80516"/>
                </a:moveTo>
                <a:lnTo>
                  <a:pt x="27029" y="80516"/>
                </a:lnTo>
                <a:lnTo>
                  <a:pt x="27029" y="97043"/>
                </a:lnTo>
                <a:lnTo>
                  <a:pt x="29100" y="99202"/>
                </a:lnTo>
                <a:lnTo>
                  <a:pt x="33992" y="99202"/>
                </a:lnTo>
                <a:lnTo>
                  <a:pt x="35182" y="98938"/>
                </a:lnTo>
                <a:lnTo>
                  <a:pt x="36064" y="98673"/>
                </a:lnTo>
                <a:lnTo>
                  <a:pt x="36064" y="96293"/>
                </a:lnTo>
                <a:lnTo>
                  <a:pt x="31833" y="96293"/>
                </a:lnTo>
                <a:lnTo>
                  <a:pt x="30511" y="95324"/>
                </a:lnTo>
                <a:lnTo>
                  <a:pt x="30511" y="80516"/>
                </a:lnTo>
                <a:close/>
              </a:path>
              <a:path w="406400" h="105410">
                <a:moveTo>
                  <a:pt x="36064" y="95897"/>
                </a:moveTo>
                <a:lnTo>
                  <a:pt x="35446" y="96117"/>
                </a:lnTo>
                <a:lnTo>
                  <a:pt x="34565" y="96293"/>
                </a:lnTo>
                <a:lnTo>
                  <a:pt x="36064" y="96293"/>
                </a:lnTo>
                <a:lnTo>
                  <a:pt x="36064" y="95897"/>
                </a:lnTo>
                <a:close/>
              </a:path>
              <a:path w="406400" h="105410">
                <a:moveTo>
                  <a:pt x="36108" y="77519"/>
                </a:moveTo>
                <a:lnTo>
                  <a:pt x="23018" y="77519"/>
                </a:lnTo>
                <a:lnTo>
                  <a:pt x="23018" y="80516"/>
                </a:lnTo>
                <a:lnTo>
                  <a:pt x="36108" y="80516"/>
                </a:lnTo>
                <a:lnTo>
                  <a:pt x="36108" y="77519"/>
                </a:lnTo>
                <a:close/>
              </a:path>
              <a:path w="406400" h="105410">
                <a:moveTo>
                  <a:pt x="30511" y="71790"/>
                </a:moveTo>
                <a:lnTo>
                  <a:pt x="27029" y="71790"/>
                </a:lnTo>
                <a:lnTo>
                  <a:pt x="27029" y="77519"/>
                </a:lnTo>
                <a:lnTo>
                  <a:pt x="30511" y="77519"/>
                </a:lnTo>
                <a:lnTo>
                  <a:pt x="30511" y="71790"/>
                </a:lnTo>
                <a:close/>
              </a:path>
              <a:path w="406400" h="105410">
                <a:moveTo>
                  <a:pt x="57265" y="79767"/>
                </a:moveTo>
                <a:lnTo>
                  <a:pt x="51404" y="79767"/>
                </a:lnTo>
                <a:lnTo>
                  <a:pt x="53607" y="81266"/>
                </a:lnTo>
                <a:lnTo>
                  <a:pt x="53520" y="85672"/>
                </a:lnTo>
                <a:lnTo>
                  <a:pt x="41311" y="87788"/>
                </a:lnTo>
                <a:lnTo>
                  <a:pt x="39284" y="89771"/>
                </a:lnTo>
                <a:lnTo>
                  <a:pt x="39284" y="97616"/>
                </a:lnTo>
                <a:lnTo>
                  <a:pt x="42678" y="99291"/>
                </a:lnTo>
                <a:lnTo>
                  <a:pt x="49245" y="99291"/>
                </a:lnTo>
                <a:lnTo>
                  <a:pt x="51581" y="98233"/>
                </a:lnTo>
                <a:lnTo>
                  <a:pt x="53307" y="96647"/>
                </a:lnTo>
                <a:lnTo>
                  <a:pt x="44749" y="96647"/>
                </a:lnTo>
                <a:lnTo>
                  <a:pt x="42854" y="95544"/>
                </a:lnTo>
                <a:lnTo>
                  <a:pt x="42854" y="90609"/>
                </a:lnTo>
                <a:lnTo>
                  <a:pt x="44221" y="89287"/>
                </a:lnTo>
                <a:lnTo>
                  <a:pt x="53696" y="88361"/>
                </a:lnTo>
                <a:lnTo>
                  <a:pt x="57265" y="88361"/>
                </a:lnTo>
                <a:lnTo>
                  <a:pt x="57265" y="79767"/>
                </a:lnTo>
                <a:close/>
              </a:path>
              <a:path w="406400" h="105410">
                <a:moveTo>
                  <a:pt x="57355" y="96249"/>
                </a:moveTo>
                <a:lnTo>
                  <a:pt x="53828" y="96249"/>
                </a:lnTo>
                <a:lnTo>
                  <a:pt x="53946" y="97616"/>
                </a:lnTo>
                <a:lnTo>
                  <a:pt x="54035" y="98233"/>
                </a:lnTo>
                <a:lnTo>
                  <a:pt x="54137" y="98673"/>
                </a:lnTo>
                <a:lnTo>
                  <a:pt x="57663" y="98673"/>
                </a:lnTo>
                <a:lnTo>
                  <a:pt x="57497" y="97616"/>
                </a:lnTo>
                <a:lnTo>
                  <a:pt x="57355" y="96249"/>
                </a:lnTo>
                <a:close/>
              </a:path>
              <a:path w="406400" h="105410">
                <a:moveTo>
                  <a:pt x="57265" y="88361"/>
                </a:moveTo>
                <a:lnTo>
                  <a:pt x="53696" y="88361"/>
                </a:lnTo>
                <a:lnTo>
                  <a:pt x="53696" y="93562"/>
                </a:lnTo>
                <a:lnTo>
                  <a:pt x="51051" y="95765"/>
                </a:lnTo>
                <a:lnTo>
                  <a:pt x="49201" y="96647"/>
                </a:lnTo>
                <a:lnTo>
                  <a:pt x="53307" y="96647"/>
                </a:lnTo>
                <a:lnTo>
                  <a:pt x="53740" y="96249"/>
                </a:lnTo>
                <a:lnTo>
                  <a:pt x="57355" y="96249"/>
                </a:lnTo>
                <a:lnTo>
                  <a:pt x="57265" y="88361"/>
                </a:lnTo>
                <a:close/>
              </a:path>
              <a:path w="406400" h="105410">
                <a:moveTo>
                  <a:pt x="54048" y="76814"/>
                </a:moveTo>
                <a:lnTo>
                  <a:pt x="45852" y="76814"/>
                </a:lnTo>
                <a:lnTo>
                  <a:pt x="42767" y="77563"/>
                </a:lnTo>
                <a:lnTo>
                  <a:pt x="40739" y="79107"/>
                </a:lnTo>
                <a:lnTo>
                  <a:pt x="40739" y="82588"/>
                </a:lnTo>
                <a:lnTo>
                  <a:pt x="42986" y="80780"/>
                </a:lnTo>
                <a:lnTo>
                  <a:pt x="45763" y="79767"/>
                </a:lnTo>
                <a:lnTo>
                  <a:pt x="57265" y="79767"/>
                </a:lnTo>
                <a:lnTo>
                  <a:pt x="57265" y="79590"/>
                </a:lnTo>
                <a:lnTo>
                  <a:pt x="54048" y="76814"/>
                </a:lnTo>
                <a:close/>
              </a:path>
              <a:path w="406400" h="105410">
                <a:moveTo>
                  <a:pt x="67583" y="77519"/>
                </a:moveTo>
                <a:lnTo>
                  <a:pt x="64101" y="77519"/>
                </a:lnTo>
                <a:lnTo>
                  <a:pt x="64366" y="78973"/>
                </a:lnTo>
                <a:lnTo>
                  <a:pt x="64430" y="79635"/>
                </a:lnTo>
                <a:lnTo>
                  <a:pt x="64498" y="98673"/>
                </a:lnTo>
                <a:lnTo>
                  <a:pt x="68068" y="98673"/>
                </a:lnTo>
                <a:lnTo>
                  <a:pt x="68068" y="84350"/>
                </a:lnTo>
                <a:lnTo>
                  <a:pt x="69611" y="81574"/>
                </a:lnTo>
                <a:lnTo>
                  <a:pt x="70414" y="80869"/>
                </a:lnTo>
                <a:lnTo>
                  <a:pt x="67891" y="80869"/>
                </a:lnTo>
                <a:lnTo>
                  <a:pt x="67820" y="78973"/>
                </a:lnTo>
                <a:lnTo>
                  <a:pt x="67697" y="78092"/>
                </a:lnTo>
                <a:lnTo>
                  <a:pt x="67583" y="77519"/>
                </a:lnTo>
                <a:close/>
              </a:path>
              <a:path w="406400" h="105410">
                <a:moveTo>
                  <a:pt x="75693" y="76903"/>
                </a:moveTo>
                <a:lnTo>
                  <a:pt x="71859" y="76903"/>
                </a:lnTo>
                <a:lnTo>
                  <a:pt x="69302" y="78092"/>
                </a:lnTo>
                <a:lnTo>
                  <a:pt x="67980" y="80869"/>
                </a:lnTo>
                <a:lnTo>
                  <a:pt x="70414" y="80869"/>
                </a:lnTo>
                <a:lnTo>
                  <a:pt x="71418" y="79988"/>
                </a:lnTo>
                <a:lnTo>
                  <a:pt x="75693" y="79988"/>
                </a:lnTo>
                <a:lnTo>
                  <a:pt x="75693" y="76903"/>
                </a:lnTo>
                <a:close/>
              </a:path>
              <a:path w="406400" h="105410">
                <a:moveTo>
                  <a:pt x="75693" y="79988"/>
                </a:moveTo>
                <a:lnTo>
                  <a:pt x="74767" y="79988"/>
                </a:lnTo>
                <a:lnTo>
                  <a:pt x="75252" y="80031"/>
                </a:lnTo>
                <a:lnTo>
                  <a:pt x="75693" y="80120"/>
                </a:lnTo>
                <a:lnTo>
                  <a:pt x="75693" y="79988"/>
                </a:lnTo>
                <a:close/>
              </a:path>
              <a:path w="406400" h="105410">
                <a:moveTo>
                  <a:pt x="84094" y="80516"/>
                </a:moveTo>
                <a:lnTo>
                  <a:pt x="80611" y="80516"/>
                </a:lnTo>
                <a:lnTo>
                  <a:pt x="80611" y="97043"/>
                </a:lnTo>
                <a:lnTo>
                  <a:pt x="82683" y="99202"/>
                </a:lnTo>
                <a:lnTo>
                  <a:pt x="87575" y="99202"/>
                </a:lnTo>
                <a:lnTo>
                  <a:pt x="88765" y="98938"/>
                </a:lnTo>
                <a:lnTo>
                  <a:pt x="89646" y="98673"/>
                </a:lnTo>
                <a:lnTo>
                  <a:pt x="89646" y="96293"/>
                </a:lnTo>
                <a:lnTo>
                  <a:pt x="85416" y="96293"/>
                </a:lnTo>
                <a:lnTo>
                  <a:pt x="84094" y="95324"/>
                </a:lnTo>
                <a:lnTo>
                  <a:pt x="84094" y="80516"/>
                </a:lnTo>
                <a:close/>
              </a:path>
              <a:path w="406400" h="105410">
                <a:moveTo>
                  <a:pt x="89646" y="95897"/>
                </a:moveTo>
                <a:lnTo>
                  <a:pt x="89030" y="96117"/>
                </a:lnTo>
                <a:lnTo>
                  <a:pt x="88149" y="96293"/>
                </a:lnTo>
                <a:lnTo>
                  <a:pt x="89646" y="96293"/>
                </a:lnTo>
                <a:lnTo>
                  <a:pt x="89646" y="95897"/>
                </a:lnTo>
                <a:close/>
              </a:path>
              <a:path w="406400" h="105410">
                <a:moveTo>
                  <a:pt x="89691" y="77519"/>
                </a:moveTo>
                <a:lnTo>
                  <a:pt x="76602" y="77519"/>
                </a:lnTo>
                <a:lnTo>
                  <a:pt x="76602" y="80516"/>
                </a:lnTo>
                <a:lnTo>
                  <a:pt x="89691" y="80516"/>
                </a:lnTo>
                <a:lnTo>
                  <a:pt x="89691" y="77519"/>
                </a:lnTo>
                <a:close/>
              </a:path>
              <a:path w="406400" h="105410">
                <a:moveTo>
                  <a:pt x="84094" y="71790"/>
                </a:moveTo>
                <a:lnTo>
                  <a:pt x="80611" y="71790"/>
                </a:lnTo>
                <a:lnTo>
                  <a:pt x="80611" y="77519"/>
                </a:lnTo>
                <a:lnTo>
                  <a:pt x="84094" y="77519"/>
                </a:lnTo>
                <a:lnTo>
                  <a:pt x="84094" y="71790"/>
                </a:lnTo>
                <a:close/>
              </a:path>
              <a:path w="406400" h="105410">
                <a:moveTo>
                  <a:pt x="92867" y="93032"/>
                </a:moveTo>
                <a:lnTo>
                  <a:pt x="92867" y="97087"/>
                </a:lnTo>
                <a:lnTo>
                  <a:pt x="94983" y="98409"/>
                </a:lnTo>
                <a:lnTo>
                  <a:pt x="97671" y="99291"/>
                </a:lnTo>
                <a:lnTo>
                  <a:pt x="104369" y="99291"/>
                </a:lnTo>
                <a:lnTo>
                  <a:pt x="108380" y="97175"/>
                </a:lnTo>
                <a:lnTo>
                  <a:pt x="108380" y="96426"/>
                </a:lnTo>
                <a:lnTo>
                  <a:pt x="97759" y="96426"/>
                </a:lnTo>
                <a:lnTo>
                  <a:pt x="94938" y="94884"/>
                </a:lnTo>
                <a:lnTo>
                  <a:pt x="92867" y="93032"/>
                </a:lnTo>
                <a:close/>
              </a:path>
              <a:path w="406400" h="105410">
                <a:moveTo>
                  <a:pt x="103445" y="76859"/>
                </a:moveTo>
                <a:lnTo>
                  <a:pt x="97274" y="76859"/>
                </a:lnTo>
                <a:lnTo>
                  <a:pt x="93132" y="78753"/>
                </a:lnTo>
                <a:lnTo>
                  <a:pt x="93132" y="86158"/>
                </a:lnTo>
                <a:lnTo>
                  <a:pt x="95336" y="88229"/>
                </a:lnTo>
                <a:lnTo>
                  <a:pt x="103136" y="90168"/>
                </a:lnTo>
                <a:lnTo>
                  <a:pt x="104767" y="90784"/>
                </a:lnTo>
                <a:lnTo>
                  <a:pt x="104767" y="95280"/>
                </a:lnTo>
                <a:lnTo>
                  <a:pt x="102915" y="96426"/>
                </a:lnTo>
                <a:lnTo>
                  <a:pt x="108380" y="96426"/>
                </a:lnTo>
                <a:lnTo>
                  <a:pt x="108380" y="89198"/>
                </a:lnTo>
                <a:lnTo>
                  <a:pt x="105736" y="87480"/>
                </a:lnTo>
                <a:lnTo>
                  <a:pt x="97848" y="85453"/>
                </a:lnTo>
                <a:lnTo>
                  <a:pt x="96746" y="84703"/>
                </a:lnTo>
                <a:lnTo>
                  <a:pt x="96746" y="80604"/>
                </a:lnTo>
                <a:lnTo>
                  <a:pt x="98817" y="79767"/>
                </a:lnTo>
                <a:lnTo>
                  <a:pt x="107499" y="79767"/>
                </a:lnTo>
                <a:lnTo>
                  <a:pt x="107427" y="78753"/>
                </a:lnTo>
                <a:lnTo>
                  <a:pt x="105516" y="77563"/>
                </a:lnTo>
                <a:lnTo>
                  <a:pt x="103445" y="76859"/>
                </a:lnTo>
                <a:close/>
              </a:path>
              <a:path w="406400" h="105410">
                <a:moveTo>
                  <a:pt x="107499" y="79767"/>
                </a:moveTo>
                <a:lnTo>
                  <a:pt x="103313" y="79767"/>
                </a:lnTo>
                <a:lnTo>
                  <a:pt x="105340" y="80869"/>
                </a:lnTo>
                <a:lnTo>
                  <a:pt x="107499" y="82675"/>
                </a:lnTo>
                <a:lnTo>
                  <a:pt x="107499" y="79767"/>
                </a:lnTo>
                <a:close/>
              </a:path>
              <a:path w="406400" h="105410">
                <a:moveTo>
                  <a:pt x="141621" y="79767"/>
                </a:moveTo>
                <a:lnTo>
                  <a:pt x="135760" y="79767"/>
                </a:lnTo>
                <a:lnTo>
                  <a:pt x="137963" y="81266"/>
                </a:lnTo>
                <a:lnTo>
                  <a:pt x="137875" y="85672"/>
                </a:lnTo>
                <a:lnTo>
                  <a:pt x="125667" y="87788"/>
                </a:lnTo>
                <a:lnTo>
                  <a:pt x="123640" y="89771"/>
                </a:lnTo>
                <a:lnTo>
                  <a:pt x="123640" y="97616"/>
                </a:lnTo>
                <a:lnTo>
                  <a:pt x="127034" y="99291"/>
                </a:lnTo>
                <a:lnTo>
                  <a:pt x="133600" y="99291"/>
                </a:lnTo>
                <a:lnTo>
                  <a:pt x="135935" y="98233"/>
                </a:lnTo>
                <a:lnTo>
                  <a:pt x="137663" y="96647"/>
                </a:lnTo>
                <a:lnTo>
                  <a:pt x="129105" y="96647"/>
                </a:lnTo>
                <a:lnTo>
                  <a:pt x="127209" y="95544"/>
                </a:lnTo>
                <a:lnTo>
                  <a:pt x="127209" y="90609"/>
                </a:lnTo>
                <a:lnTo>
                  <a:pt x="128576" y="89287"/>
                </a:lnTo>
                <a:lnTo>
                  <a:pt x="138051" y="88361"/>
                </a:lnTo>
                <a:lnTo>
                  <a:pt x="141621" y="88361"/>
                </a:lnTo>
                <a:lnTo>
                  <a:pt x="141621" y="79767"/>
                </a:lnTo>
                <a:close/>
              </a:path>
              <a:path w="406400" h="105410">
                <a:moveTo>
                  <a:pt x="141711" y="96249"/>
                </a:moveTo>
                <a:lnTo>
                  <a:pt x="138183" y="96249"/>
                </a:lnTo>
                <a:lnTo>
                  <a:pt x="138302" y="97616"/>
                </a:lnTo>
                <a:lnTo>
                  <a:pt x="138390" y="98233"/>
                </a:lnTo>
                <a:lnTo>
                  <a:pt x="138492" y="98673"/>
                </a:lnTo>
                <a:lnTo>
                  <a:pt x="142017" y="98673"/>
                </a:lnTo>
                <a:lnTo>
                  <a:pt x="141852" y="97616"/>
                </a:lnTo>
                <a:lnTo>
                  <a:pt x="141711" y="96249"/>
                </a:lnTo>
                <a:close/>
              </a:path>
              <a:path w="406400" h="105410">
                <a:moveTo>
                  <a:pt x="141621" y="88361"/>
                </a:moveTo>
                <a:lnTo>
                  <a:pt x="138051" y="88361"/>
                </a:lnTo>
                <a:lnTo>
                  <a:pt x="138051" y="93562"/>
                </a:lnTo>
                <a:lnTo>
                  <a:pt x="135407" y="95765"/>
                </a:lnTo>
                <a:lnTo>
                  <a:pt x="133557" y="96647"/>
                </a:lnTo>
                <a:lnTo>
                  <a:pt x="137663" y="96647"/>
                </a:lnTo>
                <a:lnTo>
                  <a:pt x="138095" y="96249"/>
                </a:lnTo>
                <a:lnTo>
                  <a:pt x="141711" y="96249"/>
                </a:lnTo>
                <a:lnTo>
                  <a:pt x="141621" y="88361"/>
                </a:lnTo>
                <a:close/>
              </a:path>
              <a:path w="406400" h="105410">
                <a:moveTo>
                  <a:pt x="138404" y="76814"/>
                </a:moveTo>
                <a:lnTo>
                  <a:pt x="130206" y="76814"/>
                </a:lnTo>
                <a:lnTo>
                  <a:pt x="127121" y="77563"/>
                </a:lnTo>
                <a:lnTo>
                  <a:pt x="125094" y="79107"/>
                </a:lnTo>
                <a:lnTo>
                  <a:pt x="125094" y="82588"/>
                </a:lnTo>
                <a:lnTo>
                  <a:pt x="127342" y="80780"/>
                </a:lnTo>
                <a:lnTo>
                  <a:pt x="130119" y="79767"/>
                </a:lnTo>
                <a:lnTo>
                  <a:pt x="141621" y="79767"/>
                </a:lnTo>
                <a:lnTo>
                  <a:pt x="141621" y="79590"/>
                </a:lnTo>
                <a:lnTo>
                  <a:pt x="138404" y="76814"/>
                </a:lnTo>
                <a:close/>
              </a:path>
              <a:path w="406400" h="105410">
                <a:moveTo>
                  <a:pt x="153084" y="80516"/>
                </a:moveTo>
                <a:lnTo>
                  <a:pt x="149603" y="80516"/>
                </a:lnTo>
                <a:lnTo>
                  <a:pt x="149603" y="97043"/>
                </a:lnTo>
                <a:lnTo>
                  <a:pt x="151674" y="99202"/>
                </a:lnTo>
                <a:lnTo>
                  <a:pt x="156566" y="99202"/>
                </a:lnTo>
                <a:lnTo>
                  <a:pt x="157756" y="98938"/>
                </a:lnTo>
                <a:lnTo>
                  <a:pt x="158638" y="98673"/>
                </a:lnTo>
                <a:lnTo>
                  <a:pt x="158638" y="96293"/>
                </a:lnTo>
                <a:lnTo>
                  <a:pt x="154406" y="96293"/>
                </a:lnTo>
                <a:lnTo>
                  <a:pt x="153084" y="95324"/>
                </a:lnTo>
                <a:lnTo>
                  <a:pt x="153084" y="80516"/>
                </a:lnTo>
                <a:close/>
              </a:path>
              <a:path w="406400" h="105410">
                <a:moveTo>
                  <a:pt x="158638" y="95897"/>
                </a:moveTo>
                <a:lnTo>
                  <a:pt x="158021" y="96117"/>
                </a:lnTo>
                <a:lnTo>
                  <a:pt x="157139" y="96293"/>
                </a:lnTo>
                <a:lnTo>
                  <a:pt x="158638" y="96293"/>
                </a:lnTo>
                <a:lnTo>
                  <a:pt x="158638" y="95897"/>
                </a:lnTo>
                <a:close/>
              </a:path>
              <a:path w="406400" h="105410">
                <a:moveTo>
                  <a:pt x="158681" y="77519"/>
                </a:moveTo>
                <a:lnTo>
                  <a:pt x="145592" y="77519"/>
                </a:lnTo>
                <a:lnTo>
                  <a:pt x="145592" y="80516"/>
                </a:lnTo>
                <a:lnTo>
                  <a:pt x="158681" y="80516"/>
                </a:lnTo>
                <a:lnTo>
                  <a:pt x="158681" y="77519"/>
                </a:lnTo>
                <a:close/>
              </a:path>
              <a:path w="406400" h="105410">
                <a:moveTo>
                  <a:pt x="153084" y="71790"/>
                </a:moveTo>
                <a:lnTo>
                  <a:pt x="149603" y="71790"/>
                </a:lnTo>
                <a:lnTo>
                  <a:pt x="149603" y="77519"/>
                </a:lnTo>
                <a:lnTo>
                  <a:pt x="153084" y="77519"/>
                </a:lnTo>
                <a:lnTo>
                  <a:pt x="153084" y="71790"/>
                </a:lnTo>
                <a:close/>
              </a:path>
              <a:path w="406400" h="105410">
                <a:moveTo>
                  <a:pt x="172612" y="91842"/>
                </a:moveTo>
                <a:lnTo>
                  <a:pt x="172612" y="96426"/>
                </a:lnTo>
                <a:lnTo>
                  <a:pt x="175168" y="98056"/>
                </a:lnTo>
                <a:lnTo>
                  <a:pt x="178341" y="99246"/>
                </a:lnTo>
                <a:lnTo>
                  <a:pt x="181998" y="99334"/>
                </a:lnTo>
                <a:lnTo>
                  <a:pt x="181998" y="102463"/>
                </a:lnTo>
                <a:lnTo>
                  <a:pt x="184378" y="102463"/>
                </a:lnTo>
                <a:lnTo>
                  <a:pt x="184378" y="99202"/>
                </a:lnTo>
                <a:lnTo>
                  <a:pt x="189226" y="98586"/>
                </a:lnTo>
                <a:lnTo>
                  <a:pt x="192422" y="96249"/>
                </a:lnTo>
                <a:lnTo>
                  <a:pt x="181998" y="96249"/>
                </a:lnTo>
                <a:lnTo>
                  <a:pt x="179090" y="96074"/>
                </a:lnTo>
                <a:lnTo>
                  <a:pt x="175961" y="94707"/>
                </a:lnTo>
                <a:lnTo>
                  <a:pt x="172612" y="91842"/>
                </a:lnTo>
                <a:close/>
              </a:path>
              <a:path w="406400" h="105410">
                <a:moveTo>
                  <a:pt x="184378" y="63770"/>
                </a:moveTo>
                <a:lnTo>
                  <a:pt x="181998" y="63770"/>
                </a:lnTo>
                <a:lnTo>
                  <a:pt x="181998" y="66898"/>
                </a:lnTo>
                <a:lnTo>
                  <a:pt x="176931" y="67428"/>
                </a:lnTo>
                <a:lnTo>
                  <a:pt x="172963" y="70424"/>
                </a:lnTo>
                <a:lnTo>
                  <a:pt x="172963" y="80516"/>
                </a:lnTo>
                <a:lnTo>
                  <a:pt x="176225" y="82809"/>
                </a:lnTo>
                <a:lnTo>
                  <a:pt x="181998" y="84482"/>
                </a:lnTo>
                <a:lnTo>
                  <a:pt x="181998" y="96249"/>
                </a:lnTo>
                <a:lnTo>
                  <a:pt x="192422" y="96249"/>
                </a:lnTo>
                <a:lnTo>
                  <a:pt x="192662" y="96074"/>
                </a:lnTo>
                <a:lnTo>
                  <a:pt x="184378" y="96074"/>
                </a:lnTo>
                <a:lnTo>
                  <a:pt x="184378" y="85232"/>
                </a:lnTo>
                <a:lnTo>
                  <a:pt x="193053" y="85232"/>
                </a:lnTo>
                <a:lnTo>
                  <a:pt x="189932" y="83205"/>
                </a:lnTo>
                <a:lnTo>
                  <a:pt x="184378" y="81442"/>
                </a:lnTo>
                <a:lnTo>
                  <a:pt x="184378" y="80693"/>
                </a:lnTo>
                <a:lnTo>
                  <a:pt x="181998" y="80693"/>
                </a:lnTo>
                <a:lnTo>
                  <a:pt x="178958" y="79679"/>
                </a:lnTo>
                <a:lnTo>
                  <a:pt x="176886" y="78357"/>
                </a:lnTo>
                <a:lnTo>
                  <a:pt x="176886" y="72363"/>
                </a:lnTo>
                <a:lnTo>
                  <a:pt x="178913" y="70468"/>
                </a:lnTo>
                <a:lnTo>
                  <a:pt x="181998" y="70027"/>
                </a:lnTo>
                <a:lnTo>
                  <a:pt x="184378" y="70027"/>
                </a:lnTo>
                <a:lnTo>
                  <a:pt x="192619" y="69983"/>
                </a:lnTo>
                <a:lnTo>
                  <a:pt x="192619" y="69587"/>
                </a:lnTo>
                <a:lnTo>
                  <a:pt x="190460" y="68045"/>
                </a:lnTo>
                <a:lnTo>
                  <a:pt x="187684" y="66987"/>
                </a:lnTo>
                <a:lnTo>
                  <a:pt x="184378" y="66810"/>
                </a:lnTo>
                <a:lnTo>
                  <a:pt x="184378" y="63770"/>
                </a:lnTo>
                <a:close/>
              </a:path>
              <a:path w="406400" h="105410">
                <a:moveTo>
                  <a:pt x="193053" y="85232"/>
                </a:moveTo>
                <a:lnTo>
                  <a:pt x="184378" y="85232"/>
                </a:lnTo>
                <a:lnTo>
                  <a:pt x="187199" y="86290"/>
                </a:lnTo>
                <a:lnTo>
                  <a:pt x="189359" y="87744"/>
                </a:lnTo>
                <a:lnTo>
                  <a:pt x="189359" y="93562"/>
                </a:lnTo>
                <a:lnTo>
                  <a:pt x="187420" y="95544"/>
                </a:lnTo>
                <a:lnTo>
                  <a:pt x="184378" y="96074"/>
                </a:lnTo>
                <a:lnTo>
                  <a:pt x="192662" y="96074"/>
                </a:lnTo>
                <a:lnTo>
                  <a:pt x="193325" y="95589"/>
                </a:lnTo>
                <a:lnTo>
                  <a:pt x="193325" y="85408"/>
                </a:lnTo>
                <a:lnTo>
                  <a:pt x="193053" y="85232"/>
                </a:lnTo>
                <a:close/>
              </a:path>
              <a:path w="406400" h="105410">
                <a:moveTo>
                  <a:pt x="184378" y="70027"/>
                </a:moveTo>
                <a:lnTo>
                  <a:pt x="181998" y="70027"/>
                </a:lnTo>
                <a:lnTo>
                  <a:pt x="181998" y="80693"/>
                </a:lnTo>
                <a:lnTo>
                  <a:pt x="184378" y="80693"/>
                </a:lnTo>
                <a:lnTo>
                  <a:pt x="184378" y="70027"/>
                </a:lnTo>
                <a:close/>
              </a:path>
              <a:path w="406400" h="105410">
                <a:moveTo>
                  <a:pt x="192619" y="69983"/>
                </a:moveTo>
                <a:lnTo>
                  <a:pt x="184378" y="69983"/>
                </a:lnTo>
                <a:lnTo>
                  <a:pt x="187199" y="70248"/>
                </a:lnTo>
                <a:lnTo>
                  <a:pt x="189975" y="71614"/>
                </a:lnTo>
                <a:lnTo>
                  <a:pt x="192619" y="73950"/>
                </a:lnTo>
                <a:lnTo>
                  <a:pt x="192619" y="69983"/>
                </a:lnTo>
                <a:close/>
              </a:path>
              <a:path w="406400" h="105410">
                <a:moveTo>
                  <a:pt x="216796" y="70116"/>
                </a:moveTo>
                <a:lnTo>
                  <a:pt x="210582" y="70116"/>
                </a:lnTo>
                <a:lnTo>
                  <a:pt x="212918" y="72363"/>
                </a:lnTo>
                <a:lnTo>
                  <a:pt x="212918" y="78532"/>
                </a:lnTo>
                <a:lnTo>
                  <a:pt x="211331" y="80869"/>
                </a:lnTo>
                <a:lnTo>
                  <a:pt x="208070" y="84218"/>
                </a:lnTo>
                <a:lnTo>
                  <a:pt x="197317" y="95412"/>
                </a:lnTo>
                <a:lnTo>
                  <a:pt x="197317" y="98673"/>
                </a:lnTo>
                <a:lnTo>
                  <a:pt x="216973" y="98673"/>
                </a:lnTo>
                <a:lnTo>
                  <a:pt x="216973" y="95412"/>
                </a:lnTo>
                <a:lnTo>
                  <a:pt x="201943" y="95412"/>
                </a:lnTo>
                <a:lnTo>
                  <a:pt x="214504" y="82323"/>
                </a:lnTo>
                <a:lnTo>
                  <a:pt x="216796" y="79635"/>
                </a:lnTo>
                <a:lnTo>
                  <a:pt x="216796" y="70116"/>
                </a:lnTo>
                <a:close/>
              </a:path>
              <a:path w="406400" h="105410">
                <a:moveTo>
                  <a:pt x="212918" y="66855"/>
                </a:moveTo>
                <a:lnTo>
                  <a:pt x="203266" y="66855"/>
                </a:lnTo>
                <a:lnTo>
                  <a:pt x="200445" y="68352"/>
                </a:lnTo>
                <a:lnTo>
                  <a:pt x="197890" y="70777"/>
                </a:lnTo>
                <a:lnTo>
                  <a:pt x="197890" y="75228"/>
                </a:lnTo>
                <a:lnTo>
                  <a:pt x="201107" y="71835"/>
                </a:lnTo>
                <a:lnTo>
                  <a:pt x="203663" y="70116"/>
                </a:lnTo>
                <a:lnTo>
                  <a:pt x="216796" y="70116"/>
                </a:lnTo>
                <a:lnTo>
                  <a:pt x="212918" y="66855"/>
                </a:lnTo>
                <a:close/>
              </a:path>
              <a:path w="406400" h="105410">
                <a:moveTo>
                  <a:pt x="239958" y="66855"/>
                </a:moveTo>
                <a:lnTo>
                  <a:pt x="224533" y="66855"/>
                </a:lnTo>
                <a:lnTo>
                  <a:pt x="221889" y="74919"/>
                </a:lnTo>
                <a:lnTo>
                  <a:pt x="221889" y="91269"/>
                </a:lnTo>
                <a:lnTo>
                  <a:pt x="224533" y="99291"/>
                </a:lnTo>
                <a:lnTo>
                  <a:pt x="239958" y="99291"/>
                </a:lnTo>
                <a:lnTo>
                  <a:pt x="241052" y="96029"/>
                </a:lnTo>
                <a:lnTo>
                  <a:pt x="226604" y="96029"/>
                </a:lnTo>
                <a:lnTo>
                  <a:pt x="225812" y="87920"/>
                </a:lnTo>
                <a:lnTo>
                  <a:pt x="225812" y="78268"/>
                </a:lnTo>
                <a:lnTo>
                  <a:pt x="226604" y="70116"/>
                </a:lnTo>
                <a:lnTo>
                  <a:pt x="241046" y="70116"/>
                </a:lnTo>
                <a:lnTo>
                  <a:pt x="239958" y="66855"/>
                </a:lnTo>
                <a:close/>
              </a:path>
              <a:path w="406400" h="105410">
                <a:moveTo>
                  <a:pt x="241046" y="70116"/>
                </a:moveTo>
                <a:lnTo>
                  <a:pt x="237931" y="70116"/>
                </a:lnTo>
                <a:lnTo>
                  <a:pt x="238724" y="78268"/>
                </a:lnTo>
                <a:lnTo>
                  <a:pt x="238724" y="87920"/>
                </a:lnTo>
                <a:lnTo>
                  <a:pt x="237931" y="96029"/>
                </a:lnTo>
                <a:lnTo>
                  <a:pt x="241052" y="96029"/>
                </a:lnTo>
                <a:lnTo>
                  <a:pt x="242647" y="91269"/>
                </a:lnTo>
                <a:lnTo>
                  <a:pt x="242647" y="74919"/>
                </a:lnTo>
                <a:lnTo>
                  <a:pt x="241046" y="70116"/>
                </a:lnTo>
                <a:close/>
              </a:path>
              <a:path w="406400" h="105410">
                <a:moveTo>
                  <a:pt x="253161" y="95103"/>
                </a:moveTo>
                <a:lnTo>
                  <a:pt x="249459" y="95103"/>
                </a:lnTo>
                <a:lnTo>
                  <a:pt x="246550" y="105196"/>
                </a:lnTo>
                <a:lnTo>
                  <a:pt x="249591" y="105196"/>
                </a:lnTo>
                <a:lnTo>
                  <a:pt x="253161" y="95103"/>
                </a:lnTo>
                <a:close/>
              </a:path>
              <a:path w="406400" h="105410">
                <a:moveTo>
                  <a:pt x="260267" y="92636"/>
                </a:moveTo>
                <a:lnTo>
                  <a:pt x="260267" y="96823"/>
                </a:lnTo>
                <a:lnTo>
                  <a:pt x="262559" y="98497"/>
                </a:lnTo>
                <a:lnTo>
                  <a:pt x="265203" y="99291"/>
                </a:lnTo>
                <a:lnTo>
                  <a:pt x="273885" y="99291"/>
                </a:lnTo>
                <a:lnTo>
                  <a:pt x="279069" y="96206"/>
                </a:lnTo>
                <a:lnTo>
                  <a:pt x="265424" y="96206"/>
                </a:lnTo>
                <a:lnTo>
                  <a:pt x="263088" y="95148"/>
                </a:lnTo>
                <a:lnTo>
                  <a:pt x="260267" y="92636"/>
                </a:lnTo>
                <a:close/>
              </a:path>
              <a:path w="406400" h="105410">
                <a:moveTo>
                  <a:pt x="278079" y="81970"/>
                </a:moveTo>
                <a:lnTo>
                  <a:pt x="272520" y="81970"/>
                </a:lnTo>
                <a:lnTo>
                  <a:pt x="275296" y="84879"/>
                </a:lnTo>
                <a:lnTo>
                  <a:pt x="275296" y="93870"/>
                </a:lnTo>
                <a:lnTo>
                  <a:pt x="271814" y="96206"/>
                </a:lnTo>
                <a:lnTo>
                  <a:pt x="279069" y="96206"/>
                </a:lnTo>
                <a:lnTo>
                  <a:pt x="279218" y="96117"/>
                </a:lnTo>
                <a:lnTo>
                  <a:pt x="279218" y="83073"/>
                </a:lnTo>
                <a:lnTo>
                  <a:pt x="278079" y="81970"/>
                </a:lnTo>
                <a:close/>
              </a:path>
              <a:path w="406400" h="105410">
                <a:moveTo>
                  <a:pt x="277676" y="67471"/>
                </a:moveTo>
                <a:lnTo>
                  <a:pt x="260620" y="67471"/>
                </a:lnTo>
                <a:lnTo>
                  <a:pt x="260620" y="83733"/>
                </a:lnTo>
                <a:lnTo>
                  <a:pt x="262736" y="82809"/>
                </a:lnTo>
                <a:lnTo>
                  <a:pt x="265116" y="81970"/>
                </a:lnTo>
                <a:lnTo>
                  <a:pt x="278079" y="81970"/>
                </a:lnTo>
                <a:lnTo>
                  <a:pt x="275803" y="79767"/>
                </a:lnTo>
                <a:lnTo>
                  <a:pt x="264146" y="79767"/>
                </a:lnTo>
                <a:lnTo>
                  <a:pt x="264146" y="70777"/>
                </a:lnTo>
                <a:lnTo>
                  <a:pt x="277676" y="70777"/>
                </a:lnTo>
                <a:lnTo>
                  <a:pt x="277676" y="67471"/>
                </a:lnTo>
                <a:close/>
              </a:path>
              <a:path w="406400" h="105410">
                <a:moveTo>
                  <a:pt x="275075" y="79062"/>
                </a:moveTo>
                <a:lnTo>
                  <a:pt x="267187" y="79062"/>
                </a:lnTo>
                <a:lnTo>
                  <a:pt x="265644" y="79239"/>
                </a:lnTo>
                <a:lnTo>
                  <a:pt x="264146" y="79767"/>
                </a:lnTo>
                <a:lnTo>
                  <a:pt x="275803" y="79767"/>
                </a:lnTo>
                <a:lnTo>
                  <a:pt x="275075" y="79062"/>
                </a:lnTo>
                <a:close/>
              </a:path>
              <a:path w="406400" h="105410">
                <a:moveTo>
                  <a:pt x="284929" y="92636"/>
                </a:moveTo>
                <a:lnTo>
                  <a:pt x="284929" y="96823"/>
                </a:lnTo>
                <a:lnTo>
                  <a:pt x="287220" y="98497"/>
                </a:lnTo>
                <a:lnTo>
                  <a:pt x="289864" y="99291"/>
                </a:lnTo>
                <a:lnTo>
                  <a:pt x="298546" y="99291"/>
                </a:lnTo>
                <a:lnTo>
                  <a:pt x="303729" y="96206"/>
                </a:lnTo>
                <a:lnTo>
                  <a:pt x="290085" y="96206"/>
                </a:lnTo>
                <a:lnTo>
                  <a:pt x="287748" y="95148"/>
                </a:lnTo>
                <a:lnTo>
                  <a:pt x="284929" y="92636"/>
                </a:lnTo>
                <a:close/>
              </a:path>
              <a:path w="406400" h="105410">
                <a:moveTo>
                  <a:pt x="302740" y="81970"/>
                </a:moveTo>
                <a:lnTo>
                  <a:pt x="297181" y="81970"/>
                </a:lnTo>
                <a:lnTo>
                  <a:pt x="299957" y="84879"/>
                </a:lnTo>
                <a:lnTo>
                  <a:pt x="299957" y="93870"/>
                </a:lnTo>
                <a:lnTo>
                  <a:pt x="296475" y="96206"/>
                </a:lnTo>
                <a:lnTo>
                  <a:pt x="303729" y="96206"/>
                </a:lnTo>
                <a:lnTo>
                  <a:pt x="303879" y="96117"/>
                </a:lnTo>
                <a:lnTo>
                  <a:pt x="303879" y="83073"/>
                </a:lnTo>
                <a:lnTo>
                  <a:pt x="302740" y="81970"/>
                </a:lnTo>
                <a:close/>
              </a:path>
              <a:path w="406400" h="105410">
                <a:moveTo>
                  <a:pt x="302337" y="67471"/>
                </a:moveTo>
                <a:lnTo>
                  <a:pt x="285281" y="67471"/>
                </a:lnTo>
                <a:lnTo>
                  <a:pt x="285281" y="83733"/>
                </a:lnTo>
                <a:lnTo>
                  <a:pt x="287397" y="82809"/>
                </a:lnTo>
                <a:lnTo>
                  <a:pt x="289777" y="81970"/>
                </a:lnTo>
                <a:lnTo>
                  <a:pt x="302740" y="81970"/>
                </a:lnTo>
                <a:lnTo>
                  <a:pt x="300464" y="79767"/>
                </a:lnTo>
                <a:lnTo>
                  <a:pt x="288806" y="79767"/>
                </a:lnTo>
                <a:lnTo>
                  <a:pt x="288806" y="70777"/>
                </a:lnTo>
                <a:lnTo>
                  <a:pt x="302337" y="70777"/>
                </a:lnTo>
                <a:lnTo>
                  <a:pt x="302337" y="67471"/>
                </a:lnTo>
                <a:close/>
              </a:path>
              <a:path w="406400" h="105410">
                <a:moveTo>
                  <a:pt x="299736" y="79062"/>
                </a:moveTo>
                <a:lnTo>
                  <a:pt x="291848" y="79062"/>
                </a:lnTo>
                <a:lnTo>
                  <a:pt x="290305" y="79239"/>
                </a:lnTo>
                <a:lnTo>
                  <a:pt x="288806" y="79767"/>
                </a:lnTo>
                <a:lnTo>
                  <a:pt x="300464" y="79767"/>
                </a:lnTo>
                <a:lnTo>
                  <a:pt x="299736" y="79062"/>
                </a:lnTo>
                <a:close/>
              </a:path>
              <a:path w="406400" h="105410">
                <a:moveTo>
                  <a:pt x="322150" y="71967"/>
                </a:moveTo>
                <a:lnTo>
                  <a:pt x="318359" y="71967"/>
                </a:lnTo>
                <a:lnTo>
                  <a:pt x="318359" y="98673"/>
                </a:lnTo>
                <a:lnTo>
                  <a:pt x="322150" y="98673"/>
                </a:lnTo>
                <a:lnTo>
                  <a:pt x="322150" y="71967"/>
                </a:lnTo>
                <a:close/>
              </a:path>
              <a:path w="406400" h="105410">
                <a:moveTo>
                  <a:pt x="322150" y="67471"/>
                </a:moveTo>
                <a:lnTo>
                  <a:pt x="318536" y="67471"/>
                </a:lnTo>
                <a:lnTo>
                  <a:pt x="316113" y="70027"/>
                </a:lnTo>
                <a:lnTo>
                  <a:pt x="313556" y="72054"/>
                </a:lnTo>
                <a:lnTo>
                  <a:pt x="310559" y="73597"/>
                </a:lnTo>
                <a:lnTo>
                  <a:pt x="311970" y="76638"/>
                </a:lnTo>
                <a:lnTo>
                  <a:pt x="314393" y="75448"/>
                </a:lnTo>
                <a:lnTo>
                  <a:pt x="316553" y="73994"/>
                </a:lnTo>
                <a:lnTo>
                  <a:pt x="318359" y="71967"/>
                </a:lnTo>
                <a:lnTo>
                  <a:pt x="322150" y="71967"/>
                </a:lnTo>
                <a:lnTo>
                  <a:pt x="322150" y="67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741214" y="38711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3235" y="0"/>
                </a:moveTo>
                <a:lnTo>
                  <a:pt x="22261" y="13"/>
                </a:lnTo>
                <a:lnTo>
                  <a:pt x="462" y="11220"/>
                </a:lnTo>
                <a:lnTo>
                  <a:pt x="0" y="11915"/>
                </a:lnTo>
                <a:lnTo>
                  <a:pt x="0" y="13413"/>
                </a:lnTo>
                <a:lnTo>
                  <a:pt x="462" y="14109"/>
                </a:lnTo>
                <a:lnTo>
                  <a:pt x="22263" y="25314"/>
                </a:lnTo>
                <a:lnTo>
                  <a:pt x="23237" y="25327"/>
                </a:lnTo>
                <a:lnTo>
                  <a:pt x="24825" y="24568"/>
                </a:lnTo>
                <a:lnTo>
                  <a:pt x="25317" y="23855"/>
                </a:lnTo>
                <a:lnTo>
                  <a:pt x="25317" y="1473"/>
                </a:lnTo>
                <a:lnTo>
                  <a:pt x="24825" y="759"/>
                </a:lnTo>
                <a:lnTo>
                  <a:pt x="23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130113" y="4475031"/>
            <a:ext cx="1182580" cy="2259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089715" y="5193120"/>
            <a:ext cx="521511" cy="1285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88381" y="5070015"/>
            <a:ext cx="3466165" cy="571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95802" y="5377179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6350"/>
                </a:moveTo>
                <a:lnTo>
                  <a:pt x="3672" y="6350"/>
                </a:lnTo>
                <a:lnTo>
                  <a:pt x="367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99475" y="4942840"/>
            <a:ext cx="0" cy="434340"/>
          </a:xfrm>
          <a:custGeom>
            <a:avLst/>
            <a:gdLst/>
            <a:ahLst/>
            <a:cxnLst/>
            <a:rect l="l" t="t" r="r" b="b"/>
            <a:pathLst>
              <a:path w="0" h="434339">
                <a:moveTo>
                  <a:pt x="0" y="0"/>
                </a:moveTo>
                <a:lnTo>
                  <a:pt x="0" y="434340"/>
                </a:lnTo>
              </a:path>
            </a:pathLst>
          </a:custGeom>
          <a:ln w="734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5802" y="4936490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6350"/>
                </a:moveTo>
                <a:lnTo>
                  <a:pt x="3672" y="6350"/>
                </a:lnTo>
                <a:lnTo>
                  <a:pt x="367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99475" y="5382259"/>
            <a:ext cx="3702050" cy="0"/>
          </a:xfrm>
          <a:custGeom>
            <a:avLst/>
            <a:gdLst/>
            <a:ahLst/>
            <a:cxnLst/>
            <a:rect l="l" t="t" r="r" b="b"/>
            <a:pathLst>
              <a:path w="3702050" h="0">
                <a:moveTo>
                  <a:pt x="0" y="0"/>
                </a:moveTo>
                <a:lnTo>
                  <a:pt x="3701992" y="0"/>
                </a:lnTo>
              </a:path>
            </a:pathLst>
          </a:custGeom>
          <a:ln w="317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99475" y="537717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810"/>
                </a:moveTo>
                <a:lnTo>
                  <a:pt x="3672" y="3810"/>
                </a:lnTo>
                <a:lnTo>
                  <a:pt x="3672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201467" y="5376747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3672" y="0"/>
                </a:moveTo>
                <a:lnTo>
                  <a:pt x="0" y="0"/>
                </a:lnTo>
                <a:lnTo>
                  <a:pt x="0" y="7345"/>
                </a:lnTo>
                <a:lnTo>
                  <a:pt x="3672" y="7345"/>
                </a:lnTo>
                <a:lnTo>
                  <a:pt x="3672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03147" y="5378583"/>
            <a:ext cx="3695065" cy="0"/>
          </a:xfrm>
          <a:custGeom>
            <a:avLst/>
            <a:gdLst/>
            <a:ahLst/>
            <a:cxnLst/>
            <a:rect l="l" t="t" r="r" b="b"/>
            <a:pathLst>
              <a:path w="3695065" h="0">
                <a:moveTo>
                  <a:pt x="0" y="0"/>
                </a:moveTo>
                <a:lnTo>
                  <a:pt x="3694646" y="0"/>
                </a:lnTo>
              </a:path>
            </a:pathLst>
          </a:custGeom>
          <a:ln w="3672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197794" y="5377179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810"/>
                </a:moveTo>
                <a:lnTo>
                  <a:pt x="3672" y="3810"/>
                </a:lnTo>
                <a:lnTo>
                  <a:pt x="3672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201467" y="4942840"/>
            <a:ext cx="0" cy="434340"/>
          </a:xfrm>
          <a:custGeom>
            <a:avLst/>
            <a:gdLst/>
            <a:ahLst/>
            <a:cxnLst/>
            <a:rect l="l" t="t" r="r" b="b"/>
            <a:pathLst>
              <a:path w="0" h="434339">
                <a:moveTo>
                  <a:pt x="0" y="0"/>
                </a:moveTo>
                <a:lnTo>
                  <a:pt x="0" y="434340"/>
                </a:lnTo>
              </a:path>
            </a:pathLst>
          </a:custGeom>
          <a:ln w="7345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197794" y="494030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0" y="2539"/>
                </a:moveTo>
                <a:lnTo>
                  <a:pt x="3672" y="2539"/>
                </a:lnTo>
                <a:lnTo>
                  <a:pt x="3672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99475" y="4940300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539"/>
                </a:moveTo>
                <a:lnTo>
                  <a:pt x="3672" y="2539"/>
                </a:lnTo>
                <a:lnTo>
                  <a:pt x="3672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879327" y="4938395"/>
            <a:ext cx="1322705" cy="0"/>
          </a:xfrm>
          <a:custGeom>
            <a:avLst/>
            <a:gdLst/>
            <a:ahLst/>
            <a:cxnLst/>
            <a:rect l="l" t="t" r="r" b="b"/>
            <a:pathLst>
              <a:path w="1322704" h="0">
                <a:moveTo>
                  <a:pt x="0" y="0"/>
                </a:moveTo>
                <a:lnTo>
                  <a:pt x="1322139" y="0"/>
                </a:lnTo>
              </a:path>
            </a:pathLst>
          </a:custGeom>
          <a:ln w="381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99475" y="4938395"/>
            <a:ext cx="1322705" cy="0"/>
          </a:xfrm>
          <a:custGeom>
            <a:avLst/>
            <a:gdLst/>
            <a:ahLst/>
            <a:cxnLst/>
            <a:rect l="l" t="t" r="r" b="b"/>
            <a:pathLst>
              <a:path w="1322705" h="0">
                <a:moveTo>
                  <a:pt x="0" y="0"/>
                </a:moveTo>
                <a:lnTo>
                  <a:pt x="1322140" y="0"/>
                </a:lnTo>
              </a:path>
            </a:pathLst>
          </a:custGeom>
          <a:ln w="381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879327" y="4941549"/>
            <a:ext cx="1318895" cy="0"/>
          </a:xfrm>
          <a:custGeom>
            <a:avLst/>
            <a:gdLst/>
            <a:ahLst/>
            <a:cxnLst/>
            <a:rect l="l" t="t" r="r" b="b"/>
            <a:pathLst>
              <a:path w="1318895" h="0">
                <a:moveTo>
                  <a:pt x="0" y="0"/>
                </a:moveTo>
                <a:lnTo>
                  <a:pt x="1318466" y="0"/>
                </a:lnTo>
              </a:path>
            </a:pathLst>
          </a:custGeom>
          <a:ln w="3672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03147" y="4941549"/>
            <a:ext cx="1318895" cy="0"/>
          </a:xfrm>
          <a:custGeom>
            <a:avLst/>
            <a:gdLst/>
            <a:ahLst/>
            <a:cxnLst/>
            <a:rect l="l" t="t" r="r" b="b"/>
            <a:pathLst>
              <a:path w="1318895" h="0">
                <a:moveTo>
                  <a:pt x="0" y="0"/>
                </a:moveTo>
                <a:lnTo>
                  <a:pt x="1318467" y="0"/>
                </a:lnTo>
              </a:path>
            </a:pathLst>
          </a:custGeom>
          <a:ln w="3672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201467" y="493604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3672" y="0"/>
                </a:moveTo>
                <a:lnTo>
                  <a:pt x="0" y="0"/>
                </a:lnTo>
                <a:lnTo>
                  <a:pt x="0" y="7345"/>
                </a:lnTo>
                <a:lnTo>
                  <a:pt x="3672" y="7345"/>
                </a:lnTo>
                <a:lnTo>
                  <a:pt x="3672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821615" y="4877279"/>
            <a:ext cx="1057910" cy="110489"/>
          </a:xfrm>
          <a:custGeom>
            <a:avLst/>
            <a:gdLst/>
            <a:ahLst/>
            <a:cxnLst/>
            <a:rect l="l" t="t" r="r" b="b"/>
            <a:pathLst>
              <a:path w="1057910" h="110489">
                <a:moveTo>
                  <a:pt x="0" y="110176"/>
                </a:moveTo>
                <a:lnTo>
                  <a:pt x="1057712" y="110176"/>
                </a:lnTo>
                <a:lnTo>
                  <a:pt x="1057712" y="0"/>
                </a:lnTo>
                <a:lnTo>
                  <a:pt x="0" y="0"/>
                </a:lnTo>
                <a:lnTo>
                  <a:pt x="0" y="110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862367" y="4917296"/>
            <a:ext cx="975360" cy="65405"/>
          </a:xfrm>
          <a:custGeom>
            <a:avLst/>
            <a:gdLst/>
            <a:ahLst/>
            <a:cxnLst/>
            <a:rect l="l" t="t" r="r" b="b"/>
            <a:pathLst>
              <a:path w="975360" h="65404">
                <a:moveTo>
                  <a:pt x="0" y="35431"/>
                </a:moveTo>
                <a:lnTo>
                  <a:pt x="0" y="45413"/>
                </a:lnTo>
                <a:lnTo>
                  <a:pt x="4032" y="47793"/>
                </a:lnTo>
                <a:lnTo>
                  <a:pt x="9584" y="49446"/>
                </a:lnTo>
                <a:lnTo>
                  <a:pt x="24260" y="49446"/>
                </a:lnTo>
                <a:lnTo>
                  <a:pt x="32854" y="44489"/>
                </a:lnTo>
                <a:lnTo>
                  <a:pt x="32854" y="41977"/>
                </a:lnTo>
                <a:lnTo>
                  <a:pt x="11106" y="41977"/>
                </a:lnTo>
                <a:lnTo>
                  <a:pt x="5288" y="39927"/>
                </a:lnTo>
                <a:lnTo>
                  <a:pt x="0" y="35431"/>
                </a:lnTo>
                <a:close/>
              </a:path>
              <a:path w="975360" h="65404">
                <a:moveTo>
                  <a:pt x="23268" y="0"/>
                </a:moveTo>
                <a:lnTo>
                  <a:pt x="7866" y="0"/>
                </a:lnTo>
                <a:lnTo>
                  <a:pt x="264" y="5022"/>
                </a:lnTo>
                <a:lnTo>
                  <a:pt x="264" y="21483"/>
                </a:lnTo>
                <a:lnTo>
                  <a:pt x="4825" y="25516"/>
                </a:lnTo>
                <a:lnTo>
                  <a:pt x="14344" y="27962"/>
                </a:lnTo>
                <a:lnTo>
                  <a:pt x="19632" y="29417"/>
                </a:lnTo>
                <a:lnTo>
                  <a:pt x="23334" y="31201"/>
                </a:lnTo>
                <a:lnTo>
                  <a:pt x="23334" y="39795"/>
                </a:lnTo>
                <a:lnTo>
                  <a:pt x="19964" y="41977"/>
                </a:lnTo>
                <a:lnTo>
                  <a:pt x="32854" y="41977"/>
                </a:lnTo>
                <a:lnTo>
                  <a:pt x="32854" y="27103"/>
                </a:lnTo>
                <a:lnTo>
                  <a:pt x="28094" y="23268"/>
                </a:lnTo>
                <a:lnTo>
                  <a:pt x="12692" y="19037"/>
                </a:lnTo>
                <a:lnTo>
                  <a:pt x="9784" y="17583"/>
                </a:lnTo>
                <a:lnTo>
                  <a:pt x="9784" y="9782"/>
                </a:lnTo>
                <a:lnTo>
                  <a:pt x="12626" y="7534"/>
                </a:lnTo>
                <a:lnTo>
                  <a:pt x="31664" y="7534"/>
                </a:lnTo>
                <a:lnTo>
                  <a:pt x="31664" y="4032"/>
                </a:lnTo>
                <a:lnTo>
                  <a:pt x="27896" y="1784"/>
                </a:lnTo>
                <a:lnTo>
                  <a:pt x="23268" y="0"/>
                </a:lnTo>
                <a:close/>
              </a:path>
              <a:path w="975360" h="65404">
                <a:moveTo>
                  <a:pt x="31664" y="7534"/>
                </a:moveTo>
                <a:lnTo>
                  <a:pt x="21616" y="7534"/>
                </a:lnTo>
                <a:lnTo>
                  <a:pt x="27103" y="9848"/>
                </a:lnTo>
                <a:lnTo>
                  <a:pt x="31664" y="13352"/>
                </a:lnTo>
                <a:lnTo>
                  <a:pt x="31664" y="7534"/>
                </a:lnTo>
                <a:close/>
              </a:path>
              <a:path w="975360" h="65404">
                <a:moveTo>
                  <a:pt x="49832" y="21814"/>
                </a:moveTo>
                <a:lnTo>
                  <a:pt x="41502" y="21814"/>
                </a:lnTo>
                <a:lnTo>
                  <a:pt x="41502" y="45479"/>
                </a:lnTo>
                <a:lnTo>
                  <a:pt x="45006" y="48917"/>
                </a:lnTo>
                <a:lnTo>
                  <a:pt x="53996" y="48917"/>
                </a:lnTo>
                <a:lnTo>
                  <a:pt x="56112" y="48521"/>
                </a:lnTo>
                <a:lnTo>
                  <a:pt x="57500" y="48058"/>
                </a:lnTo>
                <a:lnTo>
                  <a:pt x="57500" y="42241"/>
                </a:lnTo>
                <a:lnTo>
                  <a:pt x="51617" y="42241"/>
                </a:lnTo>
                <a:lnTo>
                  <a:pt x="49832" y="41051"/>
                </a:lnTo>
                <a:lnTo>
                  <a:pt x="49832" y="21814"/>
                </a:lnTo>
                <a:close/>
              </a:path>
              <a:path w="975360" h="65404">
                <a:moveTo>
                  <a:pt x="57500" y="41711"/>
                </a:moveTo>
                <a:lnTo>
                  <a:pt x="56774" y="42043"/>
                </a:lnTo>
                <a:lnTo>
                  <a:pt x="55518" y="42241"/>
                </a:lnTo>
                <a:lnTo>
                  <a:pt x="57500" y="42241"/>
                </a:lnTo>
                <a:lnTo>
                  <a:pt x="57500" y="41711"/>
                </a:lnTo>
                <a:close/>
              </a:path>
              <a:path w="975360" h="65404">
                <a:moveTo>
                  <a:pt x="57831" y="15137"/>
                </a:moveTo>
                <a:lnTo>
                  <a:pt x="36015" y="15137"/>
                </a:lnTo>
                <a:lnTo>
                  <a:pt x="36015" y="21814"/>
                </a:lnTo>
                <a:lnTo>
                  <a:pt x="57831" y="21814"/>
                </a:lnTo>
                <a:lnTo>
                  <a:pt x="57831" y="15137"/>
                </a:lnTo>
                <a:close/>
              </a:path>
              <a:path w="975360" h="65404">
                <a:moveTo>
                  <a:pt x="49832" y="6874"/>
                </a:moveTo>
                <a:lnTo>
                  <a:pt x="41502" y="6874"/>
                </a:lnTo>
                <a:lnTo>
                  <a:pt x="41502" y="15137"/>
                </a:lnTo>
                <a:lnTo>
                  <a:pt x="49832" y="15137"/>
                </a:lnTo>
                <a:lnTo>
                  <a:pt x="49832" y="6874"/>
                </a:lnTo>
                <a:close/>
              </a:path>
              <a:path w="975360" h="65404">
                <a:moveTo>
                  <a:pt x="71352" y="15137"/>
                </a:moveTo>
                <a:lnTo>
                  <a:pt x="62891" y="15137"/>
                </a:lnTo>
                <a:lnTo>
                  <a:pt x="63353" y="17583"/>
                </a:lnTo>
                <a:lnTo>
                  <a:pt x="63552" y="20360"/>
                </a:lnTo>
                <a:lnTo>
                  <a:pt x="63552" y="48124"/>
                </a:lnTo>
                <a:lnTo>
                  <a:pt x="72278" y="48124"/>
                </a:lnTo>
                <a:lnTo>
                  <a:pt x="72278" y="27103"/>
                </a:lnTo>
                <a:lnTo>
                  <a:pt x="74129" y="23665"/>
                </a:lnTo>
                <a:lnTo>
                  <a:pt x="76641" y="21880"/>
                </a:lnTo>
                <a:lnTo>
                  <a:pt x="83318" y="21880"/>
                </a:lnTo>
                <a:lnTo>
                  <a:pt x="83318" y="20426"/>
                </a:lnTo>
                <a:lnTo>
                  <a:pt x="71881" y="20426"/>
                </a:lnTo>
                <a:lnTo>
                  <a:pt x="71815" y="17583"/>
                </a:lnTo>
                <a:lnTo>
                  <a:pt x="71749" y="16790"/>
                </a:lnTo>
                <a:lnTo>
                  <a:pt x="71352" y="15137"/>
                </a:lnTo>
                <a:close/>
              </a:path>
              <a:path w="975360" h="65404">
                <a:moveTo>
                  <a:pt x="83318" y="21880"/>
                </a:moveTo>
                <a:lnTo>
                  <a:pt x="81268" y="21880"/>
                </a:lnTo>
                <a:lnTo>
                  <a:pt x="82392" y="21946"/>
                </a:lnTo>
                <a:lnTo>
                  <a:pt x="83318" y="22144"/>
                </a:lnTo>
                <a:lnTo>
                  <a:pt x="83318" y="21880"/>
                </a:lnTo>
                <a:close/>
              </a:path>
              <a:path w="975360" h="65404">
                <a:moveTo>
                  <a:pt x="83318" y="14212"/>
                </a:moveTo>
                <a:lnTo>
                  <a:pt x="77302" y="14212"/>
                </a:lnTo>
                <a:lnTo>
                  <a:pt x="73864" y="16128"/>
                </a:lnTo>
                <a:lnTo>
                  <a:pt x="72014" y="20426"/>
                </a:lnTo>
                <a:lnTo>
                  <a:pt x="83318" y="20426"/>
                </a:lnTo>
                <a:lnTo>
                  <a:pt x="83318" y="14212"/>
                </a:lnTo>
                <a:close/>
              </a:path>
              <a:path w="975360" h="65404">
                <a:moveTo>
                  <a:pt x="115727" y="20888"/>
                </a:moveTo>
                <a:lnTo>
                  <a:pt x="104291" y="20888"/>
                </a:lnTo>
                <a:lnTo>
                  <a:pt x="106671" y="22541"/>
                </a:lnTo>
                <a:lnTo>
                  <a:pt x="106671" y="27367"/>
                </a:lnTo>
                <a:lnTo>
                  <a:pt x="106274" y="27565"/>
                </a:lnTo>
                <a:lnTo>
                  <a:pt x="88358" y="30871"/>
                </a:lnTo>
                <a:lnTo>
                  <a:pt x="85582" y="34175"/>
                </a:lnTo>
                <a:lnTo>
                  <a:pt x="85582" y="46339"/>
                </a:lnTo>
                <a:lnTo>
                  <a:pt x="90672" y="49049"/>
                </a:lnTo>
                <a:lnTo>
                  <a:pt x="100919" y="49049"/>
                </a:lnTo>
                <a:lnTo>
                  <a:pt x="104489" y="47529"/>
                </a:lnTo>
                <a:lnTo>
                  <a:pt x="107067" y="44621"/>
                </a:lnTo>
                <a:lnTo>
                  <a:pt x="115873" y="44621"/>
                </a:lnTo>
                <a:lnTo>
                  <a:pt x="115775" y="43033"/>
                </a:lnTo>
                <a:lnTo>
                  <a:pt x="96424" y="43033"/>
                </a:lnTo>
                <a:lnTo>
                  <a:pt x="94176" y="41579"/>
                </a:lnTo>
                <a:lnTo>
                  <a:pt x="94176" y="35961"/>
                </a:lnTo>
                <a:lnTo>
                  <a:pt x="95697" y="34175"/>
                </a:lnTo>
                <a:lnTo>
                  <a:pt x="99597" y="33977"/>
                </a:lnTo>
                <a:lnTo>
                  <a:pt x="107001" y="33383"/>
                </a:lnTo>
                <a:lnTo>
                  <a:pt x="115727" y="33383"/>
                </a:lnTo>
                <a:lnTo>
                  <a:pt x="115727" y="20888"/>
                </a:lnTo>
                <a:close/>
              </a:path>
              <a:path w="975360" h="65404">
                <a:moveTo>
                  <a:pt x="115873" y="44621"/>
                </a:moveTo>
                <a:lnTo>
                  <a:pt x="107199" y="44621"/>
                </a:lnTo>
                <a:lnTo>
                  <a:pt x="107249" y="45479"/>
                </a:lnTo>
                <a:lnTo>
                  <a:pt x="107464" y="47199"/>
                </a:lnTo>
                <a:lnTo>
                  <a:pt x="107729" y="48124"/>
                </a:lnTo>
                <a:lnTo>
                  <a:pt x="116323" y="48124"/>
                </a:lnTo>
                <a:lnTo>
                  <a:pt x="115965" y="45744"/>
                </a:lnTo>
                <a:lnTo>
                  <a:pt x="115873" y="44621"/>
                </a:lnTo>
                <a:close/>
              </a:path>
              <a:path w="975360" h="65404">
                <a:moveTo>
                  <a:pt x="115727" y="33383"/>
                </a:moveTo>
                <a:lnTo>
                  <a:pt x="107001" y="33383"/>
                </a:lnTo>
                <a:lnTo>
                  <a:pt x="107001" y="39531"/>
                </a:lnTo>
                <a:lnTo>
                  <a:pt x="104159" y="42043"/>
                </a:lnTo>
                <a:lnTo>
                  <a:pt x="101977" y="43033"/>
                </a:lnTo>
                <a:lnTo>
                  <a:pt x="115775" y="43033"/>
                </a:lnTo>
                <a:lnTo>
                  <a:pt x="115727" y="33383"/>
                </a:lnTo>
                <a:close/>
              </a:path>
              <a:path w="975360" h="65404">
                <a:moveTo>
                  <a:pt x="110505" y="13947"/>
                </a:moveTo>
                <a:lnTo>
                  <a:pt x="96622" y="13947"/>
                </a:lnTo>
                <a:lnTo>
                  <a:pt x="91136" y="15270"/>
                </a:lnTo>
                <a:lnTo>
                  <a:pt x="88028" y="17517"/>
                </a:lnTo>
                <a:lnTo>
                  <a:pt x="88028" y="24987"/>
                </a:lnTo>
                <a:lnTo>
                  <a:pt x="91796" y="22343"/>
                </a:lnTo>
                <a:lnTo>
                  <a:pt x="96226" y="20888"/>
                </a:lnTo>
                <a:lnTo>
                  <a:pt x="115727" y="20888"/>
                </a:lnTo>
                <a:lnTo>
                  <a:pt x="115727" y="18707"/>
                </a:lnTo>
                <a:lnTo>
                  <a:pt x="110505" y="13947"/>
                </a:lnTo>
                <a:close/>
              </a:path>
              <a:path w="975360" h="65404">
                <a:moveTo>
                  <a:pt x="134145" y="21814"/>
                </a:moveTo>
                <a:lnTo>
                  <a:pt x="125815" y="21814"/>
                </a:lnTo>
                <a:lnTo>
                  <a:pt x="125815" y="45479"/>
                </a:lnTo>
                <a:lnTo>
                  <a:pt x="129319" y="48917"/>
                </a:lnTo>
                <a:lnTo>
                  <a:pt x="138309" y="48917"/>
                </a:lnTo>
                <a:lnTo>
                  <a:pt x="140425" y="48521"/>
                </a:lnTo>
                <a:lnTo>
                  <a:pt x="141813" y="48058"/>
                </a:lnTo>
                <a:lnTo>
                  <a:pt x="141813" y="42241"/>
                </a:lnTo>
                <a:lnTo>
                  <a:pt x="135929" y="42241"/>
                </a:lnTo>
                <a:lnTo>
                  <a:pt x="134145" y="41051"/>
                </a:lnTo>
                <a:lnTo>
                  <a:pt x="134145" y="21814"/>
                </a:lnTo>
                <a:close/>
              </a:path>
              <a:path w="975360" h="65404">
                <a:moveTo>
                  <a:pt x="141813" y="41711"/>
                </a:moveTo>
                <a:lnTo>
                  <a:pt x="141085" y="42043"/>
                </a:lnTo>
                <a:lnTo>
                  <a:pt x="139829" y="42241"/>
                </a:lnTo>
                <a:lnTo>
                  <a:pt x="141813" y="42241"/>
                </a:lnTo>
                <a:lnTo>
                  <a:pt x="141813" y="41711"/>
                </a:lnTo>
                <a:close/>
              </a:path>
              <a:path w="975360" h="65404">
                <a:moveTo>
                  <a:pt x="142143" y="15137"/>
                </a:moveTo>
                <a:lnTo>
                  <a:pt x="120328" y="15137"/>
                </a:lnTo>
                <a:lnTo>
                  <a:pt x="120328" y="21814"/>
                </a:lnTo>
                <a:lnTo>
                  <a:pt x="142143" y="21814"/>
                </a:lnTo>
                <a:lnTo>
                  <a:pt x="142143" y="15137"/>
                </a:lnTo>
                <a:close/>
              </a:path>
              <a:path w="975360" h="65404">
                <a:moveTo>
                  <a:pt x="134145" y="6874"/>
                </a:moveTo>
                <a:lnTo>
                  <a:pt x="125815" y="6874"/>
                </a:lnTo>
                <a:lnTo>
                  <a:pt x="125815" y="15137"/>
                </a:lnTo>
                <a:lnTo>
                  <a:pt x="134145" y="15137"/>
                </a:lnTo>
                <a:lnTo>
                  <a:pt x="134145" y="6874"/>
                </a:lnTo>
                <a:close/>
              </a:path>
              <a:path w="975360" h="65404">
                <a:moveTo>
                  <a:pt x="173198" y="13947"/>
                </a:moveTo>
                <a:lnTo>
                  <a:pt x="152573" y="13947"/>
                </a:lnTo>
                <a:lnTo>
                  <a:pt x="145368" y="20558"/>
                </a:lnTo>
                <a:lnTo>
                  <a:pt x="164340" y="49248"/>
                </a:lnTo>
                <a:lnTo>
                  <a:pt x="168570" y="49248"/>
                </a:lnTo>
                <a:lnTo>
                  <a:pt x="172934" y="48323"/>
                </a:lnTo>
                <a:lnTo>
                  <a:pt x="176834" y="46207"/>
                </a:lnTo>
                <a:lnTo>
                  <a:pt x="176834" y="42307"/>
                </a:lnTo>
                <a:lnTo>
                  <a:pt x="158588" y="42307"/>
                </a:lnTo>
                <a:lnTo>
                  <a:pt x="155284" y="39597"/>
                </a:lnTo>
                <a:lnTo>
                  <a:pt x="154424" y="33845"/>
                </a:lnTo>
                <a:lnTo>
                  <a:pt x="178553" y="33845"/>
                </a:lnTo>
                <a:lnTo>
                  <a:pt x="178752" y="32061"/>
                </a:lnTo>
                <a:lnTo>
                  <a:pt x="178752" y="28425"/>
                </a:lnTo>
                <a:lnTo>
                  <a:pt x="154292" y="28425"/>
                </a:lnTo>
                <a:lnTo>
                  <a:pt x="154953" y="24194"/>
                </a:lnTo>
                <a:lnTo>
                  <a:pt x="157664" y="20690"/>
                </a:lnTo>
                <a:lnTo>
                  <a:pt x="178040" y="20690"/>
                </a:lnTo>
                <a:lnTo>
                  <a:pt x="173198" y="13947"/>
                </a:lnTo>
                <a:close/>
              </a:path>
              <a:path w="975360" h="65404">
                <a:moveTo>
                  <a:pt x="176834" y="38737"/>
                </a:moveTo>
                <a:lnTo>
                  <a:pt x="173396" y="41117"/>
                </a:lnTo>
                <a:lnTo>
                  <a:pt x="169034" y="42307"/>
                </a:lnTo>
                <a:lnTo>
                  <a:pt x="176834" y="42307"/>
                </a:lnTo>
                <a:lnTo>
                  <a:pt x="176834" y="38737"/>
                </a:lnTo>
                <a:close/>
              </a:path>
              <a:path w="975360" h="65404">
                <a:moveTo>
                  <a:pt x="178040" y="20690"/>
                </a:moveTo>
                <a:lnTo>
                  <a:pt x="167514" y="20690"/>
                </a:lnTo>
                <a:lnTo>
                  <a:pt x="170092" y="23995"/>
                </a:lnTo>
                <a:lnTo>
                  <a:pt x="170422" y="28425"/>
                </a:lnTo>
                <a:lnTo>
                  <a:pt x="178752" y="28425"/>
                </a:lnTo>
                <a:lnTo>
                  <a:pt x="178752" y="21682"/>
                </a:lnTo>
                <a:lnTo>
                  <a:pt x="178040" y="20690"/>
                </a:lnTo>
                <a:close/>
              </a:path>
              <a:path w="975360" h="65404">
                <a:moveTo>
                  <a:pt x="204289" y="14080"/>
                </a:moveTo>
                <a:lnTo>
                  <a:pt x="191729" y="14080"/>
                </a:lnTo>
                <a:lnTo>
                  <a:pt x="185119" y="18508"/>
                </a:lnTo>
                <a:lnTo>
                  <a:pt x="185119" y="31333"/>
                </a:lnTo>
                <a:lnTo>
                  <a:pt x="186903" y="34375"/>
                </a:lnTo>
                <a:lnTo>
                  <a:pt x="189547" y="36357"/>
                </a:lnTo>
                <a:lnTo>
                  <a:pt x="187432" y="38075"/>
                </a:lnTo>
                <a:lnTo>
                  <a:pt x="185912" y="40059"/>
                </a:lnTo>
                <a:lnTo>
                  <a:pt x="185912" y="45083"/>
                </a:lnTo>
                <a:lnTo>
                  <a:pt x="187234" y="47463"/>
                </a:lnTo>
                <a:lnTo>
                  <a:pt x="188953" y="48190"/>
                </a:lnTo>
                <a:lnTo>
                  <a:pt x="188953" y="48323"/>
                </a:lnTo>
                <a:lnTo>
                  <a:pt x="185581" y="49711"/>
                </a:lnTo>
                <a:lnTo>
                  <a:pt x="183333" y="52157"/>
                </a:lnTo>
                <a:lnTo>
                  <a:pt x="183333" y="61808"/>
                </a:lnTo>
                <a:lnTo>
                  <a:pt x="190143" y="64982"/>
                </a:lnTo>
                <a:lnTo>
                  <a:pt x="212949" y="64982"/>
                </a:lnTo>
                <a:lnTo>
                  <a:pt x="219229" y="60090"/>
                </a:lnTo>
                <a:lnTo>
                  <a:pt x="219229" y="59494"/>
                </a:lnTo>
                <a:lnTo>
                  <a:pt x="194969" y="59494"/>
                </a:lnTo>
                <a:lnTo>
                  <a:pt x="191531" y="57842"/>
                </a:lnTo>
                <a:lnTo>
                  <a:pt x="191628" y="52157"/>
                </a:lnTo>
                <a:lnTo>
                  <a:pt x="193183" y="50041"/>
                </a:lnTo>
                <a:lnTo>
                  <a:pt x="219229" y="50041"/>
                </a:lnTo>
                <a:lnTo>
                  <a:pt x="219229" y="47265"/>
                </a:lnTo>
                <a:lnTo>
                  <a:pt x="215858" y="43299"/>
                </a:lnTo>
                <a:lnTo>
                  <a:pt x="194175" y="43299"/>
                </a:lnTo>
                <a:lnTo>
                  <a:pt x="193315" y="42241"/>
                </a:lnTo>
                <a:lnTo>
                  <a:pt x="193315" y="40323"/>
                </a:lnTo>
                <a:lnTo>
                  <a:pt x="193779" y="39465"/>
                </a:lnTo>
                <a:lnTo>
                  <a:pt x="194505" y="38671"/>
                </a:lnTo>
                <a:lnTo>
                  <a:pt x="210220" y="38671"/>
                </a:lnTo>
                <a:lnTo>
                  <a:pt x="215395" y="34903"/>
                </a:lnTo>
                <a:lnTo>
                  <a:pt x="215395" y="33449"/>
                </a:lnTo>
                <a:lnTo>
                  <a:pt x="196291" y="33449"/>
                </a:lnTo>
                <a:lnTo>
                  <a:pt x="193514" y="31069"/>
                </a:lnTo>
                <a:lnTo>
                  <a:pt x="193514" y="22739"/>
                </a:lnTo>
                <a:lnTo>
                  <a:pt x="196291" y="20360"/>
                </a:lnTo>
                <a:lnTo>
                  <a:pt x="219891" y="20360"/>
                </a:lnTo>
                <a:lnTo>
                  <a:pt x="219891" y="15137"/>
                </a:lnTo>
                <a:lnTo>
                  <a:pt x="206537" y="15137"/>
                </a:lnTo>
                <a:lnTo>
                  <a:pt x="204289" y="14080"/>
                </a:lnTo>
                <a:close/>
              </a:path>
              <a:path w="975360" h="65404">
                <a:moveTo>
                  <a:pt x="219229" y="50041"/>
                </a:moveTo>
                <a:lnTo>
                  <a:pt x="208983" y="50041"/>
                </a:lnTo>
                <a:lnTo>
                  <a:pt x="210900" y="51363"/>
                </a:lnTo>
                <a:lnTo>
                  <a:pt x="210900" y="57313"/>
                </a:lnTo>
                <a:lnTo>
                  <a:pt x="207991" y="59494"/>
                </a:lnTo>
                <a:lnTo>
                  <a:pt x="219229" y="59494"/>
                </a:lnTo>
                <a:lnTo>
                  <a:pt x="219229" y="50041"/>
                </a:lnTo>
                <a:close/>
              </a:path>
              <a:path w="975360" h="65404">
                <a:moveTo>
                  <a:pt x="210220" y="38671"/>
                </a:moveTo>
                <a:lnTo>
                  <a:pt x="194505" y="38671"/>
                </a:lnTo>
                <a:lnTo>
                  <a:pt x="196291" y="39133"/>
                </a:lnTo>
                <a:lnTo>
                  <a:pt x="198207" y="39331"/>
                </a:lnTo>
                <a:lnTo>
                  <a:pt x="209313" y="39331"/>
                </a:lnTo>
                <a:lnTo>
                  <a:pt x="210220" y="38671"/>
                </a:lnTo>
                <a:close/>
              </a:path>
              <a:path w="975360" h="65404">
                <a:moveTo>
                  <a:pt x="219891" y="20360"/>
                </a:moveTo>
                <a:lnTo>
                  <a:pt x="204223" y="20360"/>
                </a:lnTo>
                <a:lnTo>
                  <a:pt x="206860" y="22739"/>
                </a:lnTo>
                <a:lnTo>
                  <a:pt x="206860" y="31069"/>
                </a:lnTo>
                <a:lnTo>
                  <a:pt x="204223" y="33449"/>
                </a:lnTo>
                <a:lnTo>
                  <a:pt x="215395" y="33449"/>
                </a:lnTo>
                <a:lnTo>
                  <a:pt x="215395" y="24789"/>
                </a:lnTo>
                <a:lnTo>
                  <a:pt x="214602" y="22872"/>
                </a:lnTo>
                <a:lnTo>
                  <a:pt x="213677" y="21946"/>
                </a:lnTo>
                <a:lnTo>
                  <a:pt x="213677" y="21814"/>
                </a:lnTo>
                <a:lnTo>
                  <a:pt x="219891" y="21814"/>
                </a:lnTo>
                <a:lnTo>
                  <a:pt x="219891" y="20360"/>
                </a:lnTo>
                <a:close/>
              </a:path>
              <a:path w="975360" h="65404">
                <a:moveTo>
                  <a:pt x="230964" y="15137"/>
                </a:moveTo>
                <a:lnTo>
                  <a:pt x="221180" y="15137"/>
                </a:lnTo>
                <a:lnTo>
                  <a:pt x="234600" y="47133"/>
                </a:lnTo>
                <a:lnTo>
                  <a:pt x="234666" y="47859"/>
                </a:lnTo>
                <a:lnTo>
                  <a:pt x="233674" y="50305"/>
                </a:lnTo>
                <a:lnTo>
                  <a:pt x="232022" y="54801"/>
                </a:lnTo>
                <a:lnTo>
                  <a:pt x="230502" y="55858"/>
                </a:lnTo>
                <a:lnTo>
                  <a:pt x="227858" y="56454"/>
                </a:lnTo>
                <a:lnTo>
                  <a:pt x="227858" y="64320"/>
                </a:lnTo>
                <a:lnTo>
                  <a:pt x="235592" y="63726"/>
                </a:lnTo>
                <a:lnTo>
                  <a:pt x="239228" y="59626"/>
                </a:lnTo>
                <a:lnTo>
                  <a:pt x="242401" y="51165"/>
                </a:lnTo>
                <a:lnTo>
                  <a:pt x="247062" y="39067"/>
                </a:lnTo>
                <a:lnTo>
                  <a:pt x="239228" y="39067"/>
                </a:lnTo>
                <a:lnTo>
                  <a:pt x="230964" y="15137"/>
                </a:lnTo>
                <a:close/>
              </a:path>
              <a:path w="975360" h="65404">
                <a:moveTo>
                  <a:pt x="256283" y="15137"/>
                </a:moveTo>
                <a:lnTo>
                  <a:pt x="246962" y="15137"/>
                </a:lnTo>
                <a:lnTo>
                  <a:pt x="239228" y="39067"/>
                </a:lnTo>
                <a:lnTo>
                  <a:pt x="247062" y="39067"/>
                </a:lnTo>
                <a:lnTo>
                  <a:pt x="256283" y="15137"/>
                </a:lnTo>
                <a:close/>
              </a:path>
              <a:path w="975360" h="65404">
                <a:moveTo>
                  <a:pt x="306688" y="20888"/>
                </a:moveTo>
                <a:lnTo>
                  <a:pt x="295252" y="20888"/>
                </a:lnTo>
                <a:lnTo>
                  <a:pt x="297632" y="22541"/>
                </a:lnTo>
                <a:lnTo>
                  <a:pt x="297632" y="27367"/>
                </a:lnTo>
                <a:lnTo>
                  <a:pt x="297235" y="27565"/>
                </a:lnTo>
                <a:lnTo>
                  <a:pt x="279321" y="30871"/>
                </a:lnTo>
                <a:lnTo>
                  <a:pt x="276543" y="34175"/>
                </a:lnTo>
                <a:lnTo>
                  <a:pt x="276543" y="46339"/>
                </a:lnTo>
                <a:lnTo>
                  <a:pt x="281633" y="49049"/>
                </a:lnTo>
                <a:lnTo>
                  <a:pt x="291881" y="49049"/>
                </a:lnTo>
                <a:lnTo>
                  <a:pt x="295451" y="47529"/>
                </a:lnTo>
                <a:lnTo>
                  <a:pt x="298029" y="44621"/>
                </a:lnTo>
                <a:lnTo>
                  <a:pt x="306835" y="44621"/>
                </a:lnTo>
                <a:lnTo>
                  <a:pt x="306737" y="43033"/>
                </a:lnTo>
                <a:lnTo>
                  <a:pt x="287385" y="43033"/>
                </a:lnTo>
                <a:lnTo>
                  <a:pt x="285137" y="41579"/>
                </a:lnTo>
                <a:lnTo>
                  <a:pt x="285137" y="35961"/>
                </a:lnTo>
                <a:lnTo>
                  <a:pt x="286659" y="34175"/>
                </a:lnTo>
                <a:lnTo>
                  <a:pt x="290559" y="33977"/>
                </a:lnTo>
                <a:lnTo>
                  <a:pt x="297963" y="33383"/>
                </a:lnTo>
                <a:lnTo>
                  <a:pt x="306688" y="33383"/>
                </a:lnTo>
                <a:lnTo>
                  <a:pt x="306688" y="20888"/>
                </a:lnTo>
                <a:close/>
              </a:path>
              <a:path w="975360" h="65404">
                <a:moveTo>
                  <a:pt x="306835" y="44621"/>
                </a:moveTo>
                <a:lnTo>
                  <a:pt x="298161" y="44621"/>
                </a:lnTo>
                <a:lnTo>
                  <a:pt x="298212" y="45479"/>
                </a:lnTo>
                <a:lnTo>
                  <a:pt x="298425" y="47199"/>
                </a:lnTo>
                <a:lnTo>
                  <a:pt x="298690" y="48124"/>
                </a:lnTo>
                <a:lnTo>
                  <a:pt x="307284" y="48124"/>
                </a:lnTo>
                <a:lnTo>
                  <a:pt x="306927" y="45744"/>
                </a:lnTo>
                <a:lnTo>
                  <a:pt x="306835" y="44621"/>
                </a:lnTo>
                <a:close/>
              </a:path>
              <a:path w="975360" h="65404">
                <a:moveTo>
                  <a:pt x="306688" y="33383"/>
                </a:moveTo>
                <a:lnTo>
                  <a:pt x="297963" y="33383"/>
                </a:lnTo>
                <a:lnTo>
                  <a:pt x="297963" y="39531"/>
                </a:lnTo>
                <a:lnTo>
                  <a:pt x="295120" y="42043"/>
                </a:lnTo>
                <a:lnTo>
                  <a:pt x="292939" y="43033"/>
                </a:lnTo>
                <a:lnTo>
                  <a:pt x="306737" y="43033"/>
                </a:lnTo>
                <a:lnTo>
                  <a:pt x="306688" y="33383"/>
                </a:lnTo>
                <a:close/>
              </a:path>
              <a:path w="975360" h="65404">
                <a:moveTo>
                  <a:pt x="301466" y="13947"/>
                </a:moveTo>
                <a:lnTo>
                  <a:pt x="287583" y="13947"/>
                </a:lnTo>
                <a:lnTo>
                  <a:pt x="282097" y="15270"/>
                </a:lnTo>
                <a:lnTo>
                  <a:pt x="278989" y="17517"/>
                </a:lnTo>
                <a:lnTo>
                  <a:pt x="278989" y="24987"/>
                </a:lnTo>
                <a:lnTo>
                  <a:pt x="282757" y="22343"/>
                </a:lnTo>
                <a:lnTo>
                  <a:pt x="287187" y="20888"/>
                </a:lnTo>
                <a:lnTo>
                  <a:pt x="306688" y="20888"/>
                </a:lnTo>
                <a:lnTo>
                  <a:pt x="306688" y="18707"/>
                </a:lnTo>
                <a:lnTo>
                  <a:pt x="301466" y="13947"/>
                </a:lnTo>
                <a:close/>
              </a:path>
              <a:path w="975360" h="65404">
                <a:moveTo>
                  <a:pt x="323321" y="15137"/>
                </a:moveTo>
                <a:lnTo>
                  <a:pt x="314859" y="15137"/>
                </a:lnTo>
                <a:lnTo>
                  <a:pt x="315321" y="17583"/>
                </a:lnTo>
                <a:lnTo>
                  <a:pt x="315430" y="19104"/>
                </a:lnTo>
                <a:lnTo>
                  <a:pt x="315520" y="48124"/>
                </a:lnTo>
                <a:lnTo>
                  <a:pt x="324246" y="48124"/>
                </a:lnTo>
                <a:lnTo>
                  <a:pt x="324246" y="25450"/>
                </a:lnTo>
                <a:lnTo>
                  <a:pt x="326296" y="22938"/>
                </a:lnTo>
                <a:lnTo>
                  <a:pt x="328279" y="21417"/>
                </a:lnTo>
                <a:lnTo>
                  <a:pt x="366422" y="21417"/>
                </a:lnTo>
                <a:lnTo>
                  <a:pt x="366422" y="19566"/>
                </a:lnTo>
                <a:lnTo>
                  <a:pt x="343682" y="19566"/>
                </a:lnTo>
                <a:lnTo>
                  <a:pt x="343437" y="19104"/>
                </a:lnTo>
                <a:lnTo>
                  <a:pt x="323916" y="19104"/>
                </a:lnTo>
                <a:lnTo>
                  <a:pt x="323813" y="17583"/>
                </a:lnTo>
                <a:lnTo>
                  <a:pt x="323651" y="16393"/>
                </a:lnTo>
                <a:lnTo>
                  <a:pt x="323321" y="15137"/>
                </a:lnTo>
                <a:close/>
              </a:path>
              <a:path w="975360" h="65404">
                <a:moveTo>
                  <a:pt x="349366" y="21417"/>
                </a:moveTo>
                <a:lnTo>
                  <a:pt x="334758" y="21417"/>
                </a:lnTo>
                <a:lnTo>
                  <a:pt x="336674" y="24194"/>
                </a:lnTo>
                <a:lnTo>
                  <a:pt x="336674" y="48124"/>
                </a:lnTo>
                <a:lnTo>
                  <a:pt x="345334" y="48124"/>
                </a:lnTo>
                <a:lnTo>
                  <a:pt x="345376" y="25450"/>
                </a:lnTo>
                <a:lnTo>
                  <a:pt x="347318" y="23070"/>
                </a:lnTo>
                <a:lnTo>
                  <a:pt x="349366" y="21417"/>
                </a:lnTo>
                <a:close/>
              </a:path>
              <a:path w="975360" h="65404">
                <a:moveTo>
                  <a:pt x="366422" y="21417"/>
                </a:moveTo>
                <a:lnTo>
                  <a:pt x="355846" y="21417"/>
                </a:lnTo>
                <a:lnTo>
                  <a:pt x="357762" y="24194"/>
                </a:lnTo>
                <a:lnTo>
                  <a:pt x="357762" y="48124"/>
                </a:lnTo>
                <a:lnTo>
                  <a:pt x="366422" y="48124"/>
                </a:lnTo>
                <a:lnTo>
                  <a:pt x="366422" y="21417"/>
                </a:lnTo>
                <a:close/>
              </a:path>
              <a:path w="975360" h="65404">
                <a:moveTo>
                  <a:pt x="362390" y="14212"/>
                </a:moveTo>
                <a:lnTo>
                  <a:pt x="350292" y="14212"/>
                </a:lnTo>
                <a:lnTo>
                  <a:pt x="347120" y="15930"/>
                </a:lnTo>
                <a:lnTo>
                  <a:pt x="343682" y="19566"/>
                </a:lnTo>
                <a:lnTo>
                  <a:pt x="366422" y="19566"/>
                </a:lnTo>
                <a:lnTo>
                  <a:pt x="366422" y="19302"/>
                </a:lnTo>
                <a:lnTo>
                  <a:pt x="362390" y="14212"/>
                </a:lnTo>
                <a:close/>
              </a:path>
              <a:path w="975360" h="65404">
                <a:moveTo>
                  <a:pt x="338658" y="14212"/>
                </a:moveTo>
                <a:lnTo>
                  <a:pt x="329733" y="14212"/>
                </a:lnTo>
                <a:lnTo>
                  <a:pt x="326758" y="16128"/>
                </a:lnTo>
                <a:lnTo>
                  <a:pt x="323982" y="19104"/>
                </a:lnTo>
                <a:lnTo>
                  <a:pt x="343437" y="19104"/>
                </a:lnTo>
                <a:lnTo>
                  <a:pt x="341896" y="16195"/>
                </a:lnTo>
                <a:lnTo>
                  <a:pt x="338658" y="14212"/>
                </a:lnTo>
                <a:close/>
              </a:path>
              <a:path w="975360" h="65404">
                <a:moveTo>
                  <a:pt x="400698" y="13947"/>
                </a:moveTo>
                <a:lnTo>
                  <a:pt x="380998" y="13947"/>
                </a:lnTo>
                <a:lnTo>
                  <a:pt x="373012" y="20558"/>
                </a:lnTo>
                <a:lnTo>
                  <a:pt x="372932" y="42637"/>
                </a:lnTo>
                <a:lnTo>
                  <a:pt x="380998" y="49248"/>
                </a:lnTo>
                <a:lnTo>
                  <a:pt x="400698" y="49248"/>
                </a:lnTo>
                <a:lnTo>
                  <a:pt x="408749" y="42637"/>
                </a:lnTo>
                <a:lnTo>
                  <a:pt x="408829" y="41777"/>
                </a:lnTo>
                <a:lnTo>
                  <a:pt x="385427" y="41777"/>
                </a:lnTo>
                <a:lnTo>
                  <a:pt x="381779" y="37349"/>
                </a:lnTo>
                <a:lnTo>
                  <a:pt x="381725" y="25913"/>
                </a:lnTo>
                <a:lnTo>
                  <a:pt x="385361" y="21549"/>
                </a:lnTo>
                <a:lnTo>
                  <a:pt x="408829" y="21549"/>
                </a:lnTo>
                <a:lnTo>
                  <a:pt x="408829" y="20558"/>
                </a:lnTo>
                <a:lnTo>
                  <a:pt x="400698" y="13947"/>
                </a:lnTo>
                <a:close/>
              </a:path>
              <a:path w="975360" h="65404">
                <a:moveTo>
                  <a:pt x="408829" y="21549"/>
                </a:moveTo>
                <a:lnTo>
                  <a:pt x="396269" y="21549"/>
                </a:lnTo>
                <a:lnTo>
                  <a:pt x="399981" y="25913"/>
                </a:lnTo>
                <a:lnTo>
                  <a:pt x="400037" y="37349"/>
                </a:lnTo>
                <a:lnTo>
                  <a:pt x="396335" y="41777"/>
                </a:lnTo>
                <a:lnTo>
                  <a:pt x="408829" y="41777"/>
                </a:lnTo>
                <a:lnTo>
                  <a:pt x="408829" y="21549"/>
                </a:lnTo>
                <a:close/>
              </a:path>
              <a:path w="975360" h="65404">
                <a:moveTo>
                  <a:pt x="424493" y="15137"/>
                </a:moveTo>
                <a:lnTo>
                  <a:pt x="415767" y="15137"/>
                </a:lnTo>
                <a:lnTo>
                  <a:pt x="415884" y="44091"/>
                </a:lnTo>
                <a:lnTo>
                  <a:pt x="420263" y="49049"/>
                </a:lnTo>
                <a:lnTo>
                  <a:pt x="432493" y="49049"/>
                </a:lnTo>
                <a:lnTo>
                  <a:pt x="435599" y="47397"/>
                </a:lnTo>
                <a:lnTo>
                  <a:pt x="438376" y="44091"/>
                </a:lnTo>
                <a:lnTo>
                  <a:pt x="446989" y="44091"/>
                </a:lnTo>
                <a:lnTo>
                  <a:pt x="446904" y="41909"/>
                </a:lnTo>
                <a:lnTo>
                  <a:pt x="427005" y="41909"/>
                </a:lnTo>
                <a:lnTo>
                  <a:pt x="424493" y="38869"/>
                </a:lnTo>
                <a:lnTo>
                  <a:pt x="424493" y="15137"/>
                </a:lnTo>
                <a:close/>
              </a:path>
              <a:path w="975360" h="65404">
                <a:moveTo>
                  <a:pt x="446989" y="44091"/>
                </a:moveTo>
                <a:lnTo>
                  <a:pt x="438508" y="44091"/>
                </a:lnTo>
                <a:lnTo>
                  <a:pt x="438610" y="45678"/>
                </a:lnTo>
                <a:lnTo>
                  <a:pt x="438773" y="46868"/>
                </a:lnTo>
                <a:lnTo>
                  <a:pt x="439103" y="48124"/>
                </a:lnTo>
                <a:lnTo>
                  <a:pt x="447565" y="48124"/>
                </a:lnTo>
                <a:lnTo>
                  <a:pt x="447102" y="45678"/>
                </a:lnTo>
                <a:lnTo>
                  <a:pt x="446989" y="44091"/>
                </a:lnTo>
                <a:close/>
              </a:path>
              <a:path w="975360" h="65404">
                <a:moveTo>
                  <a:pt x="446904" y="15137"/>
                </a:moveTo>
                <a:lnTo>
                  <a:pt x="438243" y="15137"/>
                </a:lnTo>
                <a:lnTo>
                  <a:pt x="438243" y="37811"/>
                </a:lnTo>
                <a:lnTo>
                  <a:pt x="435996" y="40587"/>
                </a:lnTo>
                <a:lnTo>
                  <a:pt x="433947" y="41909"/>
                </a:lnTo>
                <a:lnTo>
                  <a:pt x="446904" y="41909"/>
                </a:lnTo>
                <a:lnTo>
                  <a:pt x="446904" y="15137"/>
                </a:lnTo>
                <a:close/>
              </a:path>
              <a:path w="975360" h="65404">
                <a:moveTo>
                  <a:pt x="464121" y="15137"/>
                </a:moveTo>
                <a:lnTo>
                  <a:pt x="455659" y="15137"/>
                </a:lnTo>
                <a:lnTo>
                  <a:pt x="456123" y="17583"/>
                </a:lnTo>
                <a:lnTo>
                  <a:pt x="456231" y="19104"/>
                </a:lnTo>
                <a:lnTo>
                  <a:pt x="456321" y="48124"/>
                </a:lnTo>
                <a:lnTo>
                  <a:pt x="465047" y="48124"/>
                </a:lnTo>
                <a:lnTo>
                  <a:pt x="465047" y="25450"/>
                </a:lnTo>
                <a:lnTo>
                  <a:pt x="467361" y="22805"/>
                </a:lnTo>
                <a:lnTo>
                  <a:pt x="469607" y="21417"/>
                </a:lnTo>
                <a:lnTo>
                  <a:pt x="487457" y="21417"/>
                </a:lnTo>
                <a:lnTo>
                  <a:pt x="487457" y="19302"/>
                </a:lnTo>
                <a:lnTo>
                  <a:pt x="487277" y="19104"/>
                </a:lnTo>
                <a:lnTo>
                  <a:pt x="464715" y="19104"/>
                </a:lnTo>
                <a:lnTo>
                  <a:pt x="464613" y="17583"/>
                </a:lnTo>
                <a:lnTo>
                  <a:pt x="464451" y="16393"/>
                </a:lnTo>
                <a:lnTo>
                  <a:pt x="464121" y="15137"/>
                </a:lnTo>
                <a:close/>
              </a:path>
              <a:path w="975360" h="65404">
                <a:moveTo>
                  <a:pt x="487457" y="21417"/>
                </a:moveTo>
                <a:lnTo>
                  <a:pt x="476681" y="21417"/>
                </a:lnTo>
                <a:lnTo>
                  <a:pt x="478797" y="24194"/>
                </a:lnTo>
                <a:lnTo>
                  <a:pt x="478797" y="48124"/>
                </a:lnTo>
                <a:lnTo>
                  <a:pt x="487457" y="48124"/>
                </a:lnTo>
                <a:lnTo>
                  <a:pt x="487457" y="21417"/>
                </a:lnTo>
                <a:close/>
              </a:path>
              <a:path w="975360" h="65404">
                <a:moveTo>
                  <a:pt x="482829" y="14212"/>
                </a:moveTo>
                <a:lnTo>
                  <a:pt x="470863" y="14212"/>
                </a:lnTo>
                <a:lnTo>
                  <a:pt x="467955" y="15996"/>
                </a:lnTo>
                <a:lnTo>
                  <a:pt x="464781" y="19104"/>
                </a:lnTo>
                <a:lnTo>
                  <a:pt x="487277" y="19104"/>
                </a:lnTo>
                <a:lnTo>
                  <a:pt x="482829" y="14212"/>
                </a:lnTo>
                <a:close/>
              </a:path>
              <a:path w="975360" h="65404">
                <a:moveTo>
                  <a:pt x="505995" y="21814"/>
                </a:moveTo>
                <a:lnTo>
                  <a:pt x="497667" y="21814"/>
                </a:lnTo>
                <a:lnTo>
                  <a:pt x="497667" y="45479"/>
                </a:lnTo>
                <a:lnTo>
                  <a:pt x="501171" y="48917"/>
                </a:lnTo>
                <a:lnTo>
                  <a:pt x="510161" y="48917"/>
                </a:lnTo>
                <a:lnTo>
                  <a:pt x="512276" y="48521"/>
                </a:lnTo>
                <a:lnTo>
                  <a:pt x="513665" y="48058"/>
                </a:lnTo>
                <a:lnTo>
                  <a:pt x="513665" y="42241"/>
                </a:lnTo>
                <a:lnTo>
                  <a:pt x="507781" y="42241"/>
                </a:lnTo>
                <a:lnTo>
                  <a:pt x="505995" y="41051"/>
                </a:lnTo>
                <a:lnTo>
                  <a:pt x="505995" y="21814"/>
                </a:lnTo>
                <a:close/>
              </a:path>
              <a:path w="975360" h="65404">
                <a:moveTo>
                  <a:pt x="513665" y="41711"/>
                </a:moveTo>
                <a:lnTo>
                  <a:pt x="512937" y="42043"/>
                </a:lnTo>
                <a:lnTo>
                  <a:pt x="511681" y="42241"/>
                </a:lnTo>
                <a:lnTo>
                  <a:pt x="513665" y="42241"/>
                </a:lnTo>
                <a:lnTo>
                  <a:pt x="513665" y="41711"/>
                </a:lnTo>
                <a:close/>
              </a:path>
              <a:path w="975360" h="65404">
                <a:moveTo>
                  <a:pt x="513995" y="15137"/>
                </a:moveTo>
                <a:lnTo>
                  <a:pt x="492179" y="15137"/>
                </a:lnTo>
                <a:lnTo>
                  <a:pt x="492179" y="21814"/>
                </a:lnTo>
                <a:lnTo>
                  <a:pt x="513995" y="21814"/>
                </a:lnTo>
                <a:lnTo>
                  <a:pt x="513995" y="15137"/>
                </a:lnTo>
                <a:close/>
              </a:path>
              <a:path w="975360" h="65404">
                <a:moveTo>
                  <a:pt x="505995" y="6874"/>
                </a:moveTo>
                <a:lnTo>
                  <a:pt x="497667" y="6874"/>
                </a:lnTo>
                <a:lnTo>
                  <a:pt x="497667" y="15137"/>
                </a:lnTo>
                <a:lnTo>
                  <a:pt x="505995" y="15137"/>
                </a:lnTo>
                <a:lnTo>
                  <a:pt x="505995" y="6874"/>
                </a:lnTo>
                <a:close/>
              </a:path>
              <a:path w="975360" h="65404">
                <a:moveTo>
                  <a:pt x="518063" y="37943"/>
                </a:moveTo>
                <a:lnTo>
                  <a:pt x="518063" y="46141"/>
                </a:lnTo>
                <a:lnTo>
                  <a:pt x="521633" y="48124"/>
                </a:lnTo>
                <a:lnTo>
                  <a:pt x="526129" y="49182"/>
                </a:lnTo>
                <a:lnTo>
                  <a:pt x="536771" y="49182"/>
                </a:lnTo>
                <a:lnTo>
                  <a:pt x="544109" y="46141"/>
                </a:lnTo>
                <a:lnTo>
                  <a:pt x="544109" y="42637"/>
                </a:lnTo>
                <a:lnTo>
                  <a:pt x="526591" y="42637"/>
                </a:lnTo>
                <a:lnTo>
                  <a:pt x="521303" y="40587"/>
                </a:lnTo>
                <a:lnTo>
                  <a:pt x="518063" y="37943"/>
                </a:lnTo>
                <a:close/>
              </a:path>
              <a:path w="975360" h="65404">
                <a:moveTo>
                  <a:pt x="536111" y="13947"/>
                </a:moveTo>
                <a:lnTo>
                  <a:pt x="525665" y="13947"/>
                </a:lnTo>
                <a:lnTo>
                  <a:pt x="518261" y="17054"/>
                </a:lnTo>
                <a:lnTo>
                  <a:pt x="518261" y="30143"/>
                </a:lnTo>
                <a:lnTo>
                  <a:pt x="522161" y="32985"/>
                </a:lnTo>
                <a:lnTo>
                  <a:pt x="527979" y="34375"/>
                </a:lnTo>
                <a:lnTo>
                  <a:pt x="533135" y="35697"/>
                </a:lnTo>
                <a:lnTo>
                  <a:pt x="535317" y="36621"/>
                </a:lnTo>
                <a:lnTo>
                  <a:pt x="535317" y="41447"/>
                </a:lnTo>
                <a:lnTo>
                  <a:pt x="533400" y="42637"/>
                </a:lnTo>
                <a:lnTo>
                  <a:pt x="544109" y="42637"/>
                </a:lnTo>
                <a:lnTo>
                  <a:pt x="544109" y="32919"/>
                </a:lnTo>
                <a:lnTo>
                  <a:pt x="540077" y="29945"/>
                </a:lnTo>
                <a:lnTo>
                  <a:pt x="528243" y="27037"/>
                </a:lnTo>
                <a:lnTo>
                  <a:pt x="526921" y="26177"/>
                </a:lnTo>
                <a:lnTo>
                  <a:pt x="526921" y="21814"/>
                </a:lnTo>
                <a:lnTo>
                  <a:pt x="528905" y="20822"/>
                </a:lnTo>
                <a:lnTo>
                  <a:pt x="542787" y="20822"/>
                </a:lnTo>
                <a:lnTo>
                  <a:pt x="542787" y="16724"/>
                </a:lnTo>
                <a:lnTo>
                  <a:pt x="539746" y="14939"/>
                </a:lnTo>
                <a:lnTo>
                  <a:pt x="536111" y="13947"/>
                </a:lnTo>
                <a:close/>
              </a:path>
              <a:path w="975360" h="65404">
                <a:moveTo>
                  <a:pt x="542787" y="20822"/>
                </a:moveTo>
                <a:lnTo>
                  <a:pt x="535449" y="20822"/>
                </a:lnTo>
                <a:lnTo>
                  <a:pt x="539680" y="22409"/>
                </a:lnTo>
                <a:lnTo>
                  <a:pt x="542787" y="24657"/>
                </a:lnTo>
                <a:lnTo>
                  <a:pt x="542787" y="20822"/>
                </a:lnTo>
                <a:close/>
              </a:path>
              <a:path w="975360" h="65404">
                <a:moveTo>
                  <a:pt x="573895" y="15137"/>
                </a:moveTo>
                <a:lnTo>
                  <a:pt x="564111" y="15137"/>
                </a:lnTo>
                <a:lnTo>
                  <a:pt x="577531" y="47133"/>
                </a:lnTo>
                <a:lnTo>
                  <a:pt x="577597" y="47859"/>
                </a:lnTo>
                <a:lnTo>
                  <a:pt x="576605" y="50305"/>
                </a:lnTo>
                <a:lnTo>
                  <a:pt x="574953" y="54801"/>
                </a:lnTo>
                <a:lnTo>
                  <a:pt x="573432" y="55858"/>
                </a:lnTo>
                <a:lnTo>
                  <a:pt x="570787" y="56454"/>
                </a:lnTo>
                <a:lnTo>
                  <a:pt x="570787" y="64320"/>
                </a:lnTo>
                <a:lnTo>
                  <a:pt x="578523" y="63726"/>
                </a:lnTo>
                <a:lnTo>
                  <a:pt x="582159" y="59626"/>
                </a:lnTo>
                <a:lnTo>
                  <a:pt x="585331" y="51165"/>
                </a:lnTo>
                <a:lnTo>
                  <a:pt x="589993" y="39067"/>
                </a:lnTo>
                <a:lnTo>
                  <a:pt x="582159" y="39067"/>
                </a:lnTo>
                <a:lnTo>
                  <a:pt x="573895" y="15137"/>
                </a:lnTo>
                <a:close/>
              </a:path>
              <a:path w="975360" h="65404">
                <a:moveTo>
                  <a:pt x="599213" y="15137"/>
                </a:moveTo>
                <a:lnTo>
                  <a:pt x="589893" y="15137"/>
                </a:lnTo>
                <a:lnTo>
                  <a:pt x="582159" y="39067"/>
                </a:lnTo>
                <a:lnTo>
                  <a:pt x="589993" y="39067"/>
                </a:lnTo>
                <a:lnTo>
                  <a:pt x="599213" y="15137"/>
                </a:lnTo>
                <a:close/>
              </a:path>
              <a:path w="975360" h="65404">
                <a:moveTo>
                  <a:pt x="628973" y="13947"/>
                </a:moveTo>
                <a:lnTo>
                  <a:pt x="609274" y="13947"/>
                </a:lnTo>
                <a:lnTo>
                  <a:pt x="601288" y="20558"/>
                </a:lnTo>
                <a:lnTo>
                  <a:pt x="601209" y="42637"/>
                </a:lnTo>
                <a:lnTo>
                  <a:pt x="609274" y="49248"/>
                </a:lnTo>
                <a:lnTo>
                  <a:pt x="628973" y="49248"/>
                </a:lnTo>
                <a:lnTo>
                  <a:pt x="637025" y="42637"/>
                </a:lnTo>
                <a:lnTo>
                  <a:pt x="637105" y="41777"/>
                </a:lnTo>
                <a:lnTo>
                  <a:pt x="613703" y="41777"/>
                </a:lnTo>
                <a:lnTo>
                  <a:pt x="610055" y="37349"/>
                </a:lnTo>
                <a:lnTo>
                  <a:pt x="610001" y="25913"/>
                </a:lnTo>
                <a:lnTo>
                  <a:pt x="613637" y="21549"/>
                </a:lnTo>
                <a:lnTo>
                  <a:pt x="637105" y="21549"/>
                </a:lnTo>
                <a:lnTo>
                  <a:pt x="637105" y="20558"/>
                </a:lnTo>
                <a:lnTo>
                  <a:pt x="628973" y="13947"/>
                </a:lnTo>
                <a:close/>
              </a:path>
              <a:path w="975360" h="65404">
                <a:moveTo>
                  <a:pt x="637105" y="21549"/>
                </a:moveTo>
                <a:lnTo>
                  <a:pt x="624545" y="21549"/>
                </a:lnTo>
                <a:lnTo>
                  <a:pt x="628257" y="25913"/>
                </a:lnTo>
                <a:lnTo>
                  <a:pt x="628313" y="37349"/>
                </a:lnTo>
                <a:lnTo>
                  <a:pt x="624611" y="41777"/>
                </a:lnTo>
                <a:lnTo>
                  <a:pt x="637105" y="41777"/>
                </a:lnTo>
                <a:lnTo>
                  <a:pt x="637105" y="21549"/>
                </a:lnTo>
                <a:close/>
              </a:path>
              <a:path w="975360" h="65404">
                <a:moveTo>
                  <a:pt x="652769" y="15137"/>
                </a:moveTo>
                <a:lnTo>
                  <a:pt x="644043" y="15137"/>
                </a:lnTo>
                <a:lnTo>
                  <a:pt x="644160" y="44091"/>
                </a:lnTo>
                <a:lnTo>
                  <a:pt x="648538" y="49049"/>
                </a:lnTo>
                <a:lnTo>
                  <a:pt x="660768" y="49049"/>
                </a:lnTo>
                <a:lnTo>
                  <a:pt x="663875" y="47397"/>
                </a:lnTo>
                <a:lnTo>
                  <a:pt x="666652" y="44091"/>
                </a:lnTo>
                <a:lnTo>
                  <a:pt x="675265" y="44091"/>
                </a:lnTo>
                <a:lnTo>
                  <a:pt x="675180" y="41909"/>
                </a:lnTo>
                <a:lnTo>
                  <a:pt x="655281" y="41909"/>
                </a:lnTo>
                <a:lnTo>
                  <a:pt x="652769" y="38869"/>
                </a:lnTo>
                <a:lnTo>
                  <a:pt x="652769" y="15137"/>
                </a:lnTo>
                <a:close/>
              </a:path>
              <a:path w="975360" h="65404">
                <a:moveTo>
                  <a:pt x="675265" y="44091"/>
                </a:moveTo>
                <a:lnTo>
                  <a:pt x="666784" y="44091"/>
                </a:lnTo>
                <a:lnTo>
                  <a:pt x="666886" y="45678"/>
                </a:lnTo>
                <a:lnTo>
                  <a:pt x="667048" y="46868"/>
                </a:lnTo>
                <a:lnTo>
                  <a:pt x="667378" y="48124"/>
                </a:lnTo>
                <a:lnTo>
                  <a:pt x="675840" y="48124"/>
                </a:lnTo>
                <a:lnTo>
                  <a:pt x="675378" y="45678"/>
                </a:lnTo>
                <a:lnTo>
                  <a:pt x="675265" y="44091"/>
                </a:lnTo>
                <a:close/>
              </a:path>
              <a:path w="975360" h="65404">
                <a:moveTo>
                  <a:pt x="675180" y="15137"/>
                </a:moveTo>
                <a:lnTo>
                  <a:pt x="666520" y="15137"/>
                </a:lnTo>
                <a:lnTo>
                  <a:pt x="666520" y="37811"/>
                </a:lnTo>
                <a:lnTo>
                  <a:pt x="664272" y="40587"/>
                </a:lnTo>
                <a:lnTo>
                  <a:pt x="662222" y="41909"/>
                </a:lnTo>
                <a:lnTo>
                  <a:pt x="675180" y="41909"/>
                </a:lnTo>
                <a:lnTo>
                  <a:pt x="675180" y="15137"/>
                </a:lnTo>
                <a:close/>
              </a:path>
              <a:path w="975360" h="65404">
                <a:moveTo>
                  <a:pt x="708990" y="15137"/>
                </a:moveTo>
                <a:lnTo>
                  <a:pt x="701057" y="15137"/>
                </a:lnTo>
                <a:lnTo>
                  <a:pt x="701057" y="63990"/>
                </a:lnTo>
                <a:lnTo>
                  <a:pt x="709716" y="63990"/>
                </a:lnTo>
                <a:lnTo>
                  <a:pt x="709716" y="45612"/>
                </a:lnTo>
                <a:lnTo>
                  <a:pt x="732128" y="45612"/>
                </a:lnTo>
                <a:lnTo>
                  <a:pt x="735763" y="41977"/>
                </a:lnTo>
                <a:lnTo>
                  <a:pt x="714806" y="41909"/>
                </a:lnTo>
                <a:lnTo>
                  <a:pt x="712228" y="40587"/>
                </a:lnTo>
                <a:lnTo>
                  <a:pt x="709716" y="38075"/>
                </a:lnTo>
                <a:lnTo>
                  <a:pt x="709776" y="25780"/>
                </a:lnTo>
                <a:lnTo>
                  <a:pt x="712428" y="22872"/>
                </a:lnTo>
                <a:lnTo>
                  <a:pt x="714740" y="21417"/>
                </a:lnTo>
                <a:lnTo>
                  <a:pt x="735763" y="21417"/>
                </a:lnTo>
                <a:lnTo>
                  <a:pt x="735763" y="20690"/>
                </a:lnTo>
                <a:lnTo>
                  <a:pt x="734205" y="19236"/>
                </a:lnTo>
                <a:lnTo>
                  <a:pt x="709386" y="19236"/>
                </a:lnTo>
                <a:lnTo>
                  <a:pt x="708990" y="15137"/>
                </a:lnTo>
                <a:close/>
              </a:path>
              <a:path w="975360" h="65404">
                <a:moveTo>
                  <a:pt x="732128" y="45612"/>
                </a:moveTo>
                <a:lnTo>
                  <a:pt x="709849" y="45612"/>
                </a:lnTo>
                <a:lnTo>
                  <a:pt x="712692" y="47992"/>
                </a:lnTo>
                <a:lnTo>
                  <a:pt x="715930" y="49049"/>
                </a:lnTo>
                <a:lnTo>
                  <a:pt x="728690" y="49049"/>
                </a:lnTo>
                <a:lnTo>
                  <a:pt x="732128" y="45612"/>
                </a:lnTo>
                <a:close/>
              </a:path>
              <a:path w="975360" h="65404">
                <a:moveTo>
                  <a:pt x="735763" y="21417"/>
                </a:moveTo>
                <a:lnTo>
                  <a:pt x="723400" y="21417"/>
                </a:lnTo>
                <a:lnTo>
                  <a:pt x="726970" y="25780"/>
                </a:lnTo>
                <a:lnTo>
                  <a:pt x="726970" y="37415"/>
                </a:lnTo>
                <a:lnTo>
                  <a:pt x="723532" y="41909"/>
                </a:lnTo>
                <a:lnTo>
                  <a:pt x="735763" y="41909"/>
                </a:lnTo>
                <a:lnTo>
                  <a:pt x="735763" y="21417"/>
                </a:lnTo>
                <a:close/>
              </a:path>
              <a:path w="975360" h="65404">
                <a:moveTo>
                  <a:pt x="728822" y="14212"/>
                </a:moveTo>
                <a:lnTo>
                  <a:pt x="715402" y="14212"/>
                </a:lnTo>
                <a:lnTo>
                  <a:pt x="712030" y="16327"/>
                </a:lnTo>
                <a:lnTo>
                  <a:pt x="709518" y="19236"/>
                </a:lnTo>
                <a:lnTo>
                  <a:pt x="734205" y="19236"/>
                </a:lnTo>
                <a:lnTo>
                  <a:pt x="728822" y="14212"/>
                </a:lnTo>
                <a:close/>
              </a:path>
              <a:path w="975360" h="65404">
                <a:moveTo>
                  <a:pt x="751015" y="15137"/>
                </a:moveTo>
                <a:lnTo>
                  <a:pt x="742553" y="15137"/>
                </a:lnTo>
                <a:lnTo>
                  <a:pt x="743016" y="17583"/>
                </a:lnTo>
                <a:lnTo>
                  <a:pt x="743214" y="20360"/>
                </a:lnTo>
                <a:lnTo>
                  <a:pt x="743214" y="48124"/>
                </a:lnTo>
                <a:lnTo>
                  <a:pt x="751940" y="48124"/>
                </a:lnTo>
                <a:lnTo>
                  <a:pt x="751940" y="27103"/>
                </a:lnTo>
                <a:lnTo>
                  <a:pt x="753791" y="23665"/>
                </a:lnTo>
                <a:lnTo>
                  <a:pt x="756304" y="21880"/>
                </a:lnTo>
                <a:lnTo>
                  <a:pt x="762980" y="21880"/>
                </a:lnTo>
                <a:lnTo>
                  <a:pt x="762980" y="20426"/>
                </a:lnTo>
                <a:lnTo>
                  <a:pt x="751544" y="20426"/>
                </a:lnTo>
                <a:lnTo>
                  <a:pt x="751477" y="17583"/>
                </a:lnTo>
                <a:lnTo>
                  <a:pt x="751412" y="16790"/>
                </a:lnTo>
                <a:lnTo>
                  <a:pt x="751015" y="15137"/>
                </a:lnTo>
                <a:close/>
              </a:path>
              <a:path w="975360" h="65404">
                <a:moveTo>
                  <a:pt x="762980" y="21880"/>
                </a:moveTo>
                <a:lnTo>
                  <a:pt x="760931" y="21880"/>
                </a:lnTo>
                <a:lnTo>
                  <a:pt x="762055" y="21946"/>
                </a:lnTo>
                <a:lnTo>
                  <a:pt x="762980" y="22144"/>
                </a:lnTo>
                <a:lnTo>
                  <a:pt x="762980" y="21880"/>
                </a:lnTo>
                <a:close/>
              </a:path>
              <a:path w="975360" h="65404">
                <a:moveTo>
                  <a:pt x="762980" y="14212"/>
                </a:moveTo>
                <a:lnTo>
                  <a:pt x="756964" y="14212"/>
                </a:lnTo>
                <a:lnTo>
                  <a:pt x="753527" y="16128"/>
                </a:lnTo>
                <a:lnTo>
                  <a:pt x="751676" y="20426"/>
                </a:lnTo>
                <a:lnTo>
                  <a:pt x="762980" y="20426"/>
                </a:lnTo>
                <a:lnTo>
                  <a:pt x="762980" y="14212"/>
                </a:lnTo>
                <a:close/>
              </a:path>
              <a:path w="975360" h="65404">
                <a:moveTo>
                  <a:pt x="793596" y="13947"/>
                </a:moveTo>
                <a:lnTo>
                  <a:pt x="773896" y="13947"/>
                </a:lnTo>
                <a:lnTo>
                  <a:pt x="765911" y="20558"/>
                </a:lnTo>
                <a:lnTo>
                  <a:pt x="765831" y="42637"/>
                </a:lnTo>
                <a:lnTo>
                  <a:pt x="773896" y="49248"/>
                </a:lnTo>
                <a:lnTo>
                  <a:pt x="793596" y="49248"/>
                </a:lnTo>
                <a:lnTo>
                  <a:pt x="801646" y="42637"/>
                </a:lnTo>
                <a:lnTo>
                  <a:pt x="801726" y="41777"/>
                </a:lnTo>
                <a:lnTo>
                  <a:pt x="778325" y="41777"/>
                </a:lnTo>
                <a:lnTo>
                  <a:pt x="774678" y="37349"/>
                </a:lnTo>
                <a:lnTo>
                  <a:pt x="774623" y="25913"/>
                </a:lnTo>
                <a:lnTo>
                  <a:pt x="778259" y="21549"/>
                </a:lnTo>
                <a:lnTo>
                  <a:pt x="801726" y="21549"/>
                </a:lnTo>
                <a:lnTo>
                  <a:pt x="801726" y="20558"/>
                </a:lnTo>
                <a:lnTo>
                  <a:pt x="793596" y="13947"/>
                </a:lnTo>
                <a:close/>
              </a:path>
              <a:path w="975360" h="65404">
                <a:moveTo>
                  <a:pt x="801726" y="21549"/>
                </a:moveTo>
                <a:lnTo>
                  <a:pt x="789166" y="21549"/>
                </a:lnTo>
                <a:lnTo>
                  <a:pt x="792878" y="25913"/>
                </a:lnTo>
                <a:lnTo>
                  <a:pt x="792934" y="37349"/>
                </a:lnTo>
                <a:lnTo>
                  <a:pt x="789232" y="41777"/>
                </a:lnTo>
                <a:lnTo>
                  <a:pt x="801726" y="41777"/>
                </a:lnTo>
                <a:lnTo>
                  <a:pt x="801726" y="21549"/>
                </a:lnTo>
                <a:close/>
              </a:path>
              <a:path w="975360" h="65404">
                <a:moveTo>
                  <a:pt x="813520" y="15137"/>
                </a:moveTo>
                <a:lnTo>
                  <a:pt x="803737" y="15137"/>
                </a:lnTo>
                <a:lnTo>
                  <a:pt x="816561" y="48124"/>
                </a:lnTo>
                <a:lnTo>
                  <a:pt x="826213" y="48124"/>
                </a:lnTo>
                <a:lnTo>
                  <a:pt x="829716" y="39067"/>
                </a:lnTo>
                <a:lnTo>
                  <a:pt x="821651" y="39067"/>
                </a:lnTo>
                <a:lnTo>
                  <a:pt x="813520" y="15137"/>
                </a:lnTo>
                <a:close/>
              </a:path>
              <a:path w="975360" h="65404">
                <a:moveTo>
                  <a:pt x="838972" y="15137"/>
                </a:moveTo>
                <a:lnTo>
                  <a:pt x="829650" y="15137"/>
                </a:lnTo>
                <a:lnTo>
                  <a:pt x="821783" y="39067"/>
                </a:lnTo>
                <a:lnTo>
                  <a:pt x="829716" y="39067"/>
                </a:lnTo>
                <a:lnTo>
                  <a:pt x="838972" y="15137"/>
                </a:lnTo>
                <a:close/>
              </a:path>
              <a:path w="975360" h="65404">
                <a:moveTo>
                  <a:pt x="851123" y="330"/>
                </a:moveTo>
                <a:lnTo>
                  <a:pt x="845835" y="330"/>
                </a:lnTo>
                <a:lnTo>
                  <a:pt x="843588" y="2444"/>
                </a:lnTo>
                <a:lnTo>
                  <a:pt x="843588" y="7800"/>
                </a:lnTo>
                <a:lnTo>
                  <a:pt x="845835" y="9848"/>
                </a:lnTo>
                <a:lnTo>
                  <a:pt x="851057" y="9848"/>
                </a:lnTo>
                <a:lnTo>
                  <a:pt x="853305" y="7800"/>
                </a:lnTo>
                <a:lnTo>
                  <a:pt x="853305" y="2444"/>
                </a:lnTo>
                <a:lnTo>
                  <a:pt x="851123" y="330"/>
                </a:lnTo>
                <a:close/>
              </a:path>
              <a:path w="975360" h="65404">
                <a:moveTo>
                  <a:pt x="852777" y="15137"/>
                </a:moveTo>
                <a:lnTo>
                  <a:pt x="844116" y="15137"/>
                </a:lnTo>
                <a:lnTo>
                  <a:pt x="844116" y="48124"/>
                </a:lnTo>
                <a:lnTo>
                  <a:pt x="852777" y="48124"/>
                </a:lnTo>
                <a:lnTo>
                  <a:pt x="852777" y="15137"/>
                </a:lnTo>
                <a:close/>
              </a:path>
              <a:path w="975360" h="65404">
                <a:moveTo>
                  <a:pt x="880507" y="14212"/>
                </a:moveTo>
                <a:lnTo>
                  <a:pt x="867418" y="14212"/>
                </a:lnTo>
                <a:lnTo>
                  <a:pt x="860278" y="20624"/>
                </a:lnTo>
                <a:lnTo>
                  <a:pt x="860278" y="42373"/>
                </a:lnTo>
                <a:lnTo>
                  <a:pt x="866823" y="49049"/>
                </a:lnTo>
                <a:lnTo>
                  <a:pt x="880705" y="49049"/>
                </a:lnTo>
                <a:lnTo>
                  <a:pt x="883483" y="47265"/>
                </a:lnTo>
                <a:lnTo>
                  <a:pt x="886193" y="44157"/>
                </a:lnTo>
                <a:lnTo>
                  <a:pt x="894720" y="44157"/>
                </a:lnTo>
                <a:lnTo>
                  <a:pt x="894720" y="41909"/>
                </a:lnTo>
                <a:lnTo>
                  <a:pt x="872443" y="41909"/>
                </a:lnTo>
                <a:lnTo>
                  <a:pt x="869071" y="37283"/>
                </a:lnTo>
                <a:lnTo>
                  <a:pt x="869071" y="25979"/>
                </a:lnTo>
                <a:lnTo>
                  <a:pt x="872310" y="21417"/>
                </a:lnTo>
                <a:lnTo>
                  <a:pt x="894720" y="21417"/>
                </a:lnTo>
                <a:lnTo>
                  <a:pt x="894720" y="17914"/>
                </a:lnTo>
                <a:lnTo>
                  <a:pt x="885995" y="17914"/>
                </a:lnTo>
                <a:lnTo>
                  <a:pt x="883549" y="15996"/>
                </a:lnTo>
                <a:lnTo>
                  <a:pt x="880507" y="14212"/>
                </a:lnTo>
                <a:close/>
              </a:path>
              <a:path w="975360" h="65404">
                <a:moveTo>
                  <a:pt x="894720" y="44157"/>
                </a:moveTo>
                <a:lnTo>
                  <a:pt x="886259" y="44157"/>
                </a:lnTo>
                <a:lnTo>
                  <a:pt x="886259" y="48124"/>
                </a:lnTo>
                <a:lnTo>
                  <a:pt x="894720" y="48124"/>
                </a:lnTo>
                <a:lnTo>
                  <a:pt x="894720" y="44157"/>
                </a:lnTo>
                <a:close/>
              </a:path>
              <a:path w="975360" h="65404">
                <a:moveTo>
                  <a:pt x="894720" y="21417"/>
                </a:moveTo>
                <a:lnTo>
                  <a:pt x="880971" y="21417"/>
                </a:lnTo>
                <a:lnTo>
                  <a:pt x="883415" y="22872"/>
                </a:lnTo>
                <a:lnTo>
                  <a:pt x="886061" y="25251"/>
                </a:lnTo>
                <a:lnTo>
                  <a:pt x="886061" y="37811"/>
                </a:lnTo>
                <a:lnTo>
                  <a:pt x="883483" y="40455"/>
                </a:lnTo>
                <a:lnTo>
                  <a:pt x="881103" y="41909"/>
                </a:lnTo>
                <a:lnTo>
                  <a:pt x="894720" y="41909"/>
                </a:lnTo>
                <a:lnTo>
                  <a:pt x="894720" y="21417"/>
                </a:lnTo>
                <a:close/>
              </a:path>
              <a:path w="975360" h="65404">
                <a:moveTo>
                  <a:pt x="894720" y="1322"/>
                </a:moveTo>
                <a:lnTo>
                  <a:pt x="886061" y="1322"/>
                </a:lnTo>
                <a:lnTo>
                  <a:pt x="886061" y="17914"/>
                </a:lnTo>
                <a:lnTo>
                  <a:pt x="894720" y="17914"/>
                </a:lnTo>
                <a:lnTo>
                  <a:pt x="894720" y="1322"/>
                </a:lnTo>
                <a:close/>
              </a:path>
              <a:path w="975360" h="65404">
                <a:moveTo>
                  <a:pt x="929361" y="13947"/>
                </a:moveTo>
                <a:lnTo>
                  <a:pt x="908737" y="13947"/>
                </a:lnTo>
                <a:lnTo>
                  <a:pt x="901531" y="20558"/>
                </a:lnTo>
                <a:lnTo>
                  <a:pt x="920503" y="49248"/>
                </a:lnTo>
                <a:lnTo>
                  <a:pt x="924735" y="49248"/>
                </a:lnTo>
                <a:lnTo>
                  <a:pt x="929097" y="48323"/>
                </a:lnTo>
                <a:lnTo>
                  <a:pt x="932997" y="46207"/>
                </a:lnTo>
                <a:lnTo>
                  <a:pt x="932997" y="42307"/>
                </a:lnTo>
                <a:lnTo>
                  <a:pt x="914753" y="42307"/>
                </a:lnTo>
                <a:lnTo>
                  <a:pt x="911447" y="39597"/>
                </a:lnTo>
                <a:lnTo>
                  <a:pt x="910587" y="33845"/>
                </a:lnTo>
                <a:lnTo>
                  <a:pt x="934717" y="33845"/>
                </a:lnTo>
                <a:lnTo>
                  <a:pt x="934915" y="32061"/>
                </a:lnTo>
                <a:lnTo>
                  <a:pt x="934915" y="28425"/>
                </a:lnTo>
                <a:lnTo>
                  <a:pt x="910455" y="28425"/>
                </a:lnTo>
                <a:lnTo>
                  <a:pt x="911117" y="24194"/>
                </a:lnTo>
                <a:lnTo>
                  <a:pt x="913827" y="20690"/>
                </a:lnTo>
                <a:lnTo>
                  <a:pt x="934203" y="20690"/>
                </a:lnTo>
                <a:lnTo>
                  <a:pt x="929361" y="13947"/>
                </a:lnTo>
                <a:close/>
              </a:path>
              <a:path w="975360" h="65404">
                <a:moveTo>
                  <a:pt x="932997" y="38737"/>
                </a:moveTo>
                <a:lnTo>
                  <a:pt x="929561" y="41117"/>
                </a:lnTo>
                <a:lnTo>
                  <a:pt x="925197" y="42307"/>
                </a:lnTo>
                <a:lnTo>
                  <a:pt x="932997" y="42307"/>
                </a:lnTo>
                <a:lnTo>
                  <a:pt x="932997" y="38737"/>
                </a:lnTo>
                <a:close/>
              </a:path>
              <a:path w="975360" h="65404">
                <a:moveTo>
                  <a:pt x="934203" y="20690"/>
                </a:moveTo>
                <a:lnTo>
                  <a:pt x="923677" y="20690"/>
                </a:lnTo>
                <a:lnTo>
                  <a:pt x="926255" y="23995"/>
                </a:lnTo>
                <a:lnTo>
                  <a:pt x="926585" y="28425"/>
                </a:lnTo>
                <a:lnTo>
                  <a:pt x="934915" y="28425"/>
                </a:lnTo>
                <a:lnTo>
                  <a:pt x="934915" y="21682"/>
                </a:lnTo>
                <a:lnTo>
                  <a:pt x="934203" y="20690"/>
                </a:lnTo>
                <a:close/>
              </a:path>
              <a:path w="975360" h="65404">
                <a:moveTo>
                  <a:pt x="960752" y="14212"/>
                </a:moveTo>
                <a:lnTo>
                  <a:pt x="947663" y="14212"/>
                </a:lnTo>
                <a:lnTo>
                  <a:pt x="940523" y="20624"/>
                </a:lnTo>
                <a:lnTo>
                  <a:pt x="940523" y="42373"/>
                </a:lnTo>
                <a:lnTo>
                  <a:pt x="947068" y="49049"/>
                </a:lnTo>
                <a:lnTo>
                  <a:pt x="960950" y="49049"/>
                </a:lnTo>
                <a:lnTo>
                  <a:pt x="963728" y="47265"/>
                </a:lnTo>
                <a:lnTo>
                  <a:pt x="966438" y="44157"/>
                </a:lnTo>
                <a:lnTo>
                  <a:pt x="974966" y="44157"/>
                </a:lnTo>
                <a:lnTo>
                  <a:pt x="974966" y="41909"/>
                </a:lnTo>
                <a:lnTo>
                  <a:pt x="952687" y="41909"/>
                </a:lnTo>
                <a:lnTo>
                  <a:pt x="949316" y="37283"/>
                </a:lnTo>
                <a:lnTo>
                  <a:pt x="949316" y="25979"/>
                </a:lnTo>
                <a:lnTo>
                  <a:pt x="952555" y="21417"/>
                </a:lnTo>
                <a:lnTo>
                  <a:pt x="974966" y="21417"/>
                </a:lnTo>
                <a:lnTo>
                  <a:pt x="974966" y="17914"/>
                </a:lnTo>
                <a:lnTo>
                  <a:pt x="966240" y="17914"/>
                </a:lnTo>
                <a:lnTo>
                  <a:pt x="963794" y="15996"/>
                </a:lnTo>
                <a:lnTo>
                  <a:pt x="960752" y="14212"/>
                </a:lnTo>
                <a:close/>
              </a:path>
              <a:path w="975360" h="65404">
                <a:moveTo>
                  <a:pt x="974966" y="44157"/>
                </a:moveTo>
                <a:lnTo>
                  <a:pt x="966504" y="44157"/>
                </a:lnTo>
                <a:lnTo>
                  <a:pt x="966504" y="48124"/>
                </a:lnTo>
                <a:lnTo>
                  <a:pt x="974966" y="48124"/>
                </a:lnTo>
                <a:lnTo>
                  <a:pt x="974966" y="44157"/>
                </a:lnTo>
                <a:close/>
              </a:path>
              <a:path w="975360" h="65404">
                <a:moveTo>
                  <a:pt x="974966" y="21417"/>
                </a:moveTo>
                <a:lnTo>
                  <a:pt x="961216" y="21417"/>
                </a:lnTo>
                <a:lnTo>
                  <a:pt x="963662" y="22872"/>
                </a:lnTo>
                <a:lnTo>
                  <a:pt x="966306" y="25251"/>
                </a:lnTo>
                <a:lnTo>
                  <a:pt x="966306" y="37811"/>
                </a:lnTo>
                <a:lnTo>
                  <a:pt x="963728" y="40455"/>
                </a:lnTo>
                <a:lnTo>
                  <a:pt x="961348" y="41909"/>
                </a:lnTo>
                <a:lnTo>
                  <a:pt x="974966" y="41909"/>
                </a:lnTo>
                <a:lnTo>
                  <a:pt x="974966" y="21417"/>
                </a:lnTo>
                <a:close/>
              </a:path>
              <a:path w="975360" h="65404">
                <a:moveTo>
                  <a:pt x="974966" y="1322"/>
                </a:moveTo>
                <a:lnTo>
                  <a:pt x="966306" y="1322"/>
                </a:lnTo>
                <a:lnTo>
                  <a:pt x="966306" y="17914"/>
                </a:lnTo>
                <a:lnTo>
                  <a:pt x="974966" y="17914"/>
                </a:lnTo>
                <a:lnTo>
                  <a:pt x="974966" y="1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004196" y="2772904"/>
            <a:ext cx="1204615" cy="24973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51212" y="3400911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374" y="0"/>
                </a:moveTo>
                <a:lnTo>
                  <a:pt x="17925" y="2317"/>
                </a:lnTo>
                <a:lnTo>
                  <a:pt x="8592" y="8615"/>
                </a:lnTo>
                <a:lnTo>
                  <a:pt x="2302" y="17944"/>
                </a:lnTo>
                <a:lnTo>
                  <a:pt x="0" y="29413"/>
                </a:lnTo>
                <a:lnTo>
                  <a:pt x="2302" y="40817"/>
                </a:lnTo>
                <a:lnTo>
                  <a:pt x="8599" y="50156"/>
                </a:lnTo>
                <a:lnTo>
                  <a:pt x="17938" y="56452"/>
                </a:lnTo>
                <a:lnTo>
                  <a:pt x="29374" y="58761"/>
                </a:lnTo>
                <a:lnTo>
                  <a:pt x="40810" y="56452"/>
                </a:lnTo>
                <a:lnTo>
                  <a:pt x="50149" y="50156"/>
                </a:lnTo>
                <a:lnTo>
                  <a:pt x="52475" y="46706"/>
                </a:lnTo>
                <a:lnTo>
                  <a:pt x="27347" y="46706"/>
                </a:lnTo>
                <a:lnTo>
                  <a:pt x="25705" y="45064"/>
                </a:lnTo>
                <a:lnTo>
                  <a:pt x="25705" y="41012"/>
                </a:lnTo>
                <a:lnTo>
                  <a:pt x="27347" y="39368"/>
                </a:lnTo>
                <a:lnTo>
                  <a:pt x="56738" y="39368"/>
                </a:lnTo>
                <a:lnTo>
                  <a:pt x="57315" y="36511"/>
                </a:lnTo>
                <a:lnTo>
                  <a:pt x="27852" y="36511"/>
                </a:lnTo>
                <a:lnTo>
                  <a:pt x="26619" y="35278"/>
                </a:lnTo>
                <a:lnTo>
                  <a:pt x="26618" y="28962"/>
                </a:lnTo>
                <a:lnTo>
                  <a:pt x="28239" y="26667"/>
                </a:lnTo>
                <a:lnTo>
                  <a:pt x="32523" y="25153"/>
                </a:lnTo>
                <a:lnTo>
                  <a:pt x="32657" y="24909"/>
                </a:lnTo>
                <a:lnTo>
                  <a:pt x="21222" y="24909"/>
                </a:lnTo>
                <a:lnTo>
                  <a:pt x="19989" y="23676"/>
                </a:lnTo>
                <a:lnTo>
                  <a:pt x="19990" y="17382"/>
                </a:lnTo>
                <a:lnTo>
                  <a:pt x="23572" y="13371"/>
                </a:lnTo>
                <a:lnTo>
                  <a:pt x="33055" y="12293"/>
                </a:lnTo>
                <a:lnTo>
                  <a:pt x="52621" y="12293"/>
                </a:lnTo>
                <a:lnTo>
                  <a:pt x="50126" y="8605"/>
                </a:lnTo>
                <a:lnTo>
                  <a:pt x="40805" y="2317"/>
                </a:lnTo>
                <a:lnTo>
                  <a:pt x="29374" y="0"/>
                </a:lnTo>
                <a:close/>
              </a:path>
              <a:path w="59055" h="59054">
                <a:moveTo>
                  <a:pt x="56738" y="39368"/>
                </a:moveTo>
                <a:lnTo>
                  <a:pt x="31401" y="39368"/>
                </a:lnTo>
                <a:lnTo>
                  <a:pt x="33043" y="41012"/>
                </a:lnTo>
                <a:lnTo>
                  <a:pt x="33043" y="45064"/>
                </a:lnTo>
                <a:lnTo>
                  <a:pt x="31401" y="46706"/>
                </a:lnTo>
                <a:lnTo>
                  <a:pt x="52475" y="46706"/>
                </a:lnTo>
                <a:lnTo>
                  <a:pt x="56446" y="40817"/>
                </a:lnTo>
                <a:lnTo>
                  <a:pt x="56738" y="39368"/>
                </a:lnTo>
                <a:close/>
              </a:path>
              <a:path w="59055" h="59054">
                <a:moveTo>
                  <a:pt x="52621" y="12293"/>
                </a:moveTo>
                <a:lnTo>
                  <a:pt x="33055" y="12293"/>
                </a:lnTo>
                <a:lnTo>
                  <a:pt x="37446" y="15400"/>
                </a:lnTo>
                <a:lnTo>
                  <a:pt x="39354" y="23676"/>
                </a:lnTo>
                <a:lnTo>
                  <a:pt x="39474" y="24909"/>
                </a:lnTo>
                <a:lnTo>
                  <a:pt x="37001" y="29413"/>
                </a:lnTo>
                <a:lnTo>
                  <a:pt x="32278" y="31083"/>
                </a:lnTo>
                <a:lnTo>
                  <a:pt x="32128" y="31295"/>
                </a:lnTo>
                <a:lnTo>
                  <a:pt x="32128" y="35278"/>
                </a:lnTo>
                <a:lnTo>
                  <a:pt x="30895" y="36511"/>
                </a:lnTo>
                <a:lnTo>
                  <a:pt x="57315" y="36511"/>
                </a:lnTo>
                <a:lnTo>
                  <a:pt x="58748" y="29413"/>
                </a:lnTo>
                <a:lnTo>
                  <a:pt x="56434" y="17944"/>
                </a:lnTo>
                <a:lnTo>
                  <a:pt x="52621" y="12293"/>
                </a:lnTo>
                <a:close/>
              </a:path>
              <a:path w="59055" h="59054">
                <a:moveTo>
                  <a:pt x="30894" y="18083"/>
                </a:moveTo>
                <a:lnTo>
                  <a:pt x="26978" y="18529"/>
                </a:lnTo>
                <a:lnTo>
                  <a:pt x="25499" y="20185"/>
                </a:lnTo>
                <a:lnTo>
                  <a:pt x="25498" y="23676"/>
                </a:lnTo>
                <a:lnTo>
                  <a:pt x="24265" y="24909"/>
                </a:lnTo>
                <a:lnTo>
                  <a:pt x="32657" y="24909"/>
                </a:lnTo>
                <a:lnTo>
                  <a:pt x="33592" y="23206"/>
                </a:lnTo>
                <a:lnTo>
                  <a:pt x="32707" y="19366"/>
                </a:lnTo>
                <a:lnTo>
                  <a:pt x="30894" y="18083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70415" y="373511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9374" y="0"/>
                </a:moveTo>
                <a:lnTo>
                  <a:pt x="17925" y="2317"/>
                </a:lnTo>
                <a:lnTo>
                  <a:pt x="8592" y="8614"/>
                </a:lnTo>
                <a:lnTo>
                  <a:pt x="2302" y="17944"/>
                </a:lnTo>
                <a:lnTo>
                  <a:pt x="0" y="29413"/>
                </a:lnTo>
                <a:lnTo>
                  <a:pt x="2302" y="40816"/>
                </a:lnTo>
                <a:lnTo>
                  <a:pt x="8598" y="50155"/>
                </a:lnTo>
                <a:lnTo>
                  <a:pt x="17937" y="56451"/>
                </a:lnTo>
                <a:lnTo>
                  <a:pt x="29374" y="58760"/>
                </a:lnTo>
                <a:lnTo>
                  <a:pt x="40810" y="56451"/>
                </a:lnTo>
                <a:lnTo>
                  <a:pt x="50149" y="50155"/>
                </a:lnTo>
                <a:lnTo>
                  <a:pt x="52474" y="46706"/>
                </a:lnTo>
                <a:lnTo>
                  <a:pt x="27347" y="46706"/>
                </a:lnTo>
                <a:lnTo>
                  <a:pt x="25704" y="45064"/>
                </a:lnTo>
                <a:lnTo>
                  <a:pt x="25704" y="41010"/>
                </a:lnTo>
                <a:lnTo>
                  <a:pt x="27347" y="39368"/>
                </a:lnTo>
                <a:lnTo>
                  <a:pt x="56738" y="39368"/>
                </a:lnTo>
                <a:lnTo>
                  <a:pt x="57315" y="36511"/>
                </a:lnTo>
                <a:lnTo>
                  <a:pt x="27852" y="36511"/>
                </a:lnTo>
                <a:lnTo>
                  <a:pt x="26619" y="35278"/>
                </a:lnTo>
                <a:lnTo>
                  <a:pt x="26617" y="28962"/>
                </a:lnTo>
                <a:lnTo>
                  <a:pt x="28239" y="26667"/>
                </a:lnTo>
                <a:lnTo>
                  <a:pt x="32523" y="25152"/>
                </a:lnTo>
                <a:lnTo>
                  <a:pt x="32656" y="24909"/>
                </a:lnTo>
                <a:lnTo>
                  <a:pt x="21222" y="24909"/>
                </a:lnTo>
                <a:lnTo>
                  <a:pt x="19990" y="23676"/>
                </a:lnTo>
                <a:lnTo>
                  <a:pt x="19990" y="17382"/>
                </a:lnTo>
                <a:lnTo>
                  <a:pt x="23572" y="13371"/>
                </a:lnTo>
                <a:lnTo>
                  <a:pt x="33055" y="12293"/>
                </a:lnTo>
                <a:lnTo>
                  <a:pt x="52622" y="12293"/>
                </a:lnTo>
                <a:lnTo>
                  <a:pt x="50126" y="8605"/>
                </a:lnTo>
                <a:lnTo>
                  <a:pt x="40805" y="2317"/>
                </a:lnTo>
                <a:lnTo>
                  <a:pt x="29374" y="0"/>
                </a:lnTo>
                <a:close/>
              </a:path>
              <a:path w="59055" h="59054">
                <a:moveTo>
                  <a:pt x="56738" y="39368"/>
                </a:moveTo>
                <a:lnTo>
                  <a:pt x="31400" y="39368"/>
                </a:lnTo>
                <a:lnTo>
                  <a:pt x="33043" y="41010"/>
                </a:lnTo>
                <a:lnTo>
                  <a:pt x="33043" y="45064"/>
                </a:lnTo>
                <a:lnTo>
                  <a:pt x="31400" y="46706"/>
                </a:lnTo>
                <a:lnTo>
                  <a:pt x="52474" y="46706"/>
                </a:lnTo>
                <a:lnTo>
                  <a:pt x="56446" y="40816"/>
                </a:lnTo>
                <a:lnTo>
                  <a:pt x="56738" y="39368"/>
                </a:lnTo>
                <a:close/>
              </a:path>
              <a:path w="59055" h="59054">
                <a:moveTo>
                  <a:pt x="52622" y="12293"/>
                </a:moveTo>
                <a:lnTo>
                  <a:pt x="33055" y="12293"/>
                </a:lnTo>
                <a:lnTo>
                  <a:pt x="37446" y="15398"/>
                </a:lnTo>
                <a:lnTo>
                  <a:pt x="39353" y="23675"/>
                </a:lnTo>
                <a:lnTo>
                  <a:pt x="39473" y="24909"/>
                </a:lnTo>
                <a:lnTo>
                  <a:pt x="37000" y="29413"/>
                </a:lnTo>
                <a:lnTo>
                  <a:pt x="32277" y="31083"/>
                </a:lnTo>
                <a:lnTo>
                  <a:pt x="32128" y="31294"/>
                </a:lnTo>
                <a:lnTo>
                  <a:pt x="32128" y="35278"/>
                </a:lnTo>
                <a:lnTo>
                  <a:pt x="30894" y="36511"/>
                </a:lnTo>
                <a:lnTo>
                  <a:pt x="57315" y="36511"/>
                </a:lnTo>
                <a:lnTo>
                  <a:pt x="58748" y="29413"/>
                </a:lnTo>
                <a:lnTo>
                  <a:pt x="56434" y="17944"/>
                </a:lnTo>
                <a:lnTo>
                  <a:pt x="52622" y="12293"/>
                </a:lnTo>
                <a:close/>
              </a:path>
              <a:path w="59055" h="59054">
                <a:moveTo>
                  <a:pt x="30894" y="18083"/>
                </a:moveTo>
                <a:lnTo>
                  <a:pt x="26978" y="18528"/>
                </a:lnTo>
                <a:lnTo>
                  <a:pt x="25498" y="20185"/>
                </a:lnTo>
                <a:lnTo>
                  <a:pt x="25498" y="23676"/>
                </a:lnTo>
                <a:lnTo>
                  <a:pt x="24264" y="24909"/>
                </a:lnTo>
                <a:lnTo>
                  <a:pt x="32656" y="24909"/>
                </a:lnTo>
                <a:lnTo>
                  <a:pt x="33592" y="23206"/>
                </a:lnTo>
                <a:lnTo>
                  <a:pt x="32707" y="19366"/>
                </a:lnTo>
                <a:lnTo>
                  <a:pt x="30894" y="18083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0" y="1488950"/>
            <a:ext cx="5329877" cy="472624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4094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99858" y="135318"/>
            <a:ext cx="5692140" cy="6722745"/>
          </a:xfrm>
          <a:custGeom>
            <a:avLst/>
            <a:gdLst/>
            <a:ahLst/>
            <a:cxnLst/>
            <a:rect l="l" t="t" r="r" b="b"/>
            <a:pathLst>
              <a:path w="5692140" h="6722745">
                <a:moveTo>
                  <a:pt x="5692127" y="6722681"/>
                </a:moveTo>
                <a:lnTo>
                  <a:pt x="5692127" y="0"/>
                </a:lnTo>
                <a:lnTo>
                  <a:pt x="0" y="0"/>
                </a:lnTo>
                <a:lnTo>
                  <a:pt x="0" y="6722681"/>
                </a:lnTo>
                <a:lnTo>
                  <a:pt x="5692127" y="6722681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99858" y="0"/>
            <a:ext cx="5692140" cy="135890"/>
          </a:xfrm>
          <a:custGeom>
            <a:avLst/>
            <a:gdLst/>
            <a:ahLst/>
            <a:cxnLst/>
            <a:rect l="l" t="t" r="r" b="b"/>
            <a:pathLst>
              <a:path w="5692140" h="135890">
                <a:moveTo>
                  <a:pt x="0" y="135282"/>
                </a:moveTo>
                <a:lnTo>
                  <a:pt x="5692127" y="135282"/>
                </a:lnTo>
                <a:lnTo>
                  <a:pt x="5692127" y="0"/>
                </a:lnTo>
                <a:lnTo>
                  <a:pt x="0" y="0"/>
                </a:lnTo>
                <a:lnTo>
                  <a:pt x="0" y="135282"/>
                </a:lnTo>
                <a:close/>
              </a:path>
            </a:pathLst>
          </a:custGeom>
          <a:solidFill>
            <a:srgbClr val="36BD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78783" y="384555"/>
            <a:ext cx="37471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">
                <a:solidFill>
                  <a:srgbClr val="FFFFFF"/>
                </a:solidFill>
              </a:rPr>
              <a:t>How </a:t>
            </a:r>
            <a:r>
              <a:rPr dirty="0" spc="55">
                <a:solidFill>
                  <a:srgbClr val="FFFFFF"/>
                </a:solidFill>
              </a:rPr>
              <a:t>Fidelity </a:t>
            </a:r>
            <a:r>
              <a:rPr dirty="0" spc="170">
                <a:solidFill>
                  <a:srgbClr val="FFFFFF"/>
                </a:solidFill>
              </a:rPr>
              <a:t>can</a:t>
            </a:r>
            <a:r>
              <a:rPr dirty="0" spc="55">
                <a:solidFill>
                  <a:srgbClr val="FFFFFF"/>
                </a:solidFill>
              </a:rPr>
              <a:t> </a:t>
            </a:r>
            <a:r>
              <a:rPr dirty="0" spc="90">
                <a:solidFill>
                  <a:srgbClr val="FFFFFF"/>
                </a:solidFill>
              </a:rPr>
              <a:t>help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508115" cy="6858000"/>
          </a:xfrm>
          <a:custGeom>
            <a:avLst/>
            <a:gdLst/>
            <a:ahLst/>
            <a:cxnLst/>
            <a:rect l="l" t="t" r="r" b="b"/>
            <a:pathLst>
              <a:path w="6508115" h="6858000">
                <a:moveTo>
                  <a:pt x="0" y="0"/>
                </a:moveTo>
                <a:lnTo>
                  <a:pt x="6507678" y="0"/>
                </a:lnTo>
                <a:lnTo>
                  <a:pt x="6507678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4547C">
              <a:alpha val="1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53913" y="1864867"/>
            <a:ext cx="2797175" cy="744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Meet 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30"/>
              </a:lnSpc>
            </a:pP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Fidelity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0952" y="5892355"/>
            <a:ext cx="1355445" cy="294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20661" y="3444875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 h="0">
                <a:moveTo>
                  <a:pt x="0" y="0"/>
                </a:moveTo>
                <a:lnTo>
                  <a:pt x="4465320" y="0"/>
                </a:lnTo>
              </a:path>
            </a:pathLst>
          </a:custGeom>
          <a:ln w="31749">
            <a:solidFill>
              <a:srgbClr val="5271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20661" y="4339463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272" y="0"/>
                </a:lnTo>
              </a:path>
            </a:pathLst>
          </a:custGeom>
          <a:ln w="31750">
            <a:solidFill>
              <a:srgbClr val="5271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20661" y="5371210"/>
            <a:ext cx="4462780" cy="0"/>
          </a:xfrm>
          <a:custGeom>
            <a:avLst/>
            <a:gdLst/>
            <a:ahLst/>
            <a:cxnLst/>
            <a:rect l="l" t="t" r="r" b="b"/>
            <a:pathLst>
              <a:path w="4462780" h="0">
                <a:moveTo>
                  <a:pt x="0" y="0"/>
                </a:moveTo>
                <a:lnTo>
                  <a:pt x="4462272" y="0"/>
                </a:lnTo>
              </a:path>
            </a:pathLst>
          </a:custGeom>
          <a:ln w="31750">
            <a:solidFill>
              <a:srgbClr val="52711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74606" y="3739388"/>
            <a:ext cx="4387215" cy="236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0">
                <a:solidFill>
                  <a:srgbClr val="FFFFFF"/>
                </a:solidFill>
                <a:latin typeface="Calibri"/>
                <a:cs typeface="Calibri"/>
              </a:rPr>
              <a:t>Create a </a:t>
            </a:r>
            <a:r>
              <a:rPr dirty="0" sz="1800" spc="70">
                <a:solidFill>
                  <a:srgbClr val="FFFFFF"/>
                </a:solidFill>
                <a:latin typeface="Calibri"/>
                <a:cs typeface="Calibri"/>
              </a:rPr>
              <a:t>retirement </a:t>
            </a:r>
            <a:r>
              <a:rPr dirty="0" sz="1800" spc="12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8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alibri"/>
              <a:cs typeface="Calibri"/>
            </a:endParaRPr>
          </a:p>
          <a:p>
            <a:pPr marL="12700" marR="257810">
              <a:lnSpc>
                <a:spcPct val="102200"/>
              </a:lnSpc>
            </a:pP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Implement </a:t>
            </a:r>
            <a:r>
              <a:rPr dirty="0" sz="1800" spc="8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dirty="0" sz="1800" spc="65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800" spc="8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 spc="60">
                <a:solidFill>
                  <a:srgbClr val="FFFFFF"/>
                </a:solidFill>
                <a:latin typeface="Calibri"/>
                <a:cs typeface="Calibri"/>
              </a:rPr>
              <a:t>right </a:t>
            </a:r>
            <a:r>
              <a:rPr dirty="0" sz="1800" spc="114">
                <a:solidFill>
                  <a:srgbClr val="FFFFFF"/>
                </a:solidFill>
                <a:latin typeface="Calibri"/>
                <a:cs typeface="Calibri"/>
              </a:rPr>
              <a:t>mix  </a:t>
            </a:r>
            <a:r>
              <a:rPr dirty="0" sz="1800" spc="7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Calibri"/>
                <a:cs typeface="Calibri"/>
              </a:rPr>
              <a:t>investments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</a:pPr>
            <a:r>
              <a:rPr dirty="0" sz="1800" spc="114">
                <a:solidFill>
                  <a:srgbClr val="FFFFFF"/>
                </a:solidFill>
                <a:latin typeface="Calibri"/>
                <a:cs typeface="Calibri"/>
              </a:rPr>
              <a:t>Balance </a:t>
            </a:r>
            <a:r>
              <a:rPr dirty="0" sz="1800" spc="95">
                <a:solidFill>
                  <a:srgbClr val="FFFFFF"/>
                </a:solidFill>
                <a:latin typeface="Calibri"/>
                <a:cs typeface="Calibri"/>
              </a:rPr>
              <a:t>growth </a:t>
            </a:r>
            <a:r>
              <a:rPr dirty="0" sz="1800" spc="80">
                <a:solidFill>
                  <a:srgbClr val="FFFFFF"/>
                </a:solidFill>
                <a:latin typeface="Calibri"/>
                <a:cs typeface="Calibri"/>
              </a:rPr>
              <a:t>potential </a:t>
            </a:r>
            <a:r>
              <a:rPr dirty="0" sz="1800" spc="13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10">
                <a:solidFill>
                  <a:srgbClr val="FFFFFF"/>
                </a:solidFill>
                <a:latin typeface="Calibri"/>
                <a:cs typeface="Calibri"/>
              </a:rPr>
              <a:t>guaranteed  </a:t>
            </a:r>
            <a:r>
              <a:rPr dirty="0" sz="1800" spc="120">
                <a:solidFill>
                  <a:srgbClr val="FFFFFF"/>
                </a:solidFill>
                <a:latin typeface="Calibri"/>
                <a:cs typeface="Calibri"/>
              </a:rPr>
              <a:t>income </a:t>
            </a:r>
            <a:r>
              <a:rPr dirty="0" sz="1800" spc="65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800" spc="70">
                <a:solidFill>
                  <a:srgbClr val="FFFFFF"/>
                </a:solidFill>
                <a:latin typeface="Calibri"/>
                <a:cs typeface="Calibri"/>
              </a:rPr>
              <a:t>tax-smart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Calibri"/>
                <a:cs typeface="Calibri"/>
              </a:rPr>
              <a:t>withdrawals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62800" y="1853183"/>
            <a:ext cx="1155192" cy="1283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76620" y="6395415"/>
            <a:ext cx="212725" cy="17970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900" spc="90">
                <a:solidFill>
                  <a:srgbClr val="FFFFFF"/>
                </a:solidFill>
                <a:latin typeface="Book Antiqua"/>
                <a:cs typeface="Book Antiqua"/>
              </a:rPr>
              <a:t>35</a:t>
            </a:fld>
            <a:endParaRPr sz="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68727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336453" y="6342049"/>
            <a:ext cx="1355445" cy="29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4851" y="961644"/>
            <a:ext cx="7018655" cy="14338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545"/>
              </a:lnSpc>
              <a:spcBef>
                <a:spcPts val="100"/>
              </a:spcBef>
            </a:pPr>
            <a:r>
              <a:rPr dirty="0" sz="5000" spc="90">
                <a:solidFill>
                  <a:srgbClr val="FFFFFF"/>
                </a:solidFill>
              </a:rPr>
              <a:t>Tools </a:t>
            </a:r>
            <a:r>
              <a:rPr dirty="0" sz="5000" spc="170">
                <a:solidFill>
                  <a:srgbClr val="FFFFFF"/>
                </a:solidFill>
              </a:rPr>
              <a:t>to </a:t>
            </a:r>
            <a:r>
              <a:rPr dirty="0" sz="5000" spc="90">
                <a:solidFill>
                  <a:srgbClr val="FFFFFF"/>
                </a:solidFill>
              </a:rPr>
              <a:t>assist</a:t>
            </a:r>
            <a:r>
              <a:rPr dirty="0" sz="5000" spc="-200">
                <a:solidFill>
                  <a:srgbClr val="FFFFFF"/>
                </a:solidFill>
              </a:rPr>
              <a:t> </a:t>
            </a:r>
            <a:r>
              <a:rPr dirty="0" sz="5000" spc="185">
                <a:solidFill>
                  <a:srgbClr val="FFFFFF"/>
                </a:solidFill>
              </a:rPr>
              <a:t>you</a:t>
            </a:r>
            <a:endParaRPr sz="5000"/>
          </a:p>
          <a:p>
            <a:pPr marL="12700">
              <a:lnSpc>
                <a:spcPts val="5545"/>
              </a:lnSpc>
            </a:pPr>
            <a:r>
              <a:rPr dirty="0" sz="5000" spc="75">
                <a:solidFill>
                  <a:srgbClr val="FFFFFF"/>
                </a:solidFill>
              </a:rPr>
              <a:t>in </a:t>
            </a:r>
            <a:r>
              <a:rPr dirty="0" sz="5000" spc="210">
                <a:solidFill>
                  <a:srgbClr val="FFFFFF"/>
                </a:solidFill>
              </a:rPr>
              <a:t>the </a:t>
            </a:r>
            <a:r>
              <a:rPr dirty="0" sz="5000" spc="130">
                <a:solidFill>
                  <a:srgbClr val="FFFFFF"/>
                </a:solidFill>
              </a:rPr>
              <a:t>planning</a:t>
            </a:r>
            <a:r>
              <a:rPr dirty="0" sz="5000" spc="-160">
                <a:solidFill>
                  <a:srgbClr val="FFFFFF"/>
                </a:solidFill>
              </a:rPr>
              <a:t> </a:t>
            </a:r>
            <a:r>
              <a:rPr dirty="0" sz="5000" spc="204">
                <a:solidFill>
                  <a:srgbClr val="FFFFFF"/>
                </a:solidFill>
              </a:rPr>
              <a:t>process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3575042" y="3950716"/>
            <a:ext cx="2164080" cy="19335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1650">
              <a:lnSpc>
                <a:spcPts val="1700"/>
              </a:lnSpc>
              <a:spcBef>
                <a:spcPts val="340"/>
              </a:spcBef>
            </a:pP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Planning </a:t>
            </a:r>
            <a:r>
              <a:rPr dirty="0" sz="1600" spc="175" b="1">
                <a:solidFill>
                  <a:srgbClr val="FFFFFF"/>
                </a:solidFill>
                <a:latin typeface="Century Gothic"/>
                <a:cs typeface="Century Gothic"/>
              </a:rPr>
              <a:t>&amp;  </a:t>
            </a:r>
            <a:r>
              <a:rPr dirty="0" sz="1600" spc="-70" b="1">
                <a:solidFill>
                  <a:srgbClr val="FFFFFF"/>
                </a:solidFill>
                <a:latin typeface="Century Gothic"/>
                <a:cs typeface="Century Gothic"/>
              </a:rPr>
              <a:t>Guidance</a:t>
            </a:r>
            <a:r>
              <a:rPr dirty="0" sz="1600" spc="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Century Gothic"/>
                <a:cs typeface="Century Gothic"/>
              </a:rPr>
              <a:t>Center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88500"/>
              </a:lnSpc>
              <a:spcBef>
                <a:spcPts val="1185"/>
              </a:spcBef>
            </a:pP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Find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Calibri"/>
                <a:cs typeface="Calibri"/>
              </a:rPr>
              <a:t>prepared  </a:t>
            </a:r>
            <a:r>
              <a:rPr dirty="0" sz="1600" spc="10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1600" spc="45">
                <a:solidFill>
                  <a:srgbClr val="FFFFFF"/>
                </a:solidFill>
                <a:latin typeface="Calibri"/>
                <a:cs typeface="Calibri"/>
              </a:rPr>
              <a:t>for retirement,  </a:t>
            </a: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how much </a:t>
            </a:r>
            <a:r>
              <a:rPr dirty="0" sz="1600" spc="40">
                <a:solidFill>
                  <a:srgbClr val="FFFFFF"/>
                </a:solidFill>
                <a:latin typeface="Calibri"/>
                <a:cs typeface="Calibri"/>
              </a:rPr>
              <a:t>retirement  </a:t>
            </a:r>
            <a:r>
              <a:rPr dirty="0" sz="1600" spc="100">
                <a:solidFill>
                  <a:srgbClr val="FFFFFF"/>
                </a:solidFill>
                <a:latin typeface="Calibri"/>
                <a:cs typeface="Calibri"/>
              </a:rPr>
              <a:t>income you </a:t>
            </a:r>
            <a:r>
              <a:rPr dirty="0" sz="1600" spc="105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dirty="0" sz="1600" spc="65">
                <a:solidFill>
                  <a:srgbClr val="FFFFFF"/>
                </a:solidFill>
                <a:latin typeface="Calibri"/>
                <a:cs typeface="Calibri"/>
              </a:rPr>
              <a:t>have,  </a:t>
            </a:r>
            <a:r>
              <a:rPr dirty="0" sz="1600" spc="114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how long </a:t>
            </a:r>
            <a:r>
              <a:rPr dirty="0" sz="1600" spc="55">
                <a:solidFill>
                  <a:srgbClr val="FFFFFF"/>
                </a:solidFill>
                <a:latin typeface="Calibri"/>
                <a:cs typeface="Calibri"/>
              </a:rPr>
              <a:t>your  </a:t>
            </a: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money </a:t>
            </a:r>
            <a:r>
              <a:rPr dirty="0" sz="1600" spc="105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6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35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062" y="3728464"/>
            <a:ext cx="11201400" cy="0"/>
          </a:xfrm>
          <a:custGeom>
            <a:avLst/>
            <a:gdLst/>
            <a:ahLst/>
            <a:cxnLst/>
            <a:rect l="l" t="t" r="r" b="b"/>
            <a:pathLst>
              <a:path w="11201400" h="0">
                <a:moveTo>
                  <a:pt x="0" y="0"/>
                </a:moveTo>
                <a:lnTo>
                  <a:pt x="11201400" y="0"/>
                </a:lnTo>
              </a:path>
            </a:pathLst>
          </a:custGeom>
          <a:ln w="31750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9452" y="3914140"/>
            <a:ext cx="2270760" cy="20828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8100" marR="753110">
              <a:lnSpc>
                <a:spcPct val="88100"/>
              </a:lnSpc>
              <a:spcBef>
                <a:spcPts val="325"/>
              </a:spcBef>
            </a:pPr>
            <a:r>
              <a:rPr dirty="0" sz="1600" spc="30" b="1" i="1">
                <a:solidFill>
                  <a:srgbClr val="FFFFFF"/>
                </a:solidFill>
                <a:latin typeface="Century Gothic"/>
                <a:cs typeface="Century Gothic"/>
              </a:rPr>
              <a:t>Insights </a:t>
            </a:r>
            <a:r>
              <a:rPr dirty="0" sz="1600" spc="25" b="1" i="1">
                <a:solidFill>
                  <a:srgbClr val="FFFFFF"/>
                </a:solidFill>
                <a:latin typeface="Century Gothic"/>
                <a:cs typeface="Century Gothic"/>
              </a:rPr>
              <a:t>from  </a:t>
            </a:r>
            <a:r>
              <a:rPr dirty="0" sz="1600" spc="25" b="1" i="1">
                <a:solidFill>
                  <a:srgbClr val="FFFFFF"/>
                </a:solidFill>
                <a:latin typeface="Century Gothic"/>
                <a:cs typeface="Century Gothic"/>
              </a:rPr>
              <a:t>Fidelity</a:t>
            </a:r>
            <a:r>
              <a:rPr dirty="0" sz="1600" spc="-100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15" b="1" i="1">
                <a:solidFill>
                  <a:srgbClr val="FFFFFF"/>
                </a:solidFill>
                <a:latin typeface="Century Gothic"/>
                <a:cs typeface="Century Gothic"/>
              </a:rPr>
              <a:t>Wealth  </a:t>
            </a:r>
            <a:r>
              <a:rPr dirty="0" sz="1600" spc="-50" b="1" i="1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dirty="0" sz="1600" spc="-45" b="1" i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600" spc="10" b="1" i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1600" spc="-150" b="1" i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600" spc="-70" b="1" i="1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dirty="0" sz="1600" spc="-80" b="1" i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600" spc="-80" b="1" i="1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dirty="0" sz="1600" spc="-50" b="1" i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600" spc="10" b="1" i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1600" spc="80" b="1" i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baseline="37037" sz="1350" spc="89" b="1">
                <a:solidFill>
                  <a:srgbClr val="FFFFFF"/>
                </a:solidFill>
                <a:latin typeface="Century Gothic"/>
                <a:cs typeface="Century Gothic"/>
              </a:rPr>
              <a:t>SM</a:t>
            </a:r>
            <a:endParaRPr baseline="37037" sz="1350">
              <a:latin typeface="Century Gothic"/>
              <a:cs typeface="Century Gothic"/>
            </a:endParaRPr>
          </a:p>
          <a:p>
            <a:pPr marL="38100" marR="30480">
              <a:lnSpc>
                <a:spcPts val="1700"/>
              </a:lnSpc>
              <a:spcBef>
                <a:spcPts val="1225"/>
              </a:spcBef>
            </a:pPr>
            <a:r>
              <a:rPr dirty="0" sz="1600" spc="100">
                <a:solidFill>
                  <a:srgbClr val="FFFFFF"/>
                </a:solidFill>
                <a:latin typeface="Calibri"/>
                <a:cs typeface="Calibri"/>
              </a:rPr>
              <a:t>Receive </a:t>
            </a:r>
            <a:r>
              <a:rPr dirty="0" sz="1600" spc="60">
                <a:solidFill>
                  <a:srgbClr val="FFFFFF"/>
                </a:solidFill>
                <a:latin typeface="Calibri"/>
                <a:cs typeface="Calibri"/>
              </a:rPr>
              <a:t>timely </a:t>
            </a:r>
            <a:r>
              <a:rPr dirty="0" sz="1600" spc="85">
                <a:solidFill>
                  <a:srgbClr val="FFFFFF"/>
                </a:solidFill>
                <a:latin typeface="Calibri"/>
                <a:cs typeface="Calibri"/>
              </a:rPr>
              <a:t>news,  </a:t>
            </a:r>
            <a:r>
              <a:rPr dirty="0" sz="1600" spc="75">
                <a:solidFill>
                  <a:srgbClr val="FFFFFF"/>
                </a:solidFill>
                <a:latin typeface="Calibri"/>
                <a:cs typeface="Calibri"/>
              </a:rPr>
              <a:t>events </a:t>
            </a:r>
            <a:r>
              <a:rPr dirty="0" sz="1600" spc="114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wealth  </a:t>
            </a:r>
            <a:r>
              <a:rPr dirty="0" sz="1600" spc="65">
                <a:solidFill>
                  <a:srgbClr val="FFFFFF"/>
                </a:solidFill>
                <a:latin typeface="Calibri"/>
                <a:cs typeface="Calibri"/>
              </a:rPr>
              <a:t>strategies from </a:t>
            </a:r>
            <a:r>
              <a:rPr dirty="0" sz="1600" spc="90">
                <a:solidFill>
                  <a:srgbClr val="FFFFFF"/>
                </a:solidFill>
                <a:latin typeface="Calibri"/>
                <a:cs typeface="Calibri"/>
              </a:rPr>
              <a:t>top 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Fidelity </a:t>
            </a:r>
            <a:r>
              <a:rPr dirty="0" sz="1600" spc="80">
                <a:solidFill>
                  <a:srgbClr val="FFFFFF"/>
                </a:solidFill>
                <a:latin typeface="Calibri"/>
                <a:cs typeface="Calibri"/>
              </a:rPr>
              <a:t>thought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955"/>
              </a:spcBef>
            </a:pPr>
            <a:r>
              <a:rPr dirty="0" sz="1600" spc="75">
                <a:solidFill>
                  <a:srgbClr val="FFFFFF"/>
                </a:solidFill>
                <a:latin typeface="Calibri"/>
                <a:cs typeface="Calibri"/>
              </a:rPr>
              <a:t>Fidelity.com/Insights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620" y="6395415"/>
            <a:ext cx="212725" cy="17970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 sz="900" spc="90">
                <a:solidFill>
                  <a:srgbClr val="FFFFFF"/>
                </a:solidFill>
                <a:latin typeface="Book Antiqua"/>
                <a:cs typeface="Book Antiqua"/>
              </a:rPr>
              <a:t>35</a:t>
            </a:fld>
            <a:endParaRPr sz="9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8068" y="3914140"/>
            <a:ext cx="2292985" cy="15011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343535">
              <a:lnSpc>
                <a:spcPts val="1700"/>
              </a:lnSpc>
              <a:spcBef>
                <a:spcPts val="340"/>
              </a:spcBef>
            </a:pPr>
            <a:r>
              <a:rPr dirty="0" sz="1600" spc="-45" b="1">
                <a:solidFill>
                  <a:srgbClr val="FFFFFF"/>
                </a:solidFill>
                <a:latin typeface="Century Gothic"/>
                <a:cs typeface="Century Gothic"/>
              </a:rPr>
              <a:t>Guaranteed </a:t>
            </a:r>
            <a:r>
              <a:rPr dirty="0" sz="1600" spc="-65" b="1">
                <a:solidFill>
                  <a:srgbClr val="FFFFFF"/>
                </a:solidFill>
                <a:latin typeface="Century Gothic"/>
                <a:cs typeface="Century Gothic"/>
              </a:rPr>
              <a:t>Income  </a:t>
            </a:r>
            <a:r>
              <a:rPr dirty="0" sz="1600" spc="20" b="1">
                <a:solidFill>
                  <a:srgbClr val="FFFFFF"/>
                </a:solidFill>
                <a:latin typeface="Century Gothic"/>
                <a:cs typeface="Century Gothic"/>
              </a:rPr>
              <a:t>Estimator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88300"/>
              </a:lnSpc>
              <a:spcBef>
                <a:spcPts val="1190"/>
              </a:spcBef>
            </a:pPr>
            <a:r>
              <a:rPr dirty="0" sz="1600" spc="114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dirty="0" sz="1600" spc="5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tool </a:t>
            </a:r>
            <a:r>
              <a:rPr dirty="0" sz="1600" spc="5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600" spc="60">
                <a:solidFill>
                  <a:srgbClr val="FFFFFF"/>
                </a:solidFill>
                <a:latin typeface="Calibri"/>
                <a:cs typeface="Calibri"/>
              </a:rPr>
              <a:t>estimate  </a:t>
            </a:r>
            <a:r>
              <a:rPr dirty="0" sz="1600" spc="6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600" spc="100">
                <a:solidFill>
                  <a:srgbClr val="FFFFFF"/>
                </a:solidFill>
                <a:latin typeface="Calibri"/>
                <a:cs typeface="Calibri"/>
              </a:rPr>
              <a:t>income you </a:t>
            </a:r>
            <a:r>
              <a:rPr dirty="0" sz="1600" spc="85">
                <a:solidFill>
                  <a:srgbClr val="FFFFFF"/>
                </a:solidFill>
                <a:latin typeface="Calibri"/>
                <a:cs typeface="Calibri"/>
              </a:rPr>
              <a:t>could  </a:t>
            </a:r>
            <a:r>
              <a:rPr dirty="0" sz="1600" spc="75">
                <a:solidFill>
                  <a:srgbClr val="FFFFFF"/>
                </a:solidFill>
                <a:latin typeface="Calibri"/>
                <a:cs typeface="Calibri"/>
              </a:rPr>
              <a:t>receive </a:t>
            </a:r>
            <a:r>
              <a:rPr dirty="0" sz="1600" spc="65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fixed  </a:t>
            </a:r>
            <a:r>
              <a:rPr dirty="0" sz="1600" spc="1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6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Calibri"/>
                <a:cs typeface="Calibri"/>
              </a:rPr>
              <a:t>annuity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1704" y="3914140"/>
            <a:ext cx="2343150" cy="15011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61975">
              <a:lnSpc>
                <a:spcPts val="1700"/>
              </a:lnSpc>
              <a:spcBef>
                <a:spcPts val="340"/>
              </a:spcBef>
            </a:pPr>
            <a:r>
              <a:rPr dirty="0" sz="1600" spc="5" b="1">
                <a:solidFill>
                  <a:srgbClr val="FFFFFF"/>
                </a:solidFill>
                <a:latin typeface="Century Gothic"/>
                <a:cs typeface="Century Gothic"/>
              </a:rPr>
              <a:t>Retirement  </a:t>
            </a:r>
            <a:r>
              <a:rPr dirty="0" sz="1600" spc="-55" b="1">
                <a:solidFill>
                  <a:srgbClr val="FFFFFF"/>
                </a:solidFill>
                <a:latin typeface="Century Gothic"/>
                <a:cs typeface="Century Gothic"/>
              </a:rPr>
              <a:t>Income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Century Gothic"/>
                <a:cs typeface="Century Gothic"/>
              </a:rPr>
              <a:t>Calculator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860"/>
              </a:lnSpc>
              <a:spcBef>
                <a:spcPts val="844"/>
              </a:spcBef>
            </a:pPr>
            <a:r>
              <a:rPr dirty="0" sz="1600" spc="110">
                <a:solidFill>
                  <a:srgbClr val="FFFFFF"/>
                </a:solidFill>
                <a:latin typeface="Calibri"/>
                <a:cs typeface="Calibri"/>
              </a:rPr>
              <a:t>Get a </a:t>
            </a:r>
            <a:r>
              <a:rPr dirty="0" sz="1600" spc="90">
                <a:solidFill>
                  <a:srgbClr val="FFFFFF"/>
                </a:solidFill>
                <a:latin typeface="Calibri"/>
                <a:cs typeface="Calibri"/>
              </a:rPr>
              <a:t>quick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00"/>
              </a:lnSpc>
              <a:spcBef>
                <a:spcPts val="180"/>
              </a:spcBef>
            </a:pPr>
            <a:r>
              <a:rPr dirty="0" sz="1600" spc="114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00" spc="90">
                <a:solidFill>
                  <a:srgbClr val="FFFFFF"/>
                </a:solidFill>
                <a:latin typeface="Calibri"/>
                <a:cs typeface="Calibri"/>
              </a:rPr>
              <a:t>explore </a:t>
            </a:r>
            <a:r>
              <a:rPr dirty="0" sz="1600" spc="7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dirty="0" sz="1600" spc="50">
                <a:solidFill>
                  <a:srgbClr val="FFFFFF"/>
                </a:solidFill>
                <a:latin typeface="Calibri"/>
                <a:cs typeface="Calibri"/>
              </a:rPr>
              <a:t>factors  </a:t>
            </a:r>
            <a:r>
              <a:rPr dirty="0" sz="1600" spc="55">
                <a:solidFill>
                  <a:srgbClr val="FFFFFF"/>
                </a:solidFill>
                <a:latin typeface="Calibri"/>
                <a:cs typeface="Calibri"/>
              </a:rPr>
              <a:t>affect </a:t>
            </a:r>
            <a:r>
              <a:rPr dirty="0" sz="1600" spc="75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00" spc="10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dirty="0" sz="16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Calibri"/>
                <a:cs typeface="Calibri"/>
              </a:rPr>
              <a:t>flow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dirty="0" sz="1600" spc="6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545" y="6395720"/>
            <a:ext cx="161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044014"/>
                </a:solidFill>
                <a:latin typeface="Book Antiqua"/>
                <a:cs typeface="Book Antiqua"/>
              </a:rPr>
              <a:t>36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7767" y="5981191"/>
            <a:ext cx="7076440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latin typeface="Calibri"/>
                <a:cs typeface="Calibri"/>
              </a:rPr>
              <a:t>Screenshot </a:t>
            </a:r>
            <a:r>
              <a:rPr dirty="0" sz="900" spc="30">
                <a:latin typeface="Calibri"/>
                <a:cs typeface="Calibri"/>
              </a:rPr>
              <a:t>is </a:t>
            </a:r>
            <a:r>
              <a:rPr dirty="0" sz="900" spc="25">
                <a:latin typeface="Calibri"/>
                <a:cs typeface="Calibri"/>
              </a:rPr>
              <a:t>for illustrative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2200"/>
              </a:lnSpc>
            </a:pPr>
            <a:r>
              <a:rPr dirty="0" sz="900" spc="70">
                <a:latin typeface="Calibri"/>
                <a:cs typeface="Calibri"/>
              </a:rPr>
              <a:t>IMPORTANT: </a:t>
            </a:r>
            <a:r>
              <a:rPr dirty="0" sz="900" spc="55">
                <a:latin typeface="Calibri"/>
                <a:cs typeface="Calibri"/>
              </a:rPr>
              <a:t>The </a:t>
            </a:r>
            <a:r>
              <a:rPr dirty="0" sz="900" spc="40">
                <a:latin typeface="Calibri"/>
                <a:cs typeface="Calibri"/>
              </a:rPr>
              <a:t>projections </a:t>
            </a:r>
            <a:r>
              <a:rPr dirty="0" sz="900" spc="30">
                <a:latin typeface="Calibri"/>
                <a:cs typeface="Calibri"/>
              </a:rPr>
              <a:t>or </a:t>
            </a:r>
            <a:r>
              <a:rPr dirty="0" sz="900" spc="35">
                <a:latin typeface="Calibri"/>
                <a:cs typeface="Calibri"/>
              </a:rPr>
              <a:t>other information </a:t>
            </a:r>
            <a:r>
              <a:rPr dirty="0" sz="900" spc="50">
                <a:latin typeface="Calibri"/>
                <a:cs typeface="Calibri"/>
              </a:rPr>
              <a:t>generated </a:t>
            </a:r>
            <a:r>
              <a:rPr dirty="0" sz="900" spc="60">
                <a:latin typeface="Calibri"/>
                <a:cs typeface="Calibri"/>
              </a:rPr>
              <a:t>by </a:t>
            </a:r>
            <a:r>
              <a:rPr dirty="0" sz="900" spc="35">
                <a:latin typeface="Calibri"/>
                <a:cs typeface="Calibri"/>
              </a:rPr>
              <a:t>the </a:t>
            </a:r>
            <a:r>
              <a:rPr dirty="0" sz="900" spc="50">
                <a:latin typeface="Calibri"/>
                <a:cs typeface="Calibri"/>
              </a:rPr>
              <a:t>Planning </a:t>
            </a:r>
            <a:r>
              <a:rPr dirty="0" sz="900" spc="60">
                <a:latin typeface="Calibri"/>
                <a:cs typeface="Calibri"/>
              </a:rPr>
              <a:t>&amp; Guidance </a:t>
            </a:r>
            <a:r>
              <a:rPr dirty="0" sz="900" spc="50">
                <a:latin typeface="Calibri"/>
                <a:cs typeface="Calibri"/>
              </a:rPr>
              <a:t>Center’s </a:t>
            </a:r>
            <a:r>
              <a:rPr dirty="0" sz="900" spc="40">
                <a:latin typeface="Calibri"/>
                <a:cs typeface="Calibri"/>
              </a:rPr>
              <a:t>Retirement </a:t>
            </a:r>
            <a:r>
              <a:rPr dirty="0" sz="900" spc="45">
                <a:latin typeface="Calibri"/>
                <a:cs typeface="Calibri"/>
              </a:rPr>
              <a:t>Analysis </a:t>
            </a:r>
            <a:r>
              <a:rPr dirty="0" sz="900" spc="50">
                <a:latin typeface="Calibri"/>
                <a:cs typeface="Calibri"/>
              </a:rPr>
              <a:t>regarding </a:t>
            </a:r>
            <a:r>
              <a:rPr dirty="0" sz="900" spc="30">
                <a:latin typeface="Calibri"/>
                <a:cs typeface="Calibri"/>
              </a:rPr>
              <a:t>the  </a:t>
            </a:r>
            <a:r>
              <a:rPr dirty="0" sz="900" spc="40">
                <a:latin typeface="Calibri"/>
                <a:cs typeface="Calibri"/>
              </a:rPr>
              <a:t>likelihood </a:t>
            </a:r>
            <a:r>
              <a:rPr dirty="0" sz="900" spc="35">
                <a:latin typeface="Calibri"/>
                <a:cs typeface="Calibri"/>
              </a:rPr>
              <a:t>of various investment </a:t>
            </a:r>
            <a:r>
              <a:rPr dirty="0" sz="900" spc="50">
                <a:latin typeface="Calibri"/>
                <a:cs typeface="Calibri"/>
              </a:rPr>
              <a:t>outcomes </a:t>
            </a:r>
            <a:r>
              <a:rPr dirty="0" sz="900" spc="35">
                <a:latin typeface="Calibri"/>
                <a:cs typeface="Calibri"/>
              </a:rPr>
              <a:t>are </a:t>
            </a:r>
            <a:r>
              <a:rPr dirty="0" sz="900" spc="40">
                <a:latin typeface="Calibri"/>
                <a:cs typeface="Calibri"/>
              </a:rPr>
              <a:t>hypothetical </a:t>
            </a:r>
            <a:r>
              <a:rPr dirty="0" sz="900" spc="35">
                <a:latin typeface="Calibri"/>
                <a:cs typeface="Calibri"/>
              </a:rPr>
              <a:t>in </a:t>
            </a:r>
            <a:r>
              <a:rPr dirty="0" sz="900" spc="30">
                <a:latin typeface="Calibri"/>
                <a:cs typeface="Calibri"/>
              </a:rPr>
              <a:t>nature, </a:t>
            </a:r>
            <a:r>
              <a:rPr dirty="0" sz="900" spc="75">
                <a:latin typeface="Calibri"/>
                <a:cs typeface="Calibri"/>
              </a:rPr>
              <a:t>do </a:t>
            </a:r>
            <a:r>
              <a:rPr dirty="0" sz="900" spc="35">
                <a:latin typeface="Calibri"/>
                <a:cs typeface="Calibri"/>
              </a:rPr>
              <a:t>not </a:t>
            </a:r>
            <a:r>
              <a:rPr dirty="0" sz="900" spc="25">
                <a:latin typeface="Calibri"/>
                <a:cs typeface="Calibri"/>
              </a:rPr>
              <a:t>reflect </a:t>
            </a:r>
            <a:r>
              <a:rPr dirty="0" sz="900" spc="35">
                <a:latin typeface="Calibri"/>
                <a:cs typeface="Calibri"/>
              </a:rPr>
              <a:t>actual investment </a:t>
            </a:r>
            <a:r>
              <a:rPr dirty="0" sz="900" spc="30">
                <a:latin typeface="Calibri"/>
                <a:cs typeface="Calibri"/>
              </a:rPr>
              <a:t>results, </a:t>
            </a:r>
            <a:r>
              <a:rPr dirty="0" sz="900" spc="60">
                <a:latin typeface="Calibri"/>
                <a:cs typeface="Calibri"/>
              </a:rPr>
              <a:t>and </a:t>
            </a:r>
            <a:r>
              <a:rPr dirty="0" sz="900" spc="35">
                <a:latin typeface="Calibri"/>
                <a:cs typeface="Calibri"/>
              </a:rPr>
              <a:t>are not </a:t>
            </a:r>
            <a:r>
              <a:rPr dirty="0" sz="900" spc="45">
                <a:latin typeface="Calibri"/>
                <a:cs typeface="Calibri"/>
              </a:rPr>
              <a:t>guarantees </a:t>
            </a:r>
            <a:r>
              <a:rPr dirty="0" sz="900" spc="35">
                <a:latin typeface="Calibri"/>
                <a:cs typeface="Calibri"/>
              </a:rPr>
              <a:t>of  </a:t>
            </a:r>
            <a:r>
              <a:rPr dirty="0" sz="900" spc="25">
                <a:latin typeface="Calibri"/>
                <a:cs typeface="Calibri"/>
              </a:rPr>
              <a:t>future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results.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Your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results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may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vary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with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each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use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over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time.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3540" y="1273821"/>
            <a:ext cx="5879386" cy="379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20893" y="1102283"/>
            <a:ext cx="7501699" cy="4530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5626" y="1025652"/>
            <a:ext cx="2155190" cy="177228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ct val="86000"/>
              </a:lnSpc>
              <a:spcBef>
                <a:spcPts val="635"/>
              </a:spcBef>
            </a:pPr>
            <a:r>
              <a:rPr dirty="0" sz="3200" spc="35">
                <a:solidFill>
                  <a:srgbClr val="404040"/>
                </a:solidFill>
                <a:latin typeface="Book Antiqua"/>
                <a:cs typeface="Book Antiqua"/>
              </a:rPr>
              <a:t>Visit </a:t>
            </a:r>
            <a:r>
              <a:rPr dirty="0" sz="3200" spc="90">
                <a:solidFill>
                  <a:srgbClr val="404040"/>
                </a:solidFill>
                <a:latin typeface="Book Antiqua"/>
                <a:cs typeface="Book Antiqua"/>
              </a:rPr>
              <a:t>our  </a:t>
            </a:r>
            <a:r>
              <a:rPr dirty="0" sz="3200" spc="80">
                <a:solidFill>
                  <a:srgbClr val="404040"/>
                </a:solidFill>
                <a:latin typeface="Book Antiqua"/>
                <a:cs typeface="Book Antiqua"/>
              </a:rPr>
              <a:t>Planning</a:t>
            </a:r>
            <a:r>
              <a:rPr dirty="0" sz="3200" spc="55">
                <a:solidFill>
                  <a:srgbClr val="404040"/>
                </a:solidFill>
                <a:latin typeface="Book Antiqua"/>
                <a:cs typeface="Book Antiqua"/>
              </a:rPr>
              <a:t> </a:t>
            </a:r>
            <a:r>
              <a:rPr dirty="0" sz="3200" spc="-90">
                <a:solidFill>
                  <a:srgbClr val="404040"/>
                </a:solidFill>
                <a:latin typeface="Book Antiqua"/>
                <a:cs typeface="Book Antiqua"/>
              </a:rPr>
              <a:t>&amp;  </a:t>
            </a:r>
            <a:r>
              <a:rPr dirty="0" sz="3200" spc="110">
                <a:solidFill>
                  <a:srgbClr val="404040"/>
                </a:solidFill>
                <a:latin typeface="Book Antiqua"/>
                <a:cs typeface="Book Antiqua"/>
              </a:rPr>
              <a:t>Guidance  </a:t>
            </a:r>
            <a:r>
              <a:rPr dirty="0" sz="3200" spc="120">
                <a:solidFill>
                  <a:srgbClr val="404040"/>
                </a:solidFill>
                <a:latin typeface="Book Antiqua"/>
                <a:cs typeface="Book Antiqua"/>
              </a:rPr>
              <a:t>Center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168" y="3684523"/>
            <a:ext cx="2765425" cy="80581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05"/>
              </a:spcBef>
            </a:pPr>
            <a:r>
              <a:rPr dirty="0" u="sng" sz="1800" spc="7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Fidelity.com/calculators- </a:t>
            </a:r>
            <a:r>
              <a:rPr dirty="0" sz="1800" spc="70">
                <a:solidFill>
                  <a:srgbClr val="04547C"/>
                </a:solidFill>
                <a:latin typeface="Calibri"/>
                <a:cs typeface="Calibri"/>
              </a:rPr>
              <a:t> </a:t>
            </a:r>
            <a:r>
              <a:rPr dirty="0" u="sng" sz="1800" spc="4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t</a:t>
            </a:r>
            <a:r>
              <a:rPr dirty="0" u="sng" sz="1800" spc="6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o</a:t>
            </a:r>
            <a:r>
              <a:rPr dirty="0" u="sng" sz="1800" spc="12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o</a:t>
            </a:r>
            <a:r>
              <a:rPr dirty="0" u="sng" sz="1800" spc="2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l</a:t>
            </a:r>
            <a:r>
              <a:rPr dirty="0" u="sng" sz="1800" spc="5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s</a:t>
            </a:r>
            <a:r>
              <a:rPr dirty="0" u="sng" sz="1800" spc="4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/</a:t>
            </a:r>
            <a:r>
              <a:rPr dirty="0" u="sng" sz="1800" spc="-1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r</a:t>
            </a:r>
            <a:r>
              <a:rPr dirty="0" u="sng" sz="1800" spc="12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e</a:t>
            </a:r>
            <a:r>
              <a:rPr dirty="0" u="sng" sz="1800" spc="1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t</a:t>
            </a:r>
            <a:r>
              <a:rPr dirty="0" u="sng" sz="180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i</a:t>
            </a:r>
            <a:r>
              <a:rPr dirty="0" u="sng" sz="1800" spc="-1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r</a:t>
            </a:r>
            <a:r>
              <a:rPr dirty="0" u="sng" sz="1800" spc="12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e</a:t>
            </a:r>
            <a:r>
              <a:rPr dirty="0" u="sng" sz="1800" spc="15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m</a:t>
            </a:r>
            <a:r>
              <a:rPr dirty="0" u="sng" sz="1800" spc="12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e</a:t>
            </a:r>
            <a:r>
              <a:rPr dirty="0" u="sng" sz="1800" spc="10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n</a:t>
            </a:r>
            <a:r>
              <a:rPr dirty="0" u="sng" sz="1800" spc="-1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t</a:t>
            </a:r>
            <a:r>
              <a:rPr dirty="0" u="sng" sz="1800" spc="-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-</a:t>
            </a:r>
            <a:r>
              <a:rPr dirty="0" u="sng" sz="1800" spc="12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p</a:t>
            </a:r>
            <a:r>
              <a:rPr dirty="0" u="sng" sz="1800" spc="5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l</a:t>
            </a:r>
            <a:r>
              <a:rPr dirty="0" u="sng" sz="1800" spc="11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a</a:t>
            </a:r>
            <a:r>
              <a:rPr dirty="0" u="sng" sz="1800" spc="10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nn</a:t>
            </a:r>
            <a:r>
              <a:rPr dirty="0" u="sng" sz="1800" spc="2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i</a:t>
            </a:r>
            <a:r>
              <a:rPr dirty="0" u="sng" sz="1800" spc="10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n</a:t>
            </a:r>
            <a:r>
              <a:rPr dirty="0" u="sng" sz="1800" spc="21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g</a:t>
            </a:r>
            <a:r>
              <a:rPr dirty="0" u="sng" sz="1800" spc="5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- </a:t>
            </a:r>
            <a:r>
              <a:rPr dirty="0" sz="1800" spc="5">
                <a:solidFill>
                  <a:srgbClr val="04547C"/>
                </a:solidFill>
                <a:latin typeface="Calibri"/>
                <a:cs typeface="Calibri"/>
              </a:rPr>
              <a:t> </a:t>
            </a:r>
            <a:r>
              <a:rPr dirty="0" u="sng" sz="1800" spc="110">
                <a:solidFill>
                  <a:srgbClr val="04547C"/>
                </a:solidFill>
                <a:uFill>
                  <a:solidFill>
                    <a:srgbClr val="C2CA03"/>
                  </a:solidFill>
                </a:uFill>
                <a:latin typeface="Calibri"/>
                <a:cs typeface="Calibri"/>
              </a:rPr>
              <a:t>and-guidance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700" y="3130618"/>
            <a:ext cx="200660" cy="305435"/>
          </a:xfrm>
          <a:custGeom>
            <a:avLst/>
            <a:gdLst/>
            <a:ahLst/>
            <a:cxnLst/>
            <a:rect l="l" t="t" r="r" b="b"/>
            <a:pathLst>
              <a:path w="200659" h="305435">
                <a:moveTo>
                  <a:pt x="145542" y="0"/>
                </a:moveTo>
                <a:lnTo>
                  <a:pt x="54851" y="0"/>
                </a:lnTo>
                <a:lnTo>
                  <a:pt x="32645" y="4041"/>
                </a:lnTo>
                <a:lnTo>
                  <a:pt x="15305" y="15365"/>
                </a:lnTo>
                <a:lnTo>
                  <a:pt x="4025" y="32774"/>
                </a:lnTo>
                <a:lnTo>
                  <a:pt x="0" y="55067"/>
                </a:lnTo>
                <a:lnTo>
                  <a:pt x="0" y="198121"/>
                </a:lnTo>
                <a:lnTo>
                  <a:pt x="6966" y="242712"/>
                </a:lnTo>
                <a:lnTo>
                  <a:pt x="26925" y="276423"/>
                </a:lnTo>
                <a:lnTo>
                  <a:pt x="58469" y="297751"/>
                </a:lnTo>
                <a:lnTo>
                  <a:pt x="100190" y="305194"/>
                </a:lnTo>
                <a:lnTo>
                  <a:pt x="141918" y="297751"/>
                </a:lnTo>
                <a:lnTo>
                  <a:pt x="159142" y="286106"/>
                </a:lnTo>
                <a:lnTo>
                  <a:pt x="100190" y="286106"/>
                </a:lnTo>
                <a:lnTo>
                  <a:pt x="56586" y="276075"/>
                </a:lnTo>
                <a:lnTo>
                  <a:pt x="32116" y="252023"/>
                </a:lnTo>
                <a:lnTo>
                  <a:pt x="21389" y="223018"/>
                </a:lnTo>
                <a:lnTo>
                  <a:pt x="19011" y="198121"/>
                </a:lnTo>
                <a:lnTo>
                  <a:pt x="19011" y="97142"/>
                </a:lnTo>
                <a:lnTo>
                  <a:pt x="200393" y="97142"/>
                </a:lnTo>
                <a:lnTo>
                  <a:pt x="200393" y="78068"/>
                </a:lnTo>
                <a:lnTo>
                  <a:pt x="19011" y="78068"/>
                </a:lnTo>
                <a:lnTo>
                  <a:pt x="19011" y="55067"/>
                </a:lnTo>
                <a:lnTo>
                  <a:pt x="21550" y="40224"/>
                </a:lnTo>
                <a:lnTo>
                  <a:pt x="28768" y="28881"/>
                </a:lnTo>
                <a:lnTo>
                  <a:pt x="40068" y="21636"/>
                </a:lnTo>
                <a:lnTo>
                  <a:pt x="54851" y="19088"/>
                </a:lnTo>
                <a:lnTo>
                  <a:pt x="187500" y="19088"/>
                </a:lnTo>
                <a:lnTo>
                  <a:pt x="185088" y="15365"/>
                </a:lnTo>
                <a:lnTo>
                  <a:pt x="167748" y="4041"/>
                </a:lnTo>
                <a:lnTo>
                  <a:pt x="145542" y="0"/>
                </a:lnTo>
                <a:close/>
              </a:path>
            </a:pathLst>
          </a:custGeom>
          <a:solidFill>
            <a:srgbClr val="C2CA0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6391" y="3039572"/>
            <a:ext cx="304026" cy="377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215153" y="177981"/>
            <a:ext cx="1901189" cy="314325"/>
          </a:xfrm>
          <a:prstGeom prst="rect"/>
          <a:ln w="9525">
            <a:solidFill>
              <a:srgbClr val="D9117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2105"/>
              </a:lnSpc>
            </a:pPr>
            <a:r>
              <a:rPr dirty="0" sz="1800" spc="114">
                <a:solidFill>
                  <a:srgbClr val="D9117E"/>
                </a:solidFill>
                <a:latin typeface="Calibri"/>
                <a:cs typeface="Calibri"/>
              </a:rPr>
              <a:t>Optional</a:t>
            </a:r>
            <a:r>
              <a:rPr dirty="0" sz="1800" spc="25">
                <a:solidFill>
                  <a:srgbClr val="D9117E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D9117E"/>
                </a:solidFill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852" y="3373628"/>
            <a:ext cx="8228330" cy="27717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dirty="0" sz="3600" spc="235">
                <a:solidFill>
                  <a:srgbClr val="000000"/>
                </a:solidFill>
                <a:latin typeface="Calibri"/>
                <a:cs typeface="Calibri"/>
              </a:rPr>
              <a:t>By </a:t>
            </a:r>
            <a:r>
              <a:rPr dirty="0" sz="3600" spc="185">
                <a:solidFill>
                  <a:srgbClr val="000000"/>
                </a:solidFill>
                <a:latin typeface="Calibri"/>
                <a:cs typeface="Calibri"/>
              </a:rPr>
              <a:t>creating </a:t>
            </a:r>
            <a:r>
              <a:rPr dirty="0" sz="3600" spc="245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dirty="0" sz="3600" spc="160">
                <a:solidFill>
                  <a:srgbClr val="000000"/>
                </a:solidFill>
                <a:latin typeface="Calibri"/>
                <a:cs typeface="Calibri"/>
              </a:rPr>
              <a:t>diversified </a:t>
            </a:r>
            <a:r>
              <a:rPr dirty="0" sz="3600" spc="240">
                <a:solidFill>
                  <a:srgbClr val="000000"/>
                </a:solidFill>
                <a:latin typeface="Calibri"/>
                <a:cs typeface="Calibri"/>
              </a:rPr>
              <a:t>income </a:t>
            </a:r>
            <a:r>
              <a:rPr dirty="0" sz="3600" spc="200">
                <a:solidFill>
                  <a:srgbClr val="000000"/>
                </a:solidFill>
                <a:latin typeface="Calibri"/>
                <a:cs typeface="Calibri"/>
              </a:rPr>
              <a:t>plan  </a:t>
            </a:r>
            <a:r>
              <a:rPr dirty="0" sz="3600" spc="125">
                <a:solidFill>
                  <a:srgbClr val="000000"/>
                </a:solidFill>
                <a:latin typeface="Calibri"/>
                <a:cs typeface="Calibri"/>
              </a:rPr>
              <a:t>with </a:t>
            </a:r>
            <a:r>
              <a:rPr dirty="0" sz="3600" spc="16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dirty="0" sz="3600" spc="140">
                <a:solidFill>
                  <a:srgbClr val="000000"/>
                </a:solidFill>
                <a:latin typeface="Calibri"/>
                <a:cs typeface="Calibri"/>
              </a:rPr>
              <a:t>right </a:t>
            </a:r>
            <a:r>
              <a:rPr dirty="0" sz="3600" spc="229">
                <a:solidFill>
                  <a:srgbClr val="000000"/>
                </a:solidFill>
                <a:latin typeface="Calibri"/>
                <a:cs typeface="Calibri"/>
              </a:rPr>
              <a:t>mix </a:t>
            </a:r>
            <a:r>
              <a:rPr dirty="0" sz="3600" spc="16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dirty="0" sz="3600" spc="155">
                <a:solidFill>
                  <a:srgbClr val="000000"/>
                </a:solidFill>
                <a:latin typeface="Calibri"/>
                <a:cs typeface="Calibri"/>
              </a:rPr>
              <a:t>investments,</a:t>
            </a:r>
            <a:r>
              <a:rPr dirty="0" sz="3600" spc="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140">
                <a:solidFill>
                  <a:srgbClr val="000000"/>
                </a:solidFill>
                <a:latin typeface="Calibri"/>
                <a:cs typeface="Calibri"/>
              </a:rPr>
              <a:t>you’ll  </a:t>
            </a:r>
            <a:r>
              <a:rPr dirty="0" sz="3600" spc="155">
                <a:solidFill>
                  <a:srgbClr val="000000"/>
                </a:solidFill>
                <a:latin typeface="Calibri"/>
                <a:cs typeface="Calibri"/>
              </a:rPr>
              <a:t>feel </a:t>
            </a:r>
            <a:r>
              <a:rPr dirty="0" sz="3600" spc="22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dirty="0" sz="3600" spc="200">
                <a:solidFill>
                  <a:srgbClr val="000000"/>
                </a:solidFill>
                <a:latin typeface="Calibri"/>
                <a:cs typeface="Calibri"/>
              </a:rPr>
              <a:t>secure </a:t>
            </a:r>
            <a:r>
              <a:rPr dirty="0" sz="3600" spc="27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dirty="0" sz="3600" spc="215">
                <a:solidFill>
                  <a:srgbClr val="000000"/>
                </a:solidFill>
                <a:latin typeface="Calibri"/>
                <a:cs typeface="Calibri"/>
              </a:rPr>
              <a:t>prepared </a:t>
            </a:r>
            <a:r>
              <a:rPr dirty="0" sz="3600" spc="225">
                <a:solidFill>
                  <a:srgbClr val="000000"/>
                </a:solidFill>
                <a:latin typeface="Calibri"/>
                <a:cs typeface="Calibri"/>
              </a:rPr>
              <a:t>as you  </a:t>
            </a:r>
            <a:r>
              <a:rPr dirty="0" sz="3600" spc="125">
                <a:solidFill>
                  <a:srgbClr val="000000"/>
                </a:solidFill>
                <a:latin typeface="Calibri"/>
                <a:cs typeface="Calibri"/>
              </a:rPr>
              <a:t>transition </a:t>
            </a:r>
            <a:r>
              <a:rPr dirty="0" sz="3600" spc="160">
                <a:solidFill>
                  <a:srgbClr val="000000"/>
                </a:solidFill>
                <a:latin typeface="Calibri"/>
                <a:cs typeface="Calibri"/>
              </a:rPr>
              <a:t>from </a:t>
            </a:r>
            <a:r>
              <a:rPr dirty="0" sz="3600" spc="225">
                <a:solidFill>
                  <a:srgbClr val="000000"/>
                </a:solidFill>
                <a:latin typeface="Calibri"/>
                <a:cs typeface="Calibri"/>
              </a:rPr>
              <a:t>saving </a:t>
            </a:r>
            <a:r>
              <a:rPr dirty="0" sz="3600" spc="10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dirty="0" sz="3600" spc="130">
                <a:solidFill>
                  <a:srgbClr val="000000"/>
                </a:solidFill>
                <a:latin typeface="Calibri"/>
                <a:cs typeface="Calibri"/>
              </a:rPr>
              <a:t>retirement </a:t>
            </a:r>
            <a:r>
              <a:rPr dirty="0" sz="3600" spc="125">
                <a:solidFill>
                  <a:srgbClr val="000000"/>
                </a:solidFill>
                <a:latin typeface="Calibri"/>
                <a:cs typeface="Calibri"/>
              </a:rPr>
              <a:t>to  </a:t>
            </a:r>
            <a:r>
              <a:rPr dirty="0" sz="3600" spc="175">
                <a:solidFill>
                  <a:srgbClr val="000000"/>
                </a:solidFill>
                <a:latin typeface="Calibri"/>
                <a:cs typeface="Calibri"/>
              </a:rPr>
              <a:t>living </a:t>
            </a:r>
            <a:r>
              <a:rPr dirty="0" sz="3600" spc="145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600" spc="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spc="125">
                <a:solidFill>
                  <a:srgbClr val="000000"/>
                </a:solidFill>
                <a:latin typeface="Calibri"/>
                <a:cs typeface="Calibri"/>
              </a:rPr>
              <a:t>retirement.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pc="90"/>
              <a:t>37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963" y="360171"/>
            <a:ext cx="38093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Important</a:t>
            </a:r>
            <a:r>
              <a:rPr dirty="0" spc="-30"/>
              <a:t> </a:t>
            </a:r>
            <a:r>
              <a:rPr dirty="0" spc="70"/>
              <a:t>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pc="90"/>
              <a:t>37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35000" y="2152396"/>
            <a:ext cx="11228070" cy="383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information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intended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be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educational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tailored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investment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needs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any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specific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investor.</a:t>
            </a:r>
            <a:endParaRPr sz="1000">
              <a:latin typeface="Calibri"/>
              <a:cs typeface="Calibri"/>
            </a:endParaRPr>
          </a:p>
          <a:p>
            <a:pPr marL="63500" marR="3761104">
              <a:lnSpc>
                <a:spcPct val="216000"/>
              </a:lnSpc>
            </a:pPr>
            <a:r>
              <a:rPr dirty="0" sz="1000" spc="80">
                <a:solidFill>
                  <a:srgbClr val="585858"/>
                </a:solidFill>
                <a:latin typeface="Calibri"/>
                <a:cs typeface="Calibri"/>
              </a:rPr>
              <a:t>Keep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mind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that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investing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involves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risk.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value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investment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will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fluctuate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over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time,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may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gain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lose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money.  </a:t>
            </a:r>
            <a:r>
              <a:rPr dirty="0" u="sng" sz="1000" spc="5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Details</a:t>
            </a:r>
            <a:r>
              <a:rPr dirty="0" u="sng" sz="1000" spc="2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for</a:t>
            </a:r>
            <a:r>
              <a:rPr dirty="0" u="sng" sz="1000" spc="2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4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000" spc="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5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estimated</a:t>
            </a:r>
            <a:r>
              <a:rPr dirty="0" u="sng" sz="1000" spc="2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6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$165,000</a:t>
            </a:r>
            <a:r>
              <a:rPr dirty="0" u="sng" sz="1000" spc="1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4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health</a:t>
            </a:r>
            <a:r>
              <a:rPr dirty="0" u="sng" sz="1000" spc="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5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care</a:t>
            </a:r>
            <a:r>
              <a:rPr dirty="0" u="sng" sz="1000" spc="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4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cost</a:t>
            </a:r>
            <a:r>
              <a:rPr dirty="0" u="sng" sz="1000" spc="1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5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referenced</a:t>
            </a:r>
            <a:r>
              <a:rPr dirty="0" u="sng" sz="1000" spc="2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6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on</a:t>
            </a:r>
            <a:r>
              <a:rPr dirty="0" u="sng" sz="1000" spc="2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 spc="9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page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D9117E"/>
                </a:solidFill>
                <a:latin typeface="Calibri"/>
                <a:cs typeface="Calibri"/>
              </a:rPr>
              <a:t>&lt;XX&gt;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63500" marR="132715">
              <a:lnSpc>
                <a:spcPct val="100000"/>
              </a:lnSpc>
            </a:pP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This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estimate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is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based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on a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single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person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retiring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2024,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65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years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old,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with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life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expectancies 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that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align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with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Society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Actuaries’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RP-2014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Healthy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Annuitant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rates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projected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with 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Mortality 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Improvement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Scale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MP-2021 as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2022.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Actual assets </a:t>
            </a:r>
            <a:r>
              <a:rPr dirty="0" sz="1000" spc="80">
                <a:solidFill>
                  <a:srgbClr val="585858"/>
                </a:solidFill>
                <a:latin typeface="Calibri"/>
                <a:cs typeface="Calibri"/>
              </a:rPr>
              <a:t>needed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may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be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more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or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less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depending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on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actual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health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status,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area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residence,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longevity. Estimate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is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net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taxes.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  Retiree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Health </a:t>
            </a:r>
            <a:r>
              <a:rPr dirty="0" sz="1000" spc="80">
                <a:solidFill>
                  <a:srgbClr val="585858"/>
                </a:solidFill>
                <a:latin typeface="Calibri"/>
                <a:cs typeface="Calibri"/>
              </a:rPr>
              <a:t>Care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Cost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Estimate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assumes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individuals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not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have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employer-provided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retiree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health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care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coverage,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but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qualify 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for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federal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government’s insurance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program,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Original 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Medicare. This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calculation takes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into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account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Medicare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Part </a:t>
            </a:r>
            <a:r>
              <a:rPr dirty="0" sz="1000" spc="80">
                <a:solidFill>
                  <a:srgbClr val="585858"/>
                </a:solidFill>
                <a:latin typeface="Calibri"/>
                <a:cs typeface="Calibri"/>
              </a:rPr>
              <a:t>B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base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premiums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cost-sharing provisions (such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as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deductibles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coinsurance)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associated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with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Medicare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Part </a:t>
            </a:r>
            <a:r>
              <a:rPr dirty="0" sz="1000" spc="114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Part </a:t>
            </a:r>
            <a:r>
              <a:rPr dirty="0" sz="1000" spc="80">
                <a:solidFill>
                  <a:srgbClr val="585858"/>
                </a:solidFill>
                <a:latin typeface="Calibri"/>
                <a:cs typeface="Calibri"/>
              </a:rPr>
              <a:t>B 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(inpatient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outpatient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medical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insurance).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585858"/>
                </a:solidFill>
                <a:latin typeface="Calibri"/>
                <a:cs typeface="Calibri"/>
              </a:rPr>
              <a:t>It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also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considers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Medicare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Part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15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(prescription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drug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coverage)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premiums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 out-of-pocket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costs,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well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certain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services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excluded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Original 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Medicare.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estimate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does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include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other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health-related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expenses,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such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over-the-counter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medications,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most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dental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services,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endParaRPr sz="1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long-term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care.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63500" marR="30480">
              <a:lnSpc>
                <a:spcPct val="100000"/>
              </a:lnSpc>
            </a:pP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does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provide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legal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or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tax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advice.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information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herein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is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general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nature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should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be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considered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legal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or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tax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advice.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Consult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attorney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or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tax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professional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regarding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your 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specific</a:t>
            </a:r>
            <a:r>
              <a:rPr dirty="0" sz="10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situation.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algn="just" marL="63500" marR="106680">
              <a:lnSpc>
                <a:spcPct val="100000"/>
              </a:lnSpc>
            </a:pP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Insurance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Agency,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Inc.,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and,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 the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case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variable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annuities,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Brokerage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Services,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Member </a:t>
            </a:r>
            <a:r>
              <a:rPr dirty="0" sz="1000" spc="90">
                <a:solidFill>
                  <a:srgbClr val="585858"/>
                </a:solidFill>
                <a:latin typeface="Calibri"/>
                <a:cs typeface="Calibri"/>
              </a:rPr>
              <a:t>NYSE, SIPC,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distribute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insurance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annuity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products 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that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are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issued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by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third-party 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insurance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companies,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which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affiliated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any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Investments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company,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well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insurance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annuity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products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issued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Investments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Life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Insurance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Company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(“FILI”), 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900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Salem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Street,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Smithfield,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RI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02917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and,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New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York,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Empire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Investments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Life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Insurance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Company</a:t>
            </a:r>
            <a:r>
              <a:rPr dirty="0" baseline="23809" sz="1050" spc="112">
                <a:solidFill>
                  <a:srgbClr val="585858"/>
                </a:solidFill>
                <a:latin typeface="High Tower Text"/>
                <a:cs typeface="High Tower Text"/>
              </a:rPr>
              <a:t>®</a:t>
            </a:r>
            <a:r>
              <a:rPr dirty="0" baseline="23809" sz="1050" spc="104">
                <a:solidFill>
                  <a:srgbClr val="585858"/>
                </a:solidFill>
                <a:latin typeface="High Tower Text"/>
                <a:cs typeface="High Tower Text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(“EFILI”),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New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York,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NY.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FILI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is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licensed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all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states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except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New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York;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EFILI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 is 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licensed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only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New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York.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114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contract’s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financial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guarantees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subject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claims-paying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ability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issuing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insurance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Calibri"/>
                <a:cs typeface="Calibri"/>
              </a:rPr>
              <a:t>company.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Fidelity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Brokerage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Services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95">
                <a:solidFill>
                  <a:srgbClr val="585858"/>
                </a:solidFill>
                <a:latin typeface="Calibri"/>
                <a:cs typeface="Calibri"/>
              </a:rPr>
              <a:t>LLC,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Member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90">
                <a:solidFill>
                  <a:srgbClr val="585858"/>
                </a:solidFill>
                <a:latin typeface="Calibri"/>
                <a:cs typeface="Calibri"/>
              </a:rPr>
              <a:t>NYSE,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90">
                <a:solidFill>
                  <a:srgbClr val="585858"/>
                </a:solidFill>
                <a:latin typeface="Calibri"/>
                <a:cs typeface="Calibri"/>
              </a:rPr>
              <a:t>SIPC,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900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75">
                <a:solidFill>
                  <a:srgbClr val="585858"/>
                </a:solidFill>
                <a:latin typeface="Calibri"/>
                <a:cs typeface="Calibri"/>
              </a:rPr>
              <a:t>Salem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Calibri"/>
                <a:cs typeface="Calibri"/>
              </a:rPr>
              <a:t>Street,</a:t>
            </a:r>
            <a:r>
              <a:rPr dirty="0" sz="10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Calibri"/>
                <a:cs typeface="Calibri"/>
              </a:rPr>
              <a:t>Smithfield,</a:t>
            </a:r>
            <a:r>
              <a:rPr dirty="0" sz="10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RI</a:t>
            </a:r>
            <a:r>
              <a:rPr dirty="0" sz="10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02917</a:t>
            </a:r>
            <a:endParaRPr sz="1000">
              <a:latin typeface="Calibri"/>
              <a:cs typeface="Calibri"/>
            </a:endParaRPr>
          </a:p>
          <a:p>
            <a:pPr marL="63500" marR="9023985">
              <a:lnSpc>
                <a:spcPct val="108000"/>
              </a:lnSpc>
              <a:spcBef>
                <a:spcPts val="25"/>
              </a:spcBef>
            </a:pPr>
            <a:r>
              <a:rPr dirty="0" sz="1000" spc="-35">
                <a:solidFill>
                  <a:srgbClr val="585858"/>
                </a:solidFill>
                <a:latin typeface="Calibri"/>
                <a:cs typeface="Calibri"/>
              </a:rPr>
              <a:t>© </a:t>
            </a:r>
            <a:r>
              <a:rPr dirty="0" sz="1000" spc="65">
                <a:solidFill>
                  <a:srgbClr val="585858"/>
                </a:solidFill>
                <a:latin typeface="Calibri"/>
                <a:cs typeface="Calibri"/>
              </a:rPr>
              <a:t>2025 </a:t>
            </a:r>
            <a:r>
              <a:rPr dirty="0" sz="1000" spc="85">
                <a:solidFill>
                  <a:srgbClr val="585858"/>
                </a:solidFill>
                <a:latin typeface="Calibri"/>
                <a:cs typeface="Calibri"/>
              </a:rPr>
              <a:t>FMR </a:t>
            </a:r>
            <a:r>
              <a:rPr dirty="0" sz="1000" spc="95">
                <a:solidFill>
                  <a:srgbClr val="585858"/>
                </a:solidFill>
                <a:latin typeface="Calibri"/>
                <a:cs typeface="Calibri"/>
              </a:rPr>
              <a:t>LLC.</a:t>
            </a:r>
            <a:r>
              <a:rPr dirty="0" sz="1000" spc="-1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All </a:t>
            </a:r>
            <a:r>
              <a:rPr dirty="0" sz="1000" spc="40">
                <a:solidFill>
                  <a:srgbClr val="585858"/>
                </a:solidFill>
                <a:latin typeface="Calibri"/>
                <a:cs typeface="Calibri"/>
              </a:rPr>
              <a:t>rights </a:t>
            </a:r>
            <a:r>
              <a:rPr dirty="0" sz="1000" spc="50">
                <a:solidFill>
                  <a:srgbClr val="585858"/>
                </a:solidFill>
                <a:latin typeface="Calibri"/>
                <a:cs typeface="Calibri"/>
              </a:rPr>
              <a:t>reserved.  </a:t>
            </a:r>
            <a:r>
              <a:rPr dirty="0" sz="1000" spc="55">
                <a:solidFill>
                  <a:srgbClr val="585858"/>
                </a:solidFill>
                <a:latin typeface="Calibri"/>
                <a:cs typeface="Calibri"/>
              </a:rPr>
              <a:t>736336.23.0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3200" y="1912620"/>
            <a:ext cx="5898515" cy="2230120"/>
          </a:xfrm>
          <a:custGeom>
            <a:avLst/>
            <a:gdLst/>
            <a:ahLst/>
            <a:cxnLst/>
            <a:rect l="l" t="t" r="r" b="b"/>
            <a:pathLst>
              <a:path w="5898515" h="2230120">
                <a:moveTo>
                  <a:pt x="0" y="2229611"/>
                </a:moveTo>
                <a:lnTo>
                  <a:pt x="5898316" y="2229611"/>
                </a:lnTo>
                <a:lnTo>
                  <a:pt x="5898316" y="0"/>
                </a:lnTo>
                <a:lnTo>
                  <a:pt x="0" y="0"/>
                </a:lnTo>
                <a:lnTo>
                  <a:pt x="0" y="2229611"/>
                </a:lnTo>
                <a:close/>
              </a:path>
            </a:pathLst>
          </a:custGeom>
          <a:solidFill>
            <a:srgbClr val="F7F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4519" y="2005076"/>
            <a:ext cx="38944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>
                <a:latin typeface="Calibri"/>
                <a:cs typeface="Calibri"/>
              </a:rPr>
              <a:t>Your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70">
                <a:latin typeface="Calibri"/>
                <a:cs typeface="Calibri"/>
              </a:rPr>
              <a:t>retirement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120">
                <a:latin typeface="Calibri"/>
                <a:cs typeface="Calibri"/>
              </a:rPr>
              <a:t>income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105">
                <a:latin typeface="Calibri"/>
                <a:cs typeface="Calibri"/>
              </a:rPr>
              <a:t>plan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fits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2224" y="457707"/>
            <a:ext cx="70942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0"/>
              <a:t>Where </a:t>
            </a:r>
            <a:r>
              <a:rPr dirty="0" spc="135"/>
              <a:t>does </a:t>
            </a:r>
            <a:r>
              <a:rPr dirty="0" spc="190"/>
              <a:t>a </a:t>
            </a:r>
            <a:r>
              <a:rPr dirty="0" spc="110"/>
              <a:t>retirement </a:t>
            </a:r>
            <a:r>
              <a:rPr dirty="0" spc="130"/>
              <a:t>income </a:t>
            </a:r>
            <a:r>
              <a:rPr dirty="0" spc="90"/>
              <a:t>plan</a:t>
            </a:r>
            <a:r>
              <a:rPr dirty="0" spc="-315"/>
              <a:t> </a:t>
            </a:r>
            <a:r>
              <a:rPr dirty="0" spc="10"/>
              <a:t>fit?</a:t>
            </a:r>
          </a:p>
        </p:txBody>
      </p:sp>
      <p:sp>
        <p:nvSpPr>
          <p:cNvPr id="5" name="object 5"/>
          <p:cNvSpPr/>
          <p:nvPr/>
        </p:nvSpPr>
        <p:spPr>
          <a:xfrm>
            <a:off x="497586" y="4142994"/>
            <a:ext cx="5924550" cy="0"/>
          </a:xfrm>
          <a:custGeom>
            <a:avLst/>
            <a:gdLst/>
            <a:ahLst/>
            <a:cxnLst/>
            <a:rect l="l" t="t" r="r" b="b"/>
            <a:pathLst>
              <a:path w="5924550" h="0">
                <a:moveTo>
                  <a:pt x="0" y="0"/>
                </a:moveTo>
                <a:lnTo>
                  <a:pt x="5924550" y="0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78602" y="4142994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 h="0">
                <a:moveTo>
                  <a:pt x="0" y="0"/>
                </a:moveTo>
                <a:lnTo>
                  <a:pt x="618630" y="0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57122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3" y="310884"/>
                </a:lnTo>
                <a:lnTo>
                  <a:pt x="363082" y="275371"/>
                </a:lnTo>
                <a:lnTo>
                  <a:pt x="377471" y="235115"/>
                </a:lnTo>
                <a:lnTo>
                  <a:pt x="382523" y="191261"/>
                </a:lnTo>
                <a:lnTo>
                  <a:pt x="377471" y="147408"/>
                </a:lnTo>
                <a:lnTo>
                  <a:pt x="363082" y="107152"/>
                </a:lnTo>
                <a:lnTo>
                  <a:pt x="340503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7122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2" y="147409"/>
                </a:lnTo>
                <a:lnTo>
                  <a:pt x="382524" y="191261"/>
                </a:lnTo>
                <a:lnTo>
                  <a:pt x="377472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18844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128015" y="0"/>
                </a:moveTo>
                <a:lnTo>
                  <a:pt x="78186" y="10059"/>
                </a:lnTo>
                <a:lnTo>
                  <a:pt x="37495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5" y="218536"/>
                </a:lnTo>
                <a:lnTo>
                  <a:pt x="78186" y="245972"/>
                </a:lnTo>
                <a:lnTo>
                  <a:pt x="128015" y="256033"/>
                </a:lnTo>
                <a:lnTo>
                  <a:pt x="177845" y="245972"/>
                </a:lnTo>
                <a:lnTo>
                  <a:pt x="218536" y="218536"/>
                </a:lnTo>
                <a:lnTo>
                  <a:pt x="245972" y="177845"/>
                </a:lnTo>
                <a:lnTo>
                  <a:pt x="256033" y="128015"/>
                </a:lnTo>
                <a:lnTo>
                  <a:pt x="245972" y="78186"/>
                </a:lnTo>
                <a:lnTo>
                  <a:pt x="218536" y="37495"/>
                </a:lnTo>
                <a:lnTo>
                  <a:pt x="177845" y="10059"/>
                </a:lnTo>
                <a:lnTo>
                  <a:pt x="128015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75560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3" y="340504"/>
                </a:lnTo>
                <a:lnTo>
                  <a:pt x="340503" y="310884"/>
                </a:lnTo>
                <a:lnTo>
                  <a:pt x="363082" y="275371"/>
                </a:lnTo>
                <a:lnTo>
                  <a:pt x="377471" y="235115"/>
                </a:lnTo>
                <a:lnTo>
                  <a:pt x="382523" y="191261"/>
                </a:lnTo>
                <a:lnTo>
                  <a:pt x="377471" y="147408"/>
                </a:lnTo>
                <a:lnTo>
                  <a:pt x="363082" y="107152"/>
                </a:lnTo>
                <a:lnTo>
                  <a:pt x="340503" y="71639"/>
                </a:lnTo>
                <a:lnTo>
                  <a:pt x="310883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75560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2" y="147409"/>
                </a:lnTo>
                <a:lnTo>
                  <a:pt x="382524" y="191261"/>
                </a:lnTo>
                <a:lnTo>
                  <a:pt x="377472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37282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128016" y="0"/>
                </a:moveTo>
                <a:lnTo>
                  <a:pt x="78186" y="10059"/>
                </a:lnTo>
                <a:lnTo>
                  <a:pt x="37495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5" y="218536"/>
                </a:lnTo>
                <a:lnTo>
                  <a:pt x="78186" y="245972"/>
                </a:lnTo>
                <a:lnTo>
                  <a:pt x="128016" y="256033"/>
                </a:lnTo>
                <a:lnTo>
                  <a:pt x="177845" y="245972"/>
                </a:lnTo>
                <a:lnTo>
                  <a:pt x="218536" y="218536"/>
                </a:lnTo>
                <a:lnTo>
                  <a:pt x="245972" y="177845"/>
                </a:lnTo>
                <a:lnTo>
                  <a:pt x="256033" y="128015"/>
                </a:lnTo>
                <a:lnTo>
                  <a:pt x="245972" y="78186"/>
                </a:lnTo>
                <a:lnTo>
                  <a:pt x="218536" y="37495"/>
                </a:lnTo>
                <a:lnTo>
                  <a:pt x="177845" y="10059"/>
                </a:lnTo>
                <a:lnTo>
                  <a:pt x="128016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93997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5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5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3997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57242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128015" y="0"/>
                </a:moveTo>
                <a:lnTo>
                  <a:pt x="78186" y="10059"/>
                </a:lnTo>
                <a:lnTo>
                  <a:pt x="37495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5" y="218536"/>
                </a:lnTo>
                <a:lnTo>
                  <a:pt x="78186" y="245972"/>
                </a:lnTo>
                <a:lnTo>
                  <a:pt x="128015" y="256033"/>
                </a:lnTo>
                <a:lnTo>
                  <a:pt x="177845" y="245972"/>
                </a:lnTo>
                <a:lnTo>
                  <a:pt x="218536" y="218536"/>
                </a:lnTo>
                <a:lnTo>
                  <a:pt x="245972" y="177845"/>
                </a:lnTo>
                <a:lnTo>
                  <a:pt x="256033" y="128015"/>
                </a:lnTo>
                <a:lnTo>
                  <a:pt x="245972" y="78186"/>
                </a:lnTo>
                <a:lnTo>
                  <a:pt x="218536" y="37495"/>
                </a:lnTo>
                <a:lnTo>
                  <a:pt x="177845" y="10059"/>
                </a:lnTo>
                <a:lnTo>
                  <a:pt x="128015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12435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5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5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12435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75680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128015" y="0"/>
                </a:moveTo>
                <a:lnTo>
                  <a:pt x="78186" y="10059"/>
                </a:lnTo>
                <a:lnTo>
                  <a:pt x="37495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5" y="218536"/>
                </a:lnTo>
                <a:lnTo>
                  <a:pt x="78186" y="245972"/>
                </a:lnTo>
                <a:lnTo>
                  <a:pt x="128015" y="256033"/>
                </a:lnTo>
                <a:lnTo>
                  <a:pt x="177845" y="245972"/>
                </a:lnTo>
                <a:lnTo>
                  <a:pt x="218536" y="218536"/>
                </a:lnTo>
                <a:lnTo>
                  <a:pt x="245972" y="177845"/>
                </a:lnTo>
                <a:lnTo>
                  <a:pt x="256033" y="128015"/>
                </a:lnTo>
                <a:lnTo>
                  <a:pt x="245972" y="78186"/>
                </a:lnTo>
                <a:lnTo>
                  <a:pt x="218536" y="37495"/>
                </a:lnTo>
                <a:lnTo>
                  <a:pt x="177845" y="10059"/>
                </a:lnTo>
                <a:lnTo>
                  <a:pt x="128015" y="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83413" y="4342892"/>
            <a:ext cx="445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90">
                <a:latin typeface="Calibri"/>
                <a:cs typeface="Calibri"/>
              </a:rPr>
              <a:t>Ag</a:t>
            </a:r>
            <a:r>
              <a:rPr dirty="0" sz="1800" spc="135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06069" y="4342892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5915" y="4342892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45044" y="4342892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59743" y="4342892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1165" y="4342892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89949" y="4342892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70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18913" y="4342892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80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75677" y="4342892"/>
            <a:ext cx="418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10</a:t>
            </a:r>
            <a:r>
              <a:rPr dirty="0" sz="1800" spc="13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22135" y="4142232"/>
            <a:ext cx="4657090" cy="0"/>
          </a:xfrm>
          <a:custGeom>
            <a:avLst/>
            <a:gdLst/>
            <a:ahLst/>
            <a:cxnLst/>
            <a:rect l="l" t="t" r="r" b="b"/>
            <a:pathLst>
              <a:path w="4657090" h="0">
                <a:moveTo>
                  <a:pt x="0" y="0"/>
                </a:moveTo>
                <a:lnTo>
                  <a:pt x="4656467" y="0"/>
                </a:lnTo>
              </a:path>
            </a:pathLst>
          </a:custGeom>
          <a:ln w="5715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104626" y="3950970"/>
            <a:ext cx="384175" cy="382905"/>
          </a:xfrm>
          <a:custGeom>
            <a:avLst/>
            <a:gdLst/>
            <a:ahLst/>
            <a:cxnLst/>
            <a:rect l="l" t="t" r="r" b="b"/>
            <a:pathLst>
              <a:path w="384175" h="382904">
                <a:moveTo>
                  <a:pt x="192024" y="0"/>
                </a:moveTo>
                <a:lnTo>
                  <a:pt x="147991" y="5050"/>
                </a:lnTo>
                <a:lnTo>
                  <a:pt x="107574" y="19439"/>
                </a:lnTo>
                <a:lnTo>
                  <a:pt x="71920" y="42019"/>
                </a:lnTo>
                <a:lnTo>
                  <a:pt x="42183" y="71639"/>
                </a:lnTo>
                <a:lnTo>
                  <a:pt x="19516" y="107152"/>
                </a:lnTo>
                <a:lnTo>
                  <a:pt x="5071" y="147408"/>
                </a:lnTo>
                <a:lnTo>
                  <a:pt x="0" y="191261"/>
                </a:lnTo>
                <a:lnTo>
                  <a:pt x="5071" y="235115"/>
                </a:lnTo>
                <a:lnTo>
                  <a:pt x="19516" y="275371"/>
                </a:lnTo>
                <a:lnTo>
                  <a:pt x="42183" y="310884"/>
                </a:lnTo>
                <a:lnTo>
                  <a:pt x="71920" y="340504"/>
                </a:lnTo>
                <a:lnTo>
                  <a:pt x="107574" y="363084"/>
                </a:lnTo>
                <a:lnTo>
                  <a:pt x="147991" y="377473"/>
                </a:lnTo>
                <a:lnTo>
                  <a:pt x="192024" y="382523"/>
                </a:lnTo>
                <a:lnTo>
                  <a:pt x="236054" y="377473"/>
                </a:lnTo>
                <a:lnTo>
                  <a:pt x="276472" y="363084"/>
                </a:lnTo>
                <a:lnTo>
                  <a:pt x="312126" y="340504"/>
                </a:lnTo>
                <a:lnTo>
                  <a:pt x="341863" y="310884"/>
                </a:lnTo>
                <a:lnTo>
                  <a:pt x="364530" y="275371"/>
                </a:lnTo>
                <a:lnTo>
                  <a:pt x="378975" y="235115"/>
                </a:lnTo>
                <a:lnTo>
                  <a:pt x="384048" y="191261"/>
                </a:lnTo>
                <a:lnTo>
                  <a:pt x="378975" y="147408"/>
                </a:lnTo>
                <a:lnTo>
                  <a:pt x="364530" y="107152"/>
                </a:lnTo>
                <a:lnTo>
                  <a:pt x="341863" y="71639"/>
                </a:lnTo>
                <a:lnTo>
                  <a:pt x="312126" y="42019"/>
                </a:lnTo>
                <a:lnTo>
                  <a:pt x="276472" y="19439"/>
                </a:lnTo>
                <a:lnTo>
                  <a:pt x="236054" y="5050"/>
                </a:lnTo>
                <a:lnTo>
                  <a:pt x="192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104626" y="3950970"/>
            <a:ext cx="384175" cy="382905"/>
          </a:xfrm>
          <a:custGeom>
            <a:avLst/>
            <a:gdLst/>
            <a:ahLst/>
            <a:cxnLst/>
            <a:rect l="l" t="t" r="r" b="b"/>
            <a:pathLst>
              <a:path w="384175" h="382904">
                <a:moveTo>
                  <a:pt x="0" y="191261"/>
                </a:moveTo>
                <a:lnTo>
                  <a:pt x="5071" y="147409"/>
                </a:lnTo>
                <a:lnTo>
                  <a:pt x="19516" y="107152"/>
                </a:lnTo>
                <a:lnTo>
                  <a:pt x="42183" y="71639"/>
                </a:lnTo>
                <a:lnTo>
                  <a:pt x="71920" y="42019"/>
                </a:lnTo>
                <a:lnTo>
                  <a:pt x="107574" y="19440"/>
                </a:lnTo>
                <a:lnTo>
                  <a:pt x="147992" y="5051"/>
                </a:lnTo>
                <a:lnTo>
                  <a:pt x="192024" y="0"/>
                </a:lnTo>
                <a:lnTo>
                  <a:pt x="236055" y="5051"/>
                </a:lnTo>
                <a:lnTo>
                  <a:pt x="276473" y="19440"/>
                </a:lnTo>
                <a:lnTo>
                  <a:pt x="312127" y="42019"/>
                </a:lnTo>
                <a:lnTo>
                  <a:pt x="341864" y="71639"/>
                </a:lnTo>
                <a:lnTo>
                  <a:pt x="364531" y="107152"/>
                </a:lnTo>
                <a:lnTo>
                  <a:pt x="378976" y="147409"/>
                </a:lnTo>
                <a:lnTo>
                  <a:pt x="384048" y="191261"/>
                </a:lnTo>
                <a:lnTo>
                  <a:pt x="378976" y="235114"/>
                </a:lnTo>
                <a:lnTo>
                  <a:pt x="364531" y="275371"/>
                </a:lnTo>
                <a:lnTo>
                  <a:pt x="341864" y="310884"/>
                </a:lnTo>
                <a:lnTo>
                  <a:pt x="312127" y="340504"/>
                </a:lnTo>
                <a:lnTo>
                  <a:pt x="276473" y="363083"/>
                </a:lnTo>
                <a:lnTo>
                  <a:pt x="236055" y="377473"/>
                </a:lnTo>
                <a:lnTo>
                  <a:pt x="192024" y="382524"/>
                </a:lnTo>
                <a:lnTo>
                  <a:pt x="147992" y="377473"/>
                </a:lnTo>
                <a:lnTo>
                  <a:pt x="107574" y="363083"/>
                </a:lnTo>
                <a:lnTo>
                  <a:pt x="71920" y="340504"/>
                </a:lnTo>
                <a:lnTo>
                  <a:pt x="42183" y="310884"/>
                </a:lnTo>
                <a:lnTo>
                  <a:pt x="19516" y="275371"/>
                </a:lnTo>
                <a:lnTo>
                  <a:pt x="507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167871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016" y="0"/>
                </a:moveTo>
                <a:lnTo>
                  <a:pt x="78186" y="10059"/>
                </a:lnTo>
                <a:lnTo>
                  <a:pt x="37494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4" y="218536"/>
                </a:lnTo>
                <a:lnTo>
                  <a:pt x="78186" y="245972"/>
                </a:lnTo>
                <a:lnTo>
                  <a:pt x="128016" y="256033"/>
                </a:lnTo>
                <a:lnTo>
                  <a:pt x="177844" y="245972"/>
                </a:lnTo>
                <a:lnTo>
                  <a:pt x="218535" y="218536"/>
                </a:lnTo>
                <a:lnTo>
                  <a:pt x="245971" y="177845"/>
                </a:lnTo>
                <a:lnTo>
                  <a:pt x="256031" y="128015"/>
                </a:lnTo>
                <a:lnTo>
                  <a:pt x="245971" y="78186"/>
                </a:lnTo>
                <a:lnTo>
                  <a:pt x="218535" y="37495"/>
                </a:lnTo>
                <a:lnTo>
                  <a:pt x="177844" y="10059"/>
                </a:lnTo>
                <a:lnTo>
                  <a:pt x="128016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07486" y="3431285"/>
            <a:ext cx="0" cy="2254250"/>
          </a:xfrm>
          <a:custGeom>
            <a:avLst/>
            <a:gdLst/>
            <a:ahLst/>
            <a:cxnLst/>
            <a:rect l="l" t="t" r="r" b="b"/>
            <a:pathLst>
              <a:path w="0" h="2254250">
                <a:moveTo>
                  <a:pt x="0" y="0"/>
                </a:moveTo>
                <a:lnTo>
                  <a:pt x="0" y="2253819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42701" y="3429000"/>
            <a:ext cx="0" cy="2254250"/>
          </a:xfrm>
          <a:custGeom>
            <a:avLst/>
            <a:gdLst/>
            <a:ahLst/>
            <a:cxnLst/>
            <a:rect l="l" t="t" r="r" b="b"/>
            <a:pathLst>
              <a:path w="0" h="2254250">
                <a:moveTo>
                  <a:pt x="0" y="0"/>
                </a:moveTo>
                <a:lnTo>
                  <a:pt x="0" y="2253819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67750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1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1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67750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729471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016" y="0"/>
                </a:moveTo>
                <a:lnTo>
                  <a:pt x="78186" y="10059"/>
                </a:lnTo>
                <a:lnTo>
                  <a:pt x="37494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4" y="218536"/>
                </a:lnTo>
                <a:lnTo>
                  <a:pt x="78186" y="245972"/>
                </a:lnTo>
                <a:lnTo>
                  <a:pt x="128016" y="256033"/>
                </a:lnTo>
                <a:lnTo>
                  <a:pt x="177844" y="245972"/>
                </a:lnTo>
                <a:lnTo>
                  <a:pt x="218535" y="218536"/>
                </a:lnTo>
                <a:lnTo>
                  <a:pt x="245971" y="177845"/>
                </a:lnTo>
                <a:lnTo>
                  <a:pt x="256031" y="128015"/>
                </a:lnTo>
                <a:lnTo>
                  <a:pt x="245971" y="78186"/>
                </a:lnTo>
                <a:lnTo>
                  <a:pt x="218535" y="37495"/>
                </a:lnTo>
                <a:lnTo>
                  <a:pt x="177844" y="10059"/>
                </a:lnTo>
                <a:lnTo>
                  <a:pt x="128016" y="0"/>
                </a:lnTo>
                <a:close/>
              </a:path>
            </a:pathLst>
          </a:custGeom>
          <a:solidFill>
            <a:srgbClr val="024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667750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1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1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667750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729471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016" y="0"/>
                </a:moveTo>
                <a:lnTo>
                  <a:pt x="78186" y="10059"/>
                </a:lnTo>
                <a:lnTo>
                  <a:pt x="37494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4" y="218536"/>
                </a:lnTo>
                <a:lnTo>
                  <a:pt x="78186" y="245972"/>
                </a:lnTo>
                <a:lnTo>
                  <a:pt x="128016" y="256033"/>
                </a:lnTo>
                <a:lnTo>
                  <a:pt x="177844" y="245972"/>
                </a:lnTo>
                <a:lnTo>
                  <a:pt x="218535" y="218536"/>
                </a:lnTo>
                <a:lnTo>
                  <a:pt x="245971" y="177845"/>
                </a:lnTo>
                <a:lnTo>
                  <a:pt x="256031" y="128015"/>
                </a:lnTo>
                <a:lnTo>
                  <a:pt x="245971" y="78186"/>
                </a:lnTo>
                <a:lnTo>
                  <a:pt x="218535" y="37495"/>
                </a:lnTo>
                <a:lnTo>
                  <a:pt x="177844" y="10059"/>
                </a:lnTo>
                <a:lnTo>
                  <a:pt x="128016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49311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49311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11033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016" y="0"/>
                </a:moveTo>
                <a:lnTo>
                  <a:pt x="78186" y="10059"/>
                </a:lnTo>
                <a:lnTo>
                  <a:pt x="37494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4" y="218536"/>
                </a:lnTo>
                <a:lnTo>
                  <a:pt x="78186" y="245972"/>
                </a:lnTo>
                <a:lnTo>
                  <a:pt x="128016" y="256033"/>
                </a:lnTo>
                <a:lnTo>
                  <a:pt x="177844" y="245972"/>
                </a:lnTo>
                <a:lnTo>
                  <a:pt x="218535" y="218536"/>
                </a:lnTo>
                <a:lnTo>
                  <a:pt x="245971" y="177845"/>
                </a:lnTo>
                <a:lnTo>
                  <a:pt x="256032" y="128015"/>
                </a:lnTo>
                <a:lnTo>
                  <a:pt x="245971" y="78186"/>
                </a:lnTo>
                <a:lnTo>
                  <a:pt x="218535" y="37495"/>
                </a:lnTo>
                <a:lnTo>
                  <a:pt x="177844" y="10059"/>
                </a:lnTo>
                <a:lnTo>
                  <a:pt x="128016" y="0"/>
                </a:lnTo>
                <a:close/>
              </a:path>
            </a:pathLst>
          </a:custGeom>
          <a:solidFill>
            <a:srgbClr val="024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49311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49311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511033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016" y="0"/>
                </a:moveTo>
                <a:lnTo>
                  <a:pt x="78186" y="10059"/>
                </a:lnTo>
                <a:lnTo>
                  <a:pt x="37494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4" y="218536"/>
                </a:lnTo>
                <a:lnTo>
                  <a:pt x="78186" y="245972"/>
                </a:lnTo>
                <a:lnTo>
                  <a:pt x="128016" y="256033"/>
                </a:lnTo>
                <a:lnTo>
                  <a:pt x="177844" y="245972"/>
                </a:lnTo>
                <a:lnTo>
                  <a:pt x="218535" y="218536"/>
                </a:lnTo>
                <a:lnTo>
                  <a:pt x="245971" y="177845"/>
                </a:lnTo>
                <a:lnTo>
                  <a:pt x="256032" y="128015"/>
                </a:lnTo>
                <a:lnTo>
                  <a:pt x="245971" y="78186"/>
                </a:lnTo>
                <a:lnTo>
                  <a:pt x="218535" y="37495"/>
                </a:lnTo>
                <a:lnTo>
                  <a:pt x="177844" y="10059"/>
                </a:lnTo>
                <a:lnTo>
                  <a:pt x="128016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700111" y="2824988"/>
            <a:ext cx="1373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4">
                <a:latin typeface="Calibri"/>
                <a:cs typeface="Calibri"/>
              </a:rPr>
              <a:t>Approaching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32191" y="3105403"/>
            <a:ext cx="1116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latin typeface="Calibri"/>
                <a:cs typeface="Calibri"/>
              </a:rPr>
              <a:t>retirement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38917" y="2812796"/>
            <a:ext cx="111696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15570">
              <a:lnSpc>
                <a:spcPct val="101099"/>
              </a:lnSpc>
              <a:spcBef>
                <a:spcPts val="75"/>
              </a:spcBef>
            </a:pPr>
            <a:r>
              <a:rPr dirty="0" sz="1800" spc="105">
                <a:latin typeface="Calibri"/>
                <a:cs typeface="Calibri"/>
              </a:rPr>
              <a:t>Living </a:t>
            </a:r>
            <a:r>
              <a:rPr dirty="0" sz="1800" spc="45">
                <a:latin typeface="Calibri"/>
                <a:cs typeface="Calibri"/>
              </a:rPr>
              <a:t>in  </a:t>
            </a:r>
            <a:r>
              <a:rPr dirty="0" sz="1800" spc="55">
                <a:latin typeface="Calibri"/>
                <a:cs typeface="Calibri"/>
              </a:rPr>
              <a:t>re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25">
                <a:latin typeface="Calibri"/>
                <a:cs typeface="Calibri"/>
              </a:rPr>
              <a:t>i</a:t>
            </a:r>
            <a:r>
              <a:rPr dirty="0" sz="1800" spc="55">
                <a:latin typeface="Calibri"/>
                <a:cs typeface="Calibri"/>
              </a:rPr>
              <a:t>re</a:t>
            </a:r>
            <a:r>
              <a:rPr dirty="0" sz="1800" spc="160">
                <a:latin typeface="Calibri"/>
                <a:cs typeface="Calibri"/>
              </a:rPr>
              <a:t>m</a:t>
            </a:r>
            <a:r>
              <a:rPr dirty="0" sz="1800" spc="125">
                <a:latin typeface="Calibri"/>
                <a:cs typeface="Calibri"/>
              </a:rPr>
              <a:t>e</a:t>
            </a:r>
            <a:r>
              <a:rPr dirty="0" sz="1800" spc="1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50544" y="5138420"/>
            <a:ext cx="2606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estate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plan </a:t>
            </a:r>
            <a:r>
              <a:rPr dirty="0" sz="1800" spc="35">
                <a:solidFill>
                  <a:srgbClr val="404040"/>
                </a:solidFill>
                <a:latin typeface="Calibri"/>
                <a:cs typeface="Calibri"/>
              </a:rPr>
              <a:t>fits</a:t>
            </a:r>
            <a:r>
              <a:rPr dirty="0" sz="1800" spc="-2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71131" y="5138420"/>
            <a:ext cx="2736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savings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plan</a:t>
            </a:r>
            <a:r>
              <a:rPr dirty="0" sz="1800" spc="-2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35">
                <a:solidFill>
                  <a:srgbClr val="404040"/>
                </a:solidFill>
                <a:latin typeface="Calibri"/>
                <a:cs typeface="Calibri"/>
              </a:rPr>
              <a:t>fits </a:t>
            </a:r>
            <a:r>
              <a:rPr dirty="0" sz="1800" spc="80">
                <a:solidFill>
                  <a:srgbClr val="404040"/>
                </a:solidFill>
                <a:latin typeface="Calibri"/>
                <a:cs typeface="Calibri"/>
              </a:rPr>
              <a:t>here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50332" y="2824988"/>
            <a:ext cx="111696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46355">
              <a:lnSpc>
                <a:spcPct val="102200"/>
              </a:lnSpc>
              <a:spcBef>
                <a:spcPts val="50"/>
              </a:spcBef>
            </a:pP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Saving</a:t>
            </a:r>
            <a:r>
              <a:rPr dirty="0" sz="18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20">
                <a:solidFill>
                  <a:srgbClr val="404040"/>
                </a:solidFill>
                <a:latin typeface="Calibri"/>
                <a:cs typeface="Calibri"/>
              </a:rPr>
              <a:t>for  </a:t>
            </a: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2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re</a:t>
            </a:r>
            <a:r>
              <a:rPr dirty="0" sz="1800" spc="16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933458" y="4339844"/>
            <a:ext cx="288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latin typeface="Calibri"/>
                <a:cs typeface="Calibri"/>
              </a:rPr>
              <a:t>9</a:t>
            </a:r>
            <a:r>
              <a:rPr dirty="0" sz="1800" spc="13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886188" y="3960495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1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1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949369" y="4023677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016" y="0"/>
                </a:moveTo>
                <a:lnTo>
                  <a:pt x="78186" y="10059"/>
                </a:lnTo>
                <a:lnTo>
                  <a:pt x="37495" y="37494"/>
                </a:lnTo>
                <a:lnTo>
                  <a:pt x="10060" y="78186"/>
                </a:lnTo>
                <a:lnTo>
                  <a:pt x="0" y="128016"/>
                </a:lnTo>
                <a:lnTo>
                  <a:pt x="10060" y="177845"/>
                </a:lnTo>
                <a:lnTo>
                  <a:pt x="37495" y="218536"/>
                </a:lnTo>
                <a:lnTo>
                  <a:pt x="78186" y="245971"/>
                </a:lnTo>
                <a:lnTo>
                  <a:pt x="128016" y="256032"/>
                </a:lnTo>
                <a:lnTo>
                  <a:pt x="177845" y="245971"/>
                </a:lnTo>
                <a:lnTo>
                  <a:pt x="218536" y="218536"/>
                </a:lnTo>
                <a:lnTo>
                  <a:pt x="245971" y="177845"/>
                </a:lnTo>
                <a:lnTo>
                  <a:pt x="256031" y="128016"/>
                </a:lnTo>
                <a:lnTo>
                  <a:pt x="245971" y="78186"/>
                </a:lnTo>
                <a:lnTo>
                  <a:pt x="218536" y="37494"/>
                </a:lnTo>
                <a:lnTo>
                  <a:pt x="177845" y="10059"/>
                </a:lnTo>
                <a:lnTo>
                  <a:pt x="128016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886188" y="3960495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230873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230873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292596" y="4014215"/>
            <a:ext cx="257810" cy="256540"/>
          </a:xfrm>
          <a:custGeom>
            <a:avLst/>
            <a:gdLst/>
            <a:ahLst/>
            <a:cxnLst/>
            <a:rect l="l" t="t" r="r" b="b"/>
            <a:pathLst>
              <a:path w="257809" h="256539">
                <a:moveTo>
                  <a:pt x="128777" y="0"/>
                </a:moveTo>
                <a:lnTo>
                  <a:pt x="78652" y="10059"/>
                </a:lnTo>
                <a:lnTo>
                  <a:pt x="37718" y="37495"/>
                </a:lnTo>
                <a:lnTo>
                  <a:pt x="10119" y="78186"/>
                </a:lnTo>
                <a:lnTo>
                  <a:pt x="0" y="128015"/>
                </a:lnTo>
                <a:lnTo>
                  <a:pt x="10119" y="177845"/>
                </a:lnTo>
                <a:lnTo>
                  <a:pt x="37718" y="218536"/>
                </a:lnTo>
                <a:lnTo>
                  <a:pt x="78652" y="245972"/>
                </a:lnTo>
                <a:lnTo>
                  <a:pt x="128777" y="256033"/>
                </a:lnTo>
                <a:lnTo>
                  <a:pt x="178903" y="245972"/>
                </a:lnTo>
                <a:lnTo>
                  <a:pt x="219838" y="218536"/>
                </a:lnTo>
                <a:lnTo>
                  <a:pt x="247435" y="177845"/>
                </a:lnTo>
                <a:lnTo>
                  <a:pt x="257557" y="128015"/>
                </a:lnTo>
                <a:lnTo>
                  <a:pt x="247435" y="78186"/>
                </a:lnTo>
                <a:lnTo>
                  <a:pt x="219836" y="37495"/>
                </a:lnTo>
                <a:lnTo>
                  <a:pt x="178903" y="10059"/>
                </a:lnTo>
                <a:lnTo>
                  <a:pt x="128777" y="0"/>
                </a:lnTo>
                <a:close/>
              </a:path>
            </a:pathLst>
          </a:custGeom>
          <a:solidFill>
            <a:srgbClr val="024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230873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262" y="0"/>
                </a:moveTo>
                <a:lnTo>
                  <a:pt x="147408" y="5050"/>
                </a:lnTo>
                <a:lnTo>
                  <a:pt x="107152" y="19439"/>
                </a:lnTo>
                <a:lnTo>
                  <a:pt x="71639" y="42019"/>
                </a:lnTo>
                <a:lnTo>
                  <a:pt x="42019" y="71639"/>
                </a:lnTo>
                <a:lnTo>
                  <a:pt x="19439" y="107152"/>
                </a:lnTo>
                <a:lnTo>
                  <a:pt x="5050" y="147408"/>
                </a:lnTo>
                <a:lnTo>
                  <a:pt x="0" y="191261"/>
                </a:lnTo>
                <a:lnTo>
                  <a:pt x="5050" y="235115"/>
                </a:lnTo>
                <a:lnTo>
                  <a:pt x="19439" y="275371"/>
                </a:lnTo>
                <a:lnTo>
                  <a:pt x="42019" y="310884"/>
                </a:lnTo>
                <a:lnTo>
                  <a:pt x="71639" y="340504"/>
                </a:lnTo>
                <a:lnTo>
                  <a:pt x="107152" y="363084"/>
                </a:lnTo>
                <a:lnTo>
                  <a:pt x="147408" y="377473"/>
                </a:lnTo>
                <a:lnTo>
                  <a:pt x="191262" y="382523"/>
                </a:lnTo>
                <a:lnTo>
                  <a:pt x="235113" y="377473"/>
                </a:lnTo>
                <a:lnTo>
                  <a:pt x="275371" y="363084"/>
                </a:lnTo>
                <a:lnTo>
                  <a:pt x="310884" y="340504"/>
                </a:lnTo>
                <a:lnTo>
                  <a:pt x="340504" y="310884"/>
                </a:lnTo>
                <a:lnTo>
                  <a:pt x="363084" y="275371"/>
                </a:lnTo>
                <a:lnTo>
                  <a:pt x="377473" y="235115"/>
                </a:lnTo>
                <a:lnTo>
                  <a:pt x="382525" y="191261"/>
                </a:lnTo>
                <a:lnTo>
                  <a:pt x="377473" y="147408"/>
                </a:lnTo>
                <a:lnTo>
                  <a:pt x="363084" y="107152"/>
                </a:lnTo>
                <a:lnTo>
                  <a:pt x="340504" y="71639"/>
                </a:lnTo>
                <a:lnTo>
                  <a:pt x="310884" y="42019"/>
                </a:lnTo>
                <a:lnTo>
                  <a:pt x="275371" y="19439"/>
                </a:lnTo>
                <a:lnTo>
                  <a:pt x="235113" y="5050"/>
                </a:lnTo>
                <a:lnTo>
                  <a:pt x="191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30873" y="395097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0" y="191261"/>
                </a:moveTo>
                <a:lnTo>
                  <a:pt x="5051" y="147409"/>
                </a:lnTo>
                <a:lnTo>
                  <a:pt x="19440" y="107152"/>
                </a:lnTo>
                <a:lnTo>
                  <a:pt x="42019" y="71639"/>
                </a:lnTo>
                <a:lnTo>
                  <a:pt x="71639" y="42019"/>
                </a:lnTo>
                <a:lnTo>
                  <a:pt x="107152" y="19440"/>
                </a:lnTo>
                <a:lnTo>
                  <a:pt x="147409" y="5051"/>
                </a:lnTo>
                <a:lnTo>
                  <a:pt x="191262" y="0"/>
                </a:lnTo>
                <a:lnTo>
                  <a:pt x="235114" y="5051"/>
                </a:lnTo>
                <a:lnTo>
                  <a:pt x="275371" y="19440"/>
                </a:lnTo>
                <a:lnTo>
                  <a:pt x="310884" y="42019"/>
                </a:lnTo>
                <a:lnTo>
                  <a:pt x="340504" y="71639"/>
                </a:lnTo>
                <a:lnTo>
                  <a:pt x="363083" y="107152"/>
                </a:lnTo>
                <a:lnTo>
                  <a:pt x="377473" y="147409"/>
                </a:lnTo>
                <a:lnTo>
                  <a:pt x="382525" y="191261"/>
                </a:lnTo>
                <a:lnTo>
                  <a:pt x="377473" y="235114"/>
                </a:lnTo>
                <a:lnTo>
                  <a:pt x="363083" y="275371"/>
                </a:lnTo>
                <a:lnTo>
                  <a:pt x="340504" y="310884"/>
                </a:lnTo>
                <a:lnTo>
                  <a:pt x="310884" y="340504"/>
                </a:lnTo>
                <a:lnTo>
                  <a:pt x="275371" y="363083"/>
                </a:lnTo>
                <a:lnTo>
                  <a:pt x="235114" y="377473"/>
                </a:lnTo>
                <a:lnTo>
                  <a:pt x="191262" y="382524"/>
                </a:lnTo>
                <a:lnTo>
                  <a:pt x="147409" y="377473"/>
                </a:lnTo>
                <a:lnTo>
                  <a:pt x="107152" y="363083"/>
                </a:lnTo>
                <a:lnTo>
                  <a:pt x="71639" y="340504"/>
                </a:lnTo>
                <a:lnTo>
                  <a:pt x="42019" y="310884"/>
                </a:lnTo>
                <a:lnTo>
                  <a:pt x="19440" y="275371"/>
                </a:lnTo>
                <a:lnTo>
                  <a:pt x="5051" y="235114"/>
                </a:lnTo>
                <a:lnTo>
                  <a:pt x="0" y="191261"/>
                </a:lnTo>
                <a:close/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97020" y="401421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015" y="0"/>
                </a:moveTo>
                <a:lnTo>
                  <a:pt x="78186" y="10059"/>
                </a:lnTo>
                <a:lnTo>
                  <a:pt x="37494" y="37495"/>
                </a:lnTo>
                <a:lnTo>
                  <a:pt x="10059" y="78186"/>
                </a:lnTo>
                <a:lnTo>
                  <a:pt x="0" y="128015"/>
                </a:lnTo>
                <a:lnTo>
                  <a:pt x="10059" y="177845"/>
                </a:lnTo>
                <a:lnTo>
                  <a:pt x="37494" y="218536"/>
                </a:lnTo>
                <a:lnTo>
                  <a:pt x="78186" y="245972"/>
                </a:lnTo>
                <a:lnTo>
                  <a:pt x="128015" y="256033"/>
                </a:lnTo>
                <a:lnTo>
                  <a:pt x="177844" y="245972"/>
                </a:lnTo>
                <a:lnTo>
                  <a:pt x="218535" y="218536"/>
                </a:lnTo>
                <a:lnTo>
                  <a:pt x="245971" y="177845"/>
                </a:lnTo>
                <a:lnTo>
                  <a:pt x="256031" y="128015"/>
                </a:lnTo>
                <a:lnTo>
                  <a:pt x="245971" y="78186"/>
                </a:lnTo>
                <a:lnTo>
                  <a:pt x="218535" y="37495"/>
                </a:lnTo>
                <a:lnTo>
                  <a:pt x="177844" y="10059"/>
                </a:lnTo>
                <a:lnTo>
                  <a:pt x="128015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817010" y="2612135"/>
            <a:ext cx="0" cy="255270"/>
          </a:xfrm>
          <a:custGeom>
            <a:avLst/>
            <a:gdLst/>
            <a:ahLst/>
            <a:cxnLst/>
            <a:rect l="l" t="t" r="r" b="b"/>
            <a:pathLst>
              <a:path w="0" h="255269">
                <a:moveTo>
                  <a:pt x="0" y="0"/>
                </a:moveTo>
                <a:lnTo>
                  <a:pt x="0" y="254869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942701" y="2609850"/>
            <a:ext cx="0" cy="231775"/>
          </a:xfrm>
          <a:custGeom>
            <a:avLst/>
            <a:gdLst/>
            <a:ahLst/>
            <a:cxnLst/>
            <a:rect l="l" t="t" r="r" b="b"/>
            <a:pathLst>
              <a:path w="0" h="231775">
                <a:moveTo>
                  <a:pt x="0" y="0"/>
                </a:moveTo>
                <a:lnTo>
                  <a:pt x="0" y="231756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286145" y="6398463"/>
            <a:ext cx="149225" cy="176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z="900" spc="-5">
                <a:latin typeface="Courier New"/>
                <a:cs typeface="Courier New"/>
              </a:rPr>
              <a:t>2</a:t>
            </a:fld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6453" y="6342049"/>
            <a:ext cx="1355445" cy="29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4172" y="2490214"/>
            <a:ext cx="1711960" cy="1722120"/>
          </a:xfrm>
          <a:custGeom>
            <a:avLst/>
            <a:gdLst/>
            <a:ahLst/>
            <a:cxnLst/>
            <a:rect l="l" t="t" r="r" b="b"/>
            <a:pathLst>
              <a:path w="1711960" h="1722120">
                <a:moveTo>
                  <a:pt x="855726" y="0"/>
                </a:moveTo>
                <a:lnTo>
                  <a:pt x="807167" y="1362"/>
                </a:lnTo>
                <a:lnTo>
                  <a:pt x="759317" y="5403"/>
                </a:lnTo>
                <a:lnTo>
                  <a:pt x="712252" y="12049"/>
                </a:lnTo>
                <a:lnTo>
                  <a:pt x="666042" y="21226"/>
                </a:lnTo>
                <a:lnTo>
                  <a:pt x="620759" y="32865"/>
                </a:lnTo>
                <a:lnTo>
                  <a:pt x="576475" y="46889"/>
                </a:lnTo>
                <a:lnTo>
                  <a:pt x="533264" y="63228"/>
                </a:lnTo>
                <a:lnTo>
                  <a:pt x="491198" y="81808"/>
                </a:lnTo>
                <a:lnTo>
                  <a:pt x="450346" y="102557"/>
                </a:lnTo>
                <a:lnTo>
                  <a:pt x="410783" y="125403"/>
                </a:lnTo>
                <a:lnTo>
                  <a:pt x="372581" y="150271"/>
                </a:lnTo>
                <a:lnTo>
                  <a:pt x="335814" y="177091"/>
                </a:lnTo>
                <a:lnTo>
                  <a:pt x="300549" y="205789"/>
                </a:lnTo>
                <a:lnTo>
                  <a:pt x="266863" y="236292"/>
                </a:lnTo>
                <a:lnTo>
                  <a:pt x="234827" y="268528"/>
                </a:lnTo>
                <a:lnTo>
                  <a:pt x="204513" y="302423"/>
                </a:lnTo>
                <a:lnTo>
                  <a:pt x="175993" y="337907"/>
                </a:lnTo>
                <a:lnTo>
                  <a:pt x="149340" y="374905"/>
                </a:lnTo>
                <a:lnTo>
                  <a:pt x="124625" y="413344"/>
                </a:lnTo>
                <a:lnTo>
                  <a:pt x="101921" y="453153"/>
                </a:lnTo>
                <a:lnTo>
                  <a:pt x="81301" y="494259"/>
                </a:lnTo>
                <a:lnTo>
                  <a:pt x="62836" y="536588"/>
                </a:lnTo>
                <a:lnTo>
                  <a:pt x="46598" y="580069"/>
                </a:lnTo>
                <a:lnTo>
                  <a:pt x="32660" y="624629"/>
                </a:lnTo>
                <a:lnTo>
                  <a:pt x="21095" y="670194"/>
                </a:lnTo>
                <a:lnTo>
                  <a:pt x="11973" y="716692"/>
                </a:lnTo>
                <a:lnTo>
                  <a:pt x="5369" y="764051"/>
                </a:lnTo>
                <a:lnTo>
                  <a:pt x="1353" y="812198"/>
                </a:lnTo>
                <a:lnTo>
                  <a:pt x="0" y="861058"/>
                </a:lnTo>
                <a:lnTo>
                  <a:pt x="1353" y="909920"/>
                </a:lnTo>
                <a:lnTo>
                  <a:pt x="5369" y="958067"/>
                </a:lnTo>
                <a:lnTo>
                  <a:pt x="11973" y="1005427"/>
                </a:lnTo>
                <a:lnTo>
                  <a:pt x="21095" y="1051925"/>
                </a:lnTo>
                <a:lnTo>
                  <a:pt x="32660" y="1097490"/>
                </a:lnTo>
                <a:lnTo>
                  <a:pt x="46598" y="1142048"/>
                </a:lnTo>
                <a:lnTo>
                  <a:pt x="62836" y="1185529"/>
                </a:lnTo>
                <a:lnTo>
                  <a:pt x="81301" y="1227860"/>
                </a:lnTo>
                <a:lnTo>
                  <a:pt x="101921" y="1268966"/>
                </a:lnTo>
                <a:lnTo>
                  <a:pt x="124625" y="1308775"/>
                </a:lnTo>
                <a:lnTo>
                  <a:pt x="149340" y="1347214"/>
                </a:lnTo>
                <a:lnTo>
                  <a:pt x="175993" y="1384212"/>
                </a:lnTo>
                <a:lnTo>
                  <a:pt x="204513" y="1419696"/>
                </a:lnTo>
                <a:lnTo>
                  <a:pt x="234827" y="1453591"/>
                </a:lnTo>
                <a:lnTo>
                  <a:pt x="266863" y="1485827"/>
                </a:lnTo>
                <a:lnTo>
                  <a:pt x="300549" y="1516330"/>
                </a:lnTo>
                <a:lnTo>
                  <a:pt x="335814" y="1545028"/>
                </a:lnTo>
                <a:lnTo>
                  <a:pt x="372581" y="1571848"/>
                </a:lnTo>
                <a:lnTo>
                  <a:pt x="410783" y="1596716"/>
                </a:lnTo>
                <a:lnTo>
                  <a:pt x="450346" y="1619562"/>
                </a:lnTo>
                <a:lnTo>
                  <a:pt x="491198" y="1640311"/>
                </a:lnTo>
                <a:lnTo>
                  <a:pt x="533264" y="1658891"/>
                </a:lnTo>
                <a:lnTo>
                  <a:pt x="576475" y="1675230"/>
                </a:lnTo>
                <a:lnTo>
                  <a:pt x="620759" y="1689253"/>
                </a:lnTo>
                <a:lnTo>
                  <a:pt x="666042" y="1700891"/>
                </a:lnTo>
                <a:lnTo>
                  <a:pt x="712252" y="1710070"/>
                </a:lnTo>
                <a:lnTo>
                  <a:pt x="759317" y="1716716"/>
                </a:lnTo>
                <a:lnTo>
                  <a:pt x="807167" y="1720756"/>
                </a:lnTo>
                <a:lnTo>
                  <a:pt x="855726" y="1722118"/>
                </a:lnTo>
                <a:lnTo>
                  <a:pt x="904284" y="1720756"/>
                </a:lnTo>
                <a:lnTo>
                  <a:pt x="952132" y="1716716"/>
                </a:lnTo>
                <a:lnTo>
                  <a:pt x="999197" y="1710070"/>
                </a:lnTo>
                <a:lnTo>
                  <a:pt x="1045408" y="1700891"/>
                </a:lnTo>
                <a:lnTo>
                  <a:pt x="1090691" y="1689253"/>
                </a:lnTo>
                <a:lnTo>
                  <a:pt x="1134974" y="1675230"/>
                </a:lnTo>
                <a:lnTo>
                  <a:pt x="1178185" y="1658891"/>
                </a:lnTo>
                <a:lnTo>
                  <a:pt x="1220252" y="1640311"/>
                </a:lnTo>
                <a:lnTo>
                  <a:pt x="1261103" y="1619562"/>
                </a:lnTo>
                <a:lnTo>
                  <a:pt x="1300666" y="1596716"/>
                </a:lnTo>
                <a:lnTo>
                  <a:pt x="1338869" y="1571848"/>
                </a:lnTo>
                <a:lnTo>
                  <a:pt x="1375637" y="1545028"/>
                </a:lnTo>
                <a:lnTo>
                  <a:pt x="1410901" y="1516330"/>
                </a:lnTo>
                <a:lnTo>
                  <a:pt x="1444586" y="1485827"/>
                </a:lnTo>
                <a:lnTo>
                  <a:pt x="1476622" y="1453591"/>
                </a:lnTo>
                <a:lnTo>
                  <a:pt x="1506937" y="1419696"/>
                </a:lnTo>
                <a:lnTo>
                  <a:pt x="1535456" y="1384212"/>
                </a:lnTo>
                <a:lnTo>
                  <a:pt x="1562110" y="1347214"/>
                </a:lnTo>
                <a:lnTo>
                  <a:pt x="1586824" y="1308775"/>
                </a:lnTo>
                <a:lnTo>
                  <a:pt x="1609529" y="1268966"/>
                </a:lnTo>
                <a:lnTo>
                  <a:pt x="1630149" y="1227860"/>
                </a:lnTo>
                <a:lnTo>
                  <a:pt x="1648614" y="1185529"/>
                </a:lnTo>
                <a:lnTo>
                  <a:pt x="1664851" y="1142048"/>
                </a:lnTo>
                <a:lnTo>
                  <a:pt x="1678790" y="1097490"/>
                </a:lnTo>
                <a:lnTo>
                  <a:pt x="1690354" y="1051925"/>
                </a:lnTo>
                <a:lnTo>
                  <a:pt x="1699477" y="1005427"/>
                </a:lnTo>
                <a:lnTo>
                  <a:pt x="1706081" y="958067"/>
                </a:lnTo>
                <a:lnTo>
                  <a:pt x="1710096" y="909920"/>
                </a:lnTo>
                <a:lnTo>
                  <a:pt x="1711452" y="861058"/>
                </a:lnTo>
                <a:lnTo>
                  <a:pt x="1710096" y="812198"/>
                </a:lnTo>
                <a:lnTo>
                  <a:pt x="1706081" y="764051"/>
                </a:lnTo>
                <a:lnTo>
                  <a:pt x="1699477" y="716692"/>
                </a:lnTo>
                <a:lnTo>
                  <a:pt x="1690354" y="670194"/>
                </a:lnTo>
                <a:lnTo>
                  <a:pt x="1678790" y="624629"/>
                </a:lnTo>
                <a:lnTo>
                  <a:pt x="1664851" y="580069"/>
                </a:lnTo>
                <a:lnTo>
                  <a:pt x="1648614" y="536588"/>
                </a:lnTo>
                <a:lnTo>
                  <a:pt x="1630149" y="494259"/>
                </a:lnTo>
                <a:lnTo>
                  <a:pt x="1609529" y="453153"/>
                </a:lnTo>
                <a:lnTo>
                  <a:pt x="1586824" y="413344"/>
                </a:lnTo>
                <a:lnTo>
                  <a:pt x="1562110" y="374905"/>
                </a:lnTo>
                <a:lnTo>
                  <a:pt x="1535456" y="337907"/>
                </a:lnTo>
                <a:lnTo>
                  <a:pt x="1506937" y="302423"/>
                </a:lnTo>
                <a:lnTo>
                  <a:pt x="1476622" y="268528"/>
                </a:lnTo>
                <a:lnTo>
                  <a:pt x="1444586" y="236292"/>
                </a:lnTo>
                <a:lnTo>
                  <a:pt x="1410901" y="205789"/>
                </a:lnTo>
                <a:lnTo>
                  <a:pt x="1375637" y="177091"/>
                </a:lnTo>
                <a:lnTo>
                  <a:pt x="1338869" y="150271"/>
                </a:lnTo>
                <a:lnTo>
                  <a:pt x="1300666" y="125403"/>
                </a:lnTo>
                <a:lnTo>
                  <a:pt x="1261103" y="102557"/>
                </a:lnTo>
                <a:lnTo>
                  <a:pt x="1220252" y="81808"/>
                </a:lnTo>
                <a:lnTo>
                  <a:pt x="1178185" y="63228"/>
                </a:lnTo>
                <a:lnTo>
                  <a:pt x="1134974" y="46889"/>
                </a:lnTo>
                <a:lnTo>
                  <a:pt x="1090691" y="32865"/>
                </a:lnTo>
                <a:lnTo>
                  <a:pt x="1045408" y="21226"/>
                </a:lnTo>
                <a:lnTo>
                  <a:pt x="999197" y="12049"/>
                </a:lnTo>
                <a:lnTo>
                  <a:pt x="952132" y="5403"/>
                </a:lnTo>
                <a:lnTo>
                  <a:pt x="904284" y="1362"/>
                </a:lnTo>
                <a:lnTo>
                  <a:pt x="855726" y="0"/>
                </a:lnTo>
                <a:close/>
              </a:path>
            </a:pathLst>
          </a:custGeom>
          <a:solidFill>
            <a:srgbClr val="374B12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14626" y="2328129"/>
            <a:ext cx="821690" cy="2048510"/>
          </a:xfrm>
          <a:custGeom>
            <a:avLst/>
            <a:gdLst/>
            <a:ahLst/>
            <a:cxnLst/>
            <a:rect l="l" t="t" r="r" b="b"/>
            <a:pathLst>
              <a:path w="821689" h="2048510">
                <a:moveTo>
                  <a:pt x="0" y="0"/>
                </a:moveTo>
                <a:lnTo>
                  <a:pt x="46702" y="11560"/>
                </a:lnTo>
                <a:lnTo>
                  <a:pt x="92397" y="25079"/>
                </a:lnTo>
                <a:lnTo>
                  <a:pt x="137050" y="40501"/>
                </a:lnTo>
                <a:lnTo>
                  <a:pt x="180625" y="57772"/>
                </a:lnTo>
                <a:lnTo>
                  <a:pt x="223087" y="76836"/>
                </a:lnTo>
                <a:lnTo>
                  <a:pt x="264402" y="97637"/>
                </a:lnTo>
                <a:lnTo>
                  <a:pt x="304534" y="120121"/>
                </a:lnTo>
                <a:lnTo>
                  <a:pt x="343448" y="144231"/>
                </a:lnTo>
                <a:lnTo>
                  <a:pt x="381109" y="169912"/>
                </a:lnTo>
                <a:lnTo>
                  <a:pt x="417482" y="197110"/>
                </a:lnTo>
                <a:lnTo>
                  <a:pt x="452531" y="225768"/>
                </a:lnTo>
                <a:lnTo>
                  <a:pt x="486222" y="255831"/>
                </a:lnTo>
                <a:lnTo>
                  <a:pt x="518519" y="287244"/>
                </a:lnTo>
                <a:lnTo>
                  <a:pt x="549388" y="319951"/>
                </a:lnTo>
                <a:lnTo>
                  <a:pt x="578792" y="353898"/>
                </a:lnTo>
                <a:lnTo>
                  <a:pt x="606698" y="389028"/>
                </a:lnTo>
                <a:lnTo>
                  <a:pt x="633070" y="425286"/>
                </a:lnTo>
                <a:lnTo>
                  <a:pt x="657872" y="462618"/>
                </a:lnTo>
                <a:lnTo>
                  <a:pt x="681070" y="500967"/>
                </a:lnTo>
                <a:lnTo>
                  <a:pt x="702629" y="540278"/>
                </a:lnTo>
                <a:lnTo>
                  <a:pt x="722513" y="580496"/>
                </a:lnTo>
                <a:lnTo>
                  <a:pt x="740688" y="621565"/>
                </a:lnTo>
                <a:lnTo>
                  <a:pt x="757117" y="663431"/>
                </a:lnTo>
                <a:lnTo>
                  <a:pt x="771767" y="706037"/>
                </a:lnTo>
                <a:lnTo>
                  <a:pt x="784602" y="749328"/>
                </a:lnTo>
                <a:lnTo>
                  <a:pt x="795587" y="793249"/>
                </a:lnTo>
                <a:lnTo>
                  <a:pt x="804687" y="837745"/>
                </a:lnTo>
                <a:lnTo>
                  <a:pt x="811866" y="882760"/>
                </a:lnTo>
                <a:lnTo>
                  <a:pt x="817089" y="928239"/>
                </a:lnTo>
                <a:lnTo>
                  <a:pt x="820322" y="974126"/>
                </a:lnTo>
                <a:lnTo>
                  <a:pt x="821529" y="1020366"/>
                </a:lnTo>
                <a:lnTo>
                  <a:pt x="820675" y="1066904"/>
                </a:lnTo>
                <a:lnTo>
                  <a:pt x="817725" y="1113684"/>
                </a:lnTo>
                <a:lnTo>
                  <a:pt x="812644" y="1160651"/>
                </a:lnTo>
                <a:lnTo>
                  <a:pt x="805396" y="1207750"/>
                </a:lnTo>
                <a:lnTo>
                  <a:pt x="795947" y="1254925"/>
                </a:lnTo>
                <a:lnTo>
                  <a:pt x="783826" y="1303620"/>
                </a:lnTo>
                <a:lnTo>
                  <a:pt x="769500" y="1351374"/>
                </a:lnTo>
                <a:lnTo>
                  <a:pt x="753026" y="1398129"/>
                </a:lnTo>
                <a:lnTo>
                  <a:pt x="734461" y="1443829"/>
                </a:lnTo>
                <a:lnTo>
                  <a:pt x="713860" y="1488415"/>
                </a:lnTo>
                <a:lnTo>
                  <a:pt x="691279" y="1531833"/>
                </a:lnTo>
                <a:lnTo>
                  <a:pt x="666776" y="1574024"/>
                </a:lnTo>
                <a:lnTo>
                  <a:pt x="640406" y="1614931"/>
                </a:lnTo>
                <a:lnTo>
                  <a:pt x="612227" y="1654498"/>
                </a:lnTo>
                <a:lnTo>
                  <a:pt x="582293" y="1692668"/>
                </a:lnTo>
                <a:lnTo>
                  <a:pt x="550663" y="1729383"/>
                </a:lnTo>
                <a:lnTo>
                  <a:pt x="517391" y="1764587"/>
                </a:lnTo>
                <a:lnTo>
                  <a:pt x="482535" y="1798222"/>
                </a:lnTo>
                <a:lnTo>
                  <a:pt x="446151" y="1830233"/>
                </a:lnTo>
                <a:lnTo>
                  <a:pt x="408294" y="1860561"/>
                </a:lnTo>
                <a:lnTo>
                  <a:pt x="369022" y="1889150"/>
                </a:lnTo>
                <a:lnTo>
                  <a:pt x="328392" y="1915943"/>
                </a:lnTo>
                <a:lnTo>
                  <a:pt x="286458" y="1940884"/>
                </a:lnTo>
                <a:lnTo>
                  <a:pt x="243278" y="1963914"/>
                </a:lnTo>
                <a:lnTo>
                  <a:pt x="198908" y="1984977"/>
                </a:lnTo>
                <a:lnTo>
                  <a:pt x="153404" y="2004016"/>
                </a:lnTo>
                <a:lnTo>
                  <a:pt x="106823" y="2020974"/>
                </a:lnTo>
                <a:lnTo>
                  <a:pt x="59221" y="2035795"/>
                </a:lnTo>
                <a:lnTo>
                  <a:pt x="10655" y="2048421"/>
                </a:lnTo>
              </a:path>
            </a:pathLst>
          </a:custGeom>
          <a:ln w="63500">
            <a:solidFill>
              <a:srgbClr val="DBCA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9464" y="3354322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 h="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63500">
            <a:solidFill>
              <a:srgbClr val="DBCA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66373" y="2446527"/>
            <a:ext cx="6584315" cy="1701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500" spc="5">
                <a:solidFill>
                  <a:srgbClr val="FFFFFF"/>
                </a:solidFill>
              </a:rPr>
              <a:t>CONSIDERING</a:t>
            </a:r>
            <a:r>
              <a:rPr dirty="0" sz="5500" spc="-145">
                <a:solidFill>
                  <a:srgbClr val="FFFFFF"/>
                </a:solidFill>
              </a:rPr>
              <a:t> </a:t>
            </a:r>
            <a:r>
              <a:rPr dirty="0" sz="5500" spc="-170">
                <a:solidFill>
                  <a:srgbClr val="FFFFFF"/>
                </a:solidFill>
              </a:rPr>
              <a:t>THE  </a:t>
            </a:r>
            <a:r>
              <a:rPr dirty="0" sz="5500" spc="-85">
                <a:solidFill>
                  <a:srgbClr val="FFFFFF"/>
                </a:solidFill>
              </a:rPr>
              <a:t>CHALLENGES</a:t>
            </a:r>
            <a:endParaRPr sz="5500"/>
          </a:p>
        </p:txBody>
      </p:sp>
      <p:sp>
        <p:nvSpPr>
          <p:cNvPr id="7" name="object 7"/>
          <p:cNvSpPr/>
          <p:nvPr/>
        </p:nvSpPr>
        <p:spPr>
          <a:xfrm>
            <a:off x="1021080" y="2923032"/>
            <a:ext cx="896112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6145" y="6398463"/>
            <a:ext cx="149225" cy="176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z="900" spc="-5">
                <a:latin typeface="Courier New"/>
                <a:cs typeface="Courier New"/>
              </a:rPr>
              <a:t>2</a:t>
            </a:fld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224" y="402843"/>
            <a:ext cx="84645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Five key </a:t>
            </a:r>
            <a:r>
              <a:rPr dirty="0" spc="105"/>
              <a:t>challenges </a:t>
            </a:r>
            <a:r>
              <a:rPr dirty="0" spc="85"/>
              <a:t>that </a:t>
            </a:r>
            <a:r>
              <a:rPr dirty="0" spc="95"/>
              <a:t>your </a:t>
            </a:r>
            <a:r>
              <a:rPr dirty="0" spc="75"/>
              <a:t>plan </a:t>
            </a:r>
            <a:r>
              <a:rPr dirty="0" spc="70"/>
              <a:t>should</a:t>
            </a:r>
            <a:r>
              <a:rPr dirty="0" spc="-130"/>
              <a:t> </a:t>
            </a:r>
            <a:r>
              <a:rPr dirty="0" spc="95"/>
              <a:t>address</a:t>
            </a:r>
          </a:p>
        </p:txBody>
      </p:sp>
      <p:sp>
        <p:nvSpPr>
          <p:cNvPr id="3" name="object 3"/>
          <p:cNvSpPr/>
          <p:nvPr/>
        </p:nvSpPr>
        <p:spPr>
          <a:xfrm>
            <a:off x="2727198" y="2522982"/>
            <a:ext cx="0" cy="2962275"/>
          </a:xfrm>
          <a:custGeom>
            <a:avLst/>
            <a:gdLst/>
            <a:ahLst/>
            <a:cxnLst/>
            <a:rect l="l" t="t" r="r" b="b"/>
            <a:pathLst>
              <a:path w="0" h="2962275">
                <a:moveTo>
                  <a:pt x="0" y="0"/>
                </a:moveTo>
                <a:lnTo>
                  <a:pt x="0" y="2962249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05578" y="2522982"/>
            <a:ext cx="0" cy="2962275"/>
          </a:xfrm>
          <a:custGeom>
            <a:avLst/>
            <a:gdLst/>
            <a:ahLst/>
            <a:cxnLst/>
            <a:rect l="l" t="t" r="r" b="b"/>
            <a:pathLst>
              <a:path w="0" h="2962275">
                <a:moveTo>
                  <a:pt x="0" y="0"/>
                </a:moveTo>
                <a:lnTo>
                  <a:pt x="0" y="2962249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9966" y="2522982"/>
            <a:ext cx="0" cy="2962275"/>
          </a:xfrm>
          <a:custGeom>
            <a:avLst/>
            <a:gdLst/>
            <a:ahLst/>
            <a:cxnLst/>
            <a:rect l="l" t="t" r="r" b="b"/>
            <a:pathLst>
              <a:path w="0" h="2962275">
                <a:moveTo>
                  <a:pt x="0" y="0"/>
                </a:moveTo>
                <a:lnTo>
                  <a:pt x="0" y="2962249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28154" y="2522982"/>
            <a:ext cx="0" cy="2962275"/>
          </a:xfrm>
          <a:custGeom>
            <a:avLst/>
            <a:gdLst/>
            <a:ahLst/>
            <a:cxnLst/>
            <a:rect l="l" t="t" r="r" b="b"/>
            <a:pathLst>
              <a:path w="0" h="2962275">
                <a:moveTo>
                  <a:pt x="0" y="0"/>
                </a:moveTo>
                <a:lnTo>
                  <a:pt x="0" y="2962249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8056" y="2522982"/>
            <a:ext cx="0" cy="2962275"/>
          </a:xfrm>
          <a:custGeom>
            <a:avLst/>
            <a:gdLst/>
            <a:ahLst/>
            <a:cxnLst/>
            <a:rect l="l" t="t" r="r" b="b"/>
            <a:pathLst>
              <a:path w="0" h="2962275">
                <a:moveTo>
                  <a:pt x="0" y="0"/>
                </a:moveTo>
                <a:lnTo>
                  <a:pt x="0" y="2962249"/>
                </a:lnTo>
              </a:path>
            </a:pathLst>
          </a:custGeom>
          <a:ln w="317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3753" y="3838165"/>
            <a:ext cx="1464310" cy="96329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90"/>
              </a:spcBef>
            </a:pPr>
            <a:r>
              <a:rPr dirty="0" sz="2000" spc="105">
                <a:solidFill>
                  <a:srgbClr val="368727"/>
                </a:solidFill>
                <a:latin typeface="Calibri"/>
                <a:cs typeface="Calibri"/>
              </a:rPr>
              <a:t>Longevity 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Planning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1800" spc="-1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 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longer</a:t>
            </a:r>
            <a:r>
              <a:rPr dirty="0" sz="18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40">
                <a:solidFill>
                  <a:srgbClr val="404040"/>
                </a:solidFill>
                <a:latin typeface="Calibri"/>
                <a:cs typeface="Calibri"/>
              </a:rPr>
              <a:t>life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" y="2859023"/>
            <a:ext cx="783336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43729" y="3875532"/>
            <a:ext cx="1475105" cy="1252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5580">
              <a:lnSpc>
                <a:spcPct val="100000"/>
              </a:lnSpc>
              <a:spcBef>
                <a:spcPts val="100"/>
              </a:spcBef>
            </a:pPr>
            <a:r>
              <a:rPr dirty="0" sz="2000" spc="105">
                <a:solidFill>
                  <a:srgbClr val="368727"/>
                </a:solidFill>
                <a:latin typeface="Calibri"/>
                <a:cs typeface="Calibri"/>
              </a:rPr>
              <a:t>Health  </a:t>
            </a:r>
            <a:r>
              <a:rPr dirty="0" sz="2000" spc="165">
                <a:solidFill>
                  <a:srgbClr val="368727"/>
                </a:solidFill>
                <a:latin typeface="Calibri"/>
                <a:cs typeface="Calibri"/>
              </a:rPr>
              <a:t>Care</a:t>
            </a:r>
            <a:r>
              <a:rPr dirty="0" sz="2000" spc="-8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2000" spc="140">
                <a:solidFill>
                  <a:srgbClr val="368727"/>
                </a:solidFill>
                <a:latin typeface="Calibri"/>
                <a:cs typeface="Calibri"/>
              </a:rPr>
              <a:t>Costs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484"/>
              </a:spcBef>
            </a:pP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Rising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and 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z="1800" spc="12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z="1800" spc="155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ic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800" spc="15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z="1800" spc="2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29127" y="2907792"/>
            <a:ext cx="734568" cy="734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223704" y="3816829"/>
            <a:ext cx="1635760" cy="99377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2000" spc="60">
                <a:solidFill>
                  <a:srgbClr val="368727"/>
                </a:solidFill>
                <a:latin typeface="Calibri"/>
                <a:cs typeface="Calibri"/>
              </a:rPr>
              <a:t>Inflation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395"/>
              </a:spcBef>
            </a:pPr>
            <a:r>
              <a:rPr dirty="0" sz="1800" spc="190">
                <a:solidFill>
                  <a:srgbClr val="404040"/>
                </a:solidFill>
                <a:latin typeface="Calibri"/>
                <a:cs typeface="Calibri"/>
              </a:rPr>
              <a:t>Can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erode</a:t>
            </a:r>
            <a:r>
              <a:rPr dirty="0" sz="1800" spc="-2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404040"/>
                </a:solidFill>
                <a:latin typeface="Calibri"/>
                <a:cs typeface="Calibri"/>
              </a:rPr>
              <a:t>your 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buying</a:t>
            </a:r>
            <a:r>
              <a:rPr dirty="0" sz="18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7800" y="2959607"/>
            <a:ext cx="743712" cy="74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503679" y="3875532"/>
            <a:ext cx="1759585" cy="1239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44220">
              <a:lnSpc>
                <a:spcPct val="100000"/>
              </a:lnSpc>
              <a:spcBef>
                <a:spcPts val="100"/>
              </a:spcBef>
            </a:pPr>
            <a:r>
              <a:rPr dirty="0" sz="2000" spc="70">
                <a:solidFill>
                  <a:srgbClr val="368727"/>
                </a:solidFill>
                <a:latin typeface="Calibri"/>
                <a:cs typeface="Calibri"/>
              </a:rPr>
              <a:t>Market  </a:t>
            </a:r>
            <a:r>
              <a:rPr dirty="0" sz="2000" spc="150">
                <a:solidFill>
                  <a:srgbClr val="368727"/>
                </a:solidFill>
                <a:latin typeface="Calibri"/>
                <a:cs typeface="Calibri"/>
              </a:rPr>
              <a:t>V</a:t>
            </a:r>
            <a:r>
              <a:rPr dirty="0" sz="2000" spc="130">
                <a:solidFill>
                  <a:srgbClr val="368727"/>
                </a:solidFill>
                <a:latin typeface="Calibri"/>
                <a:cs typeface="Calibri"/>
              </a:rPr>
              <a:t>o</a:t>
            </a:r>
            <a:r>
              <a:rPr dirty="0" sz="2000" spc="25">
                <a:solidFill>
                  <a:srgbClr val="368727"/>
                </a:solidFill>
                <a:latin typeface="Calibri"/>
                <a:cs typeface="Calibri"/>
              </a:rPr>
              <a:t>l</a:t>
            </a:r>
            <a:r>
              <a:rPr dirty="0" sz="2000" spc="125">
                <a:solidFill>
                  <a:srgbClr val="368727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368727"/>
                </a:solidFill>
                <a:latin typeface="Calibri"/>
                <a:cs typeface="Calibri"/>
              </a:rPr>
              <a:t>t</a:t>
            </a:r>
            <a:r>
              <a:rPr dirty="0" sz="2000" spc="25">
                <a:solidFill>
                  <a:srgbClr val="368727"/>
                </a:solidFill>
                <a:latin typeface="Calibri"/>
                <a:cs typeface="Calibri"/>
              </a:rPr>
              <a:t>i</a:t>
            </a:r>
            <a:r>
              <a:rPr dirty="0" sz="2000" spc="25">
                <a:solidFill>
                  <a:srgbClr val="368727"/>
                </a:solidFill>
                <a:latin typeface="Calibri"/>
                <a:cs typeface="Calibri"/>
              </a:rPr>
              <a:t>l</a:t>
            </a:r>
            <a:r>
              <a:rPr dirty="0" sz="2000" spc="25">
                <a:solidFill>
                  <a:srgbClr val="368727"/>
                </a:solidFill>
                <a:latin typeface="Calibri"/>
                <a:cs typeface="Calibri"/>
              </a:rPr>
              <a:t>i</a:t>
            </a:r>
            <a:r>
              <a:rPr dirty="0" sz="2000" spc="-20">
                <a:solidFill>
                  <a:srgbClr val="368727"/>
                </a:solidFill>
                <a:latin typeface="Calibri"/>
                <a:cs typeface="Calibri"/>
              </a:rPr>
              <a:t>t</a:t>
            </a:r>
            <a:r>
              <a:rPr dirty="0" sz="2000" spc="90">
                <a:solidFill>
                  <a:srgbClr val="368727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390"/>
              </a:spcBef>
            </a:pP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Impact </a:t>
            </a:r>
            <a:r>
              <a:rPr dirty="0" sz="1800" spc="6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 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declining</a:t>
            </a:r>
            <a:r>
              <a:rPr dirty="0" sz="18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43800" y="2785872"/>
            <a:ext cx="908303" cy="911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783653" y="3816829"/>
            <a:ext cx="1645285" cy="15424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560"/>
              </a:spcBef>
            </a:pPr>
            <a:r>
              <a:rPr dirty="0" sz="2000" spc="90">
                <a:solidFill>
                  <a:srgbClr val="368727"/>
                </a:solidFill>
                <a:latin typeface="Calibri"/>
                <a:cs typeface="Calibri"/>
              </a:rPr>
              <a:t>Withdrawals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409"/>
              </a:spcBef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Understand</a:t>
            </a:r>
            <a:r>
              <a:rPr dirty="0" sz="18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404040"/>
                </a:solidFill>
                <a:latin typeface="Calibri"/>
                <a:cs typeface="Calibri"/>
              </a:rPr>
              <a:t>the 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importance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of 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sustainable  </a:t>
            </a:r>
            <a:r>
              <a:rPr dirty="0" sz="1800" spc="130">
                <a:solidFill>
                  <a:srgbClr val="404040"/>
                </a:solidFill>
                <a:latin typeface="Calibri"/>
                <a:cs typeface="Calibri"/>
              </a:rPr>
              <a:t>spending</a:t>
            </a:r>
            <a:r>
              <a:rPr dirty="0" sz="18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41992" y="3032760"/>
            <a:ext cx="832103" cy="829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86145" y="6398463"/>
            <a:ext cx="149225" cy="176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 sz="900" spc="-5">
                <a:latin typeface="Courier New"/>
                <a:cs typeface="Courier New"/>
              </a:rPr>
              <a:t>2</a:t>
            </a:fld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2000248"/>
            <a:ext cx="2895600" cy="3028950"/>
          </a:xfrm>
          <a:custGeom>
            <a:avLst/>
            <a:gdLst/>
            <a:ahLst/>
            <a:cxnLst/>
            <a:rect l="l" t="t" r="r" b="b"/>
            <a:pathLst>
              <a:path w="2895600" h="3028950">
                <a:moveTo>
                  <a:pt x="0" y="0"/>
                </a:moveTo>
                <a:lnTo>
                  <a:pt x="2895600" y="0"/>
                </a:lnTo>
                <a:lnTo>
                  <a:pt x="2895600" y="3028951"/>
                </a:lnTo>
                <a:lnTo>
                  <a:pt x="0" y="30289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4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0" y="2000248"/>
            <a:ext cx="2895600" cy="3028950"/>
          </a:xfrm>
          <a:custGeom>
            <a:avLst/>
            <a:gdLst/>
            <a:ahLst/>
            <a:cxnLst/>
            <a:rect l="l" t="t" r="r" b="b"/>
            <a:pathLst>
              <a:path w="2895600" h="3028950">
                <a:moveTo>
                  <a:pt x="0" y="0"/>
                </a:moveTo>
                <a:lnTo>
                  <a:pt x="2895600" y="0"/>
                </a:lnTo>
                <a:lnTo>
                  <a:pt x="2895600" y="3028951"/>
                </a:lnTo>
                <a:lnTo>
                  <a:pt x="0" y="30289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4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404" y="457707"/>
            <a:ext cx="53054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Preparing </a:t>
            </a:r>
            <a:r>
              <a:rPr dirty="0" spc="60"/>
              <a:t>for </a:t>
            </a:r>
            <a:r>
              <a:rPr dirty="0" spc="190"/>
              <a:t>a </a:t>
            </a:r>
            <a:r>
              <a:rPr dirty="0" spc="90"/>
              <a:t>long</a:t>
            </a:r>
            <a:r>
              <a:rPr dirty="0" spc="-120"/>
              <a:t> </a:t>
            </a:r>
            <a:r>
              <a:rPr dirty="0" spc="100"/>
              <a:t>retirement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0283" y="85852"/>
            <a:ext cx="7321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8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000" spc="18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00" spc="14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6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000" spc="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00" spc="7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7012" y="3112613"/>
            <a:ext cx="3363595" cy="461009"/>
          </a:xfrm>
          <a:custGeom>
            <a:avLst/>
            <a:gdLst/>
            <a:ahLst/>
            <a:cxnLst/>
            <a:rect l="l" t="t" r="r" b="b"/>
            <a:pathLst>
              <a:path w="3363595" h="461010">
                <a:moveTo>
                  <a:pt x="0" y="460386"/>
                </a:moveTo>
                <a:lnTo>
                  <a:pt x="3363558" y="460386"/>
                </a:lnTo>
                <a:lnTo>
                  <a:pt x="3363558" y="0"/>
                </a:lnTo>
                <a:lnTo>
                  <a:pt x="0" y="0"/>
                </a:lnTo>
                <a:lnTo>
                  <a:pt x="0" y="460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50570" y="3112613"/>
            <a:ext cx="3363595" cy="461009"/>
          </a:xfrm>
          <a:custGeom>
            <a:avLst/>
            <a:gdLst/>
            <a:ahLst/>
            <a:cxnLst/>
            <a:rect l="l" t="t" r="r" b="b"/>
            <a:pathLst>
              <a:path w="3363595" h="461010">
                <a:moveTo>
                  <a:pt x="0" y="460386"/>
                </a:moveTo>
                <a:lnTo>
                  <a:pt x="3363558" y="460386"/>
                </a:lnTo>
                <a:lnTo>
                  <a:pt x="3363558" y="0"/>
                </a:lnTo>
                <a:lnTo>
                  <a:pt x="0" y="0"/>
                </a:lnTo>
                <a:lnTo>
                  <a:pt x="0" y="460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87012" y="3573000"/>
            <a:ext cx="3363595" cy="548640"/>
          </a:xfrm>
          <a:custGeom>
            <a:avLst/>
            <a:gdLst/>
            <a:ahLst/>
            <a:cxnLst/>
            <a:rect l="l" t="t" r="r" b="b"/>
            <a:pathLst>
              <a:path w="3363595" h="548639">
                <a:moveTo>
                  <a:pt x="0" y="548640"/>
                </a:moveTo>
                <a:lnTo>
                  <a:pt x="3363558" y="548640"/>
                </a:lnTo>
                <a:lnTo>
                  <a:pt x="336355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50570" y="3573000"/>
            <a:ext cx="3363595" cy="548640"/>
          </a:xfrm>
          <a:custGeom>
            <a:avLst/>
            <a:gdLst/>
            <a:ahLst/>
            <a:cxnLst/>
            <a:rect l="l" t="t" r="r" b="b"/>
            <a:pathLst>
              <a:path w="3363595" h="548639">
                <a:moveTo>
                  <a:pt x="0" y="548640"/>
                </a:moveTo>
                <a:lnTo>
                  <a:pt x="3363558" y="548640"/>
                </a:lnTo>
                <a:lnTo>
                  <a:pt x="336355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87012" y="4121640"/>
            <a:ext cx="3363595" cy="548640"/>
          </a:xfrm>
          <a:custGeom>
            <a:avLst/>
            <a:gdLst/>
            <a:ahLst/>
            <a:cxnLst/>
            <a:rect l="l" t="t" r="r" b="b"/>
            <a:pathLst>
              <a:path w="3363595" h="548639">
                <a:moveTo>
                  <a:pt x="0" y="548640"/>
                </a:moveTo>
                <a:lnTo>
                  <a:pt x="3363558" y="548640"/>
                </a:lnTo>
                <a:lnTo>
                  <a:pt x="336355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50570" y="4121640"/>
            <a:ext cx="3363595" cy="548640"/>
          </a:xfrm>
          <a:custGeom>
            <a:avLst/>
            <a:gdLst/>
            <a:ahLst/>
            <a:cxnLst/>
            <a:rect l="l" t="t" r="r" b="b"/>
            <a:pathLst>
              <a:path w="3363595" h="548639">
                <a:moveTo>
                  <a:pt x="0" y="548640"/>
                </a:moveTo>
                <a:lnTo>
                  <a:pt x="3363558" y="548640"/>
                </a:lnTo>
                <a:lnTo>
                  <a:pt x="3363558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0454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87012" y="3112612"/>
            <a:ext cx="0" cy="467359"/>
          </a:xfrm>
          <a:custGeom>
            <a:avLst/>
            <a:gdLst/>
            <a:ahLst/>
            <a:cxnLst/>
            <a:rect l="l" t="t" r="r" b="b"/>
            <a:pathLst>
              <a:path w="0" h="467360">
                <a:moveTo>
                  <a:pt x="0" y="0"/>
                </a:moveTo>
                <a:lnTo>
                  <a:pt x="0" y="466737"/>
                </a:lnTo>
              </a:path>
            </a:pathLst>
          </a:custGeom>
          <a:ln w="12700">
            <a:solidFill>
              <a:srgbClr val="04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50570" y="3112612"/>
            <a:ext cx="0" cy="461009"/>
          </a:xfrm>
          <a:custGeom>
            <a:avLst/>
            <a:gdLst/>
            <a:ahLst/>
            <a:cxnLst/>
            <a:rect l="l" t="t" r="r" b="b"/>
            <a:pathLst>
              <a:path w="0" h="461010">
                <a:moveTo>
                  <a:pt x="0" y="0"/>
                </a:moveTo>
                <a:lnTo>
                  <a:pt x="0" y="460387"/>
                </a:lnTo>
              </a:path>
            </a:pathLst>
          </a:custGeom>
          <a:ln w="12700">
            <a:solidFill>
              <a:srgbClr val="04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50570" y="3572999"/>
            <a:ext cx="0" cy="1097280"/>
          </a:xfrm>
          <a:custGeom>
            <a:avLst/>
            <a:gdLst/>
            <a:ahLst/>
            <a:cxnLst/>
            <a:rect l="l" t="t" r="r" b="b"/>
            <a:pathLst>
              <a:path w="0" h="1097279">
                <a:moveTo>
                  <a:pt x="0" y="0"/>
                </a:moveTo>
                <a:lnTo>
                  <a:pt x="0" y="10972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3454" y="3572999"/>
            <a:ext cx="3369945" cy="0"/>
          </a:xfrm>
          <a:custGeom>
            <a:avLst/>
            <a:gdLst/>
            <a:ahLst/>
            <a:cxnLst/>
            <a:rect l="l" t="t" r="r" b="b"/>
            <a:pathLst>
              <a:path w="3369945" h="0">
                <a:moveTo>
                  <a:pt x="0" y="0"/>
                </a:moveTo>
                <a:lnTo>
                  <a:pt x="3369908" y="0"/>
                </a:lnTo>
              </a:path>
            </a:pathLst>
          </a:custGeom>
          <a:ln w="12700">
            <a:solidFill>
              <a:srgbClr val="04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3454" y="4121639"/>
            <a:ext cx="3363595" cy="0"/>
          </a:xfrm>
          <a:custGeom>
            <a:avLst/>
            <a:gdLst/>
            <a:ahLst/>
            <a:cxnLst/>
            <a:rect l="l" t="t" r="r" b="b"/>
            <a:pathLst>
              <a:path w="3363595" h="0">
                <a:moveTo>
                  <a:pt x="0" y="0"/>
                </a:moveTo>
                <a:lnTo>
                  <a:pt x="3363558" y="0"/>
                </a:lnTo>
              </a:path>
            </a:pathLst>
          </a:custGeom>
          <a:ln w="12700">
            <a:solidFill>
              <a:srgbClr val="04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87012" y="4121639"/>
            <a:ext cx="6727190" cy="0"/>
          </a:xfrm>
          <a:custGeom>
            <a:avLst/>
            <a:gdLst/>
            <a:ahLst/>
            <a:cxnLst/>
            <a:rect l="l" t="t" r="r" b="b"/>
            <a:pathLst>
              <a:path w="6727190" h="0">
                <a:moveTo>
                  <a:pt x="0" y="0"/>
                </a:moveTo>
                <a:lnTo>
                  <a:pt x="672711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273550" y="3166364"/>
            <a:ext cx="288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5305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Calibri"/>
                <a:cs typeface="Calibri"/>
              </a:rPr>
              <a:t>65-year-old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135">
                <a:latin typeface="Calibri"/>
                <a:cs typeface="Calibri"/>
              </a:rPr>
              <a:t>man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26350" y="3166364"/>
            <a:ext cx="288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0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latin typeface="Calibri"/>
                <a:cs typeface="Calibri"/>
              </a:rPr>
              <a:t>65-year-old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130">
                <a:latin typeface="Calibri"/>
                <a:cs typeface="Calibri"/>
              </a:rPr>
              <a:t>woman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804" y="3672332"/>
            <a:ext cx="3357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2825">
              <a:lnSpc>
                <a:spcPct val="100000"/>
              </a:lnSpc>
              <a:spcBef>
                <a:spcPts val="100"/>
              </a:spcBef>
            </a:pPr>
            <a:r>
              <a:rPr dirty="0" sz="1800" spc="170">
                <a:latin typeface="Calibri"/>
                <a:cs typeface="Calibri"/>
              </a:rPr>
              <a:t>50%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55">
                <a:latin typeface="Calibri"/>
                <a:cs typeface="Calibri"/>
              </a:rPr>
              <a:t>Chance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3550" y="3572999"/>
            <a:ext cx="2882900" cy="542290"/>
          </a:xfrm>
          <a:prstGeom prst="rect">
            <a:avLst/>
          </a:prstGeom>
          <a:solidFill>
            <a:srgbClr val="04547C"/>
          </a:solidFill>
        </p:spPr>
        <p:txBody>
          <a:bodyPr wrap="square" lIns="0" tIns="66040" rIns="0" bIns="0" rtlCol="0" vert="horz">
            <a:spAutoFit/>
          </a:bodyPr>
          <a:lstStyle/>
          <a:p>
            <a:pPr marL="812165">
              <a:lnSpc>
                <a:spcPct val="100000"/>
              </a:lnSpc>
              <a:spcBef>
                <a:spcPts val="520"/>
              </a:spcBef>
            </a:pP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87</a:t>
            </a:r>
            <a:r>
              <a:rPr dirty="0" sz="2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6350" y="3572999"/>
            <a:ext cx="2882900" cy="542290"/>
          </a:xfrm>
          <a:prstGeom prst="rect">
            <a:avLst/>
          </a:prstGeom>
          <a:solidFill>
            <a:srgbClr val="04547C"/>
          </a:solidFill>
        </p:spPr>
        <p:txBody>
          <a:bodyPr wrap="square" lIns="0" tIns="66040" rIns="0" bIns="0" rtlCol="0" vert="horz">
            <a:spAutoFit/>
          </a:bodyPr>
          <a:lstStyle/>
          <a:p>
            <a:pPr marL="822960">
              <a:lnSpc>
                <a:spcPct val="100000"/>
              </a:lnSpc>
              <a:spcBef>
                <a:spcPts val="520"/>
              </a:spcBef>
            </a:pP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89</a:t>
            </a:r>
            <a:r>
              <a:rPr dirty="0" sz="2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9804" y="4220971"/>
            <a:ext cx="3357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2825">
              <a:lnSpc>
                <a:spcPct val="100000"/>
              </a:lnSpc>
              <a:spcBef>
                <a:spcPts val="100"/>
              </a:spcBef>
            </a:pPr>
            <a:r>
              <a:rPr dirty="0" sz="1800" spc="170">
                <a:latin typeface="Calibri"/>
                <a:cs typeface="Calibri"/>
              </a:rPr>
              <a:t>25%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55">
                <a:latin typeface="Calibri"/>
                <a:cs typeface="Calibri"/>
              </a:rPr>
              <a:t>Chance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73550" y="4127989"/>
            <a:ext cx="2882900" cy="535940"/>
          </a:xfrm>
          <a:prstGeom prst="rect">
            <a:avLst/>
          </a:prstGeom>
          <a:solidFill>
            <a:srgbClr val="04547C"/>
          </a:solidFill>
        </p:spPr>
        <p:txBody>
          <a:bodyPr wrap="square" lIns="0" tIns="59690" rIns="0" bIns="0" rtlCol="0" vert="horz">
            <a:spAutoFit/>
          </a:bodyPr>
          <a:lstStyle/>
          <a:p>
            <a:pPr marL="812165">
              <a:lnSpc>
                <a:spcPct val="100000"/>
              </a:lnSpc>
              <a:spcBef>
                <a:spcPts val="470"/>
              </a:spcBef>
            </a:pP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93</a:t>
            </a:r>
            <a:r>
              <a:rPr dirty="0" sz="2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26350" y="4127989"/>
            <a:ext cx="2882900" cy="535940"/>
          </a:xfrm>
          <a:prstGeom prst="rect">
            <a:avLst/>
          </a:prstGeom>
          <a:solidFill>
            <a:srgbClr val="04547C"/>
          </a:solidFill>
        </p:spPr>
        <p:txBody>
          <a:bodyPr wrap="square" lIns="0" tIns="59690" rIns="0" bIns="0" rtlCol="0" vert="horz">
            <a:spAutoFit/>
          </a:bodyPr>
          <a:lstStyle/>
          <a:p>
            <a:pPr marL="822960">
              <a:lnSpc>
                <a:spcPct val="100000"/>
              </a:lnSpc>
              <a:spcBef>
                <a:spcPts val="470"/>
              </a:spcBef>
            </a:pP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95</a:t>
            </a:r>
            <a:r>
              <a:rPr dirty="0" sz="2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454" y="3112612"/>
            <a:ext cx="10090785" cy="1558290"/>
          </a:xfrm>
          <a:custGeom>
            <a:avLst/>
            <a:gdLst/>
            <a:ahLst/>
            <a:cxnLst/>
            <a:rect l="l" t="t" r="r" b="b"/>
            <a:pathLst>
              <a:path w="10090785" h="1558289">
                <a:moveTo>
                  <a:pt x="0" y="0"/>
                </a:moveTo>
                <a:lnTo>
                  <a:pt x="10090674" y="0"/>
                </a:lnTo>
                <a:lnTo>
                  <a:pt x="10090674" y="1557667"/>
                </a:lnTo>
                <a:lnTo>
                  <a:pt x="0" y="155766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4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57800" y="2197607"/>
            <a:ext cx="749808" cy="752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92895" y="2197607"/>
            <a:ext cx="749807" cy="752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90590" y="6404559"/>
            <a:ext cx="144780" cy="1708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 sz="900" spc="-5">
                <a:latin typeface="Courier New"/>
                <a:cs typeface="Courier New"/>
              </a:rPr>
              <a:t>7</a:t>
            </a:fld>
            <a:endParaRPr sz="9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70467" y="6395415"/>
            <a:ext cx="7180580" cy="1708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900" spc="45">
                <a:latin typeface="Calibri"/>
                <a:cs typeface="Calibri"/>
              </a:rPr>
              <a:t>Source: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Society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of </a:t>
            </a:r>
            <a:r>
              <a:rPr dirty="0" sz="900" spc="40">
                <a:latin typeface="Calibri"/>
                <a:cs typeface="Calibri"/>
              </a:rPr>
              <a:t>Actuaries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RP-2014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Mortality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Table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projected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with</a:t>
            </a:r>
            <a:r>
              <a:rPr dirty="0" sz="900" spc="25">
                <a:latin typeface="Calibri"/>
                <a:cs typeface="Calibri"/>
              </a:rPr>
              <a:t> Mortality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Improvement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Scale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MP-2021.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For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illustrative </a:t>
            </a:r>
            <a:r>
              <a:rPr dirty="0" sz="900" spc="55">
                <a:latin typeface="Calibri"/>
                <a:cs typeface="Calibri"/>
              </a:rPr>
              <a:t>purposes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only.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49" y="262184"/>
            <a:ext cx="7301230" cy="887730"/>
          </a:xfrm>
          <a:prstGeom prst="rect"/>
        </p:spPr>
        <p:txBody>
          <a:bodyPr wrap="square" lIns="0" tIns="110489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69"/>
              </a:spcBef>
            </a:pPr>
            <a:r>
              <a:rPr dirty="0" spc="65"/>
              <a:t>Health </a:t>
            </a:r>
            <a:r>
              <a:rPr dirty="0" spc="165"/>
              <a:t>care </a:t>
            </a:r>
            <a:r>
              <a:rPr dirty="0" spc="85"/>
              <a:t>costs: </a:t>
            </a:r>
            <a:r>
              <a:rPr dirty="0" spc="20"/>
              <a:t>Rising </a:t>
            </a:r>
            <a:r>
              <a:rPr dirty="0" spc="125"/>
              <a:t>and</a:t>
            </a:r>
            <a:r>
              <a:rPr dirty="0" spc="-365"/>
              <a:t> </a:t>
            </a:r>
            <a:r>
              <a:rPr dirty="0" spc="110"/>
              <a:t>unpredictable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800" spc="100">
                <a:solidFill>
                  <a:srgbClr val="044014"/>
                </a:solidFill>
                <a:latin typeface="Calibri"/>
                <a:cs typeface="Calibri"/>
              </a:rPr>
              <a:t>Health </a:t>
            </a:r>
            <a:r>
              <a:rPr dirty="0" sz="1800" spc="95">
                <a:solidFill>
                  <a:srgbClr val="044014"/>
                </a:solidFill>
                <a:latin typeface="Calibri"/>
                <a:cs typeface="Calibri"/>
              </a:rPr>
              <a:t>care </a:t>
            </a:r>
            <a:r>
              <a:rPr dirty="0" sz="1800" spc="65">
                <a:solidFill>
                  <a:srgbClr val="044014"/>
                </a:solidFill>
                <a:latin typeface="Calibri"/>
                <a:cs typeface="Calibri"/>
              </a:rPr>
              <a:t>is </a:t>
            </a:r>
            <a:r>
              <a:rPr dirty="0" sz="1800" spc="125">
                <a:solidFill>
                  <a:srgbClr val="044014"/>
                </a:solidFill>
                <a:latin typeface="Calibri"/>
                <a:cs typeface="Calibri"/>
              </a:rPr>
              <a:t>one </a:t>
            </a:r>
            <a:r>
              <a:rPr dirty="0" sz="1800" spc="75">
                <a:solidFill>
                  <a:srgbClr val="044014"/>
                </a:solidFill>
                <a:latin typeface="Calibri"/>
                <a:cs typeface="Calibri"/>
              </a:rPr>
              <a:t>of </a:t>
            </a:r>
            <a:r>
              <a:rPr dirty="0" sz="1800" spc="80">
                <a:solidFill>
                  <a:srgbClr val="044014"/>
                </a:solidFill>
                <a:latin typeface="Calibri"/>
                <a:cs typeface="Calibri"/>
              </a:rPr>
              <a:t>the </a:t>
            </a:r>
            <a:r>
              <a:rPr dirty="0" sz="1800" spc="85">
                <a:solidFill>
                  <a:srgbClr val="044014"/>
                </a:solidFill>
                <a:latin typeface="Calibri"/>
                <a:cs typeface="Calibri"/>
              </a:rPr>
              <a:t>largest </a:t>
            </a:r>
            <a:r>
              <a:rPr dirty="0" sz="1800" spc="70">
                <a:solidFill>
                  <a:srgbClr val="044014"/>
                </a:solidFill>
                <a:latin typeface="Calibri"/>
                <a:cs typeface="Calibri"/>
              </a:rPr>
              <a:t>retirement</a:t>
            </a:r>
            <a:r>
              <a:rPr dirty="0" sz="1800" spc="-270">
                <a:solidFill>
                  <a:srgbClr val="044014"/>
                </a:solidFill>
                <a:latin typeface="Calibri"/>
                <a:cs typeface="Calibri"/>
              </a:rPr>
              <a:t> </a:t>
            </a:r>
            <a:r>
              <a:rPr dirty="0" sz="1800" spc="130">
                <a:solidFill>
                  <a:srgbClr val="044014"/>
                </a:solidFill>
                <a:latin typeface="Calibri"/>
                <a:cs typeface="Calibri"/>
              </a:rPr>
              <a:t>expenses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93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90">
                <a:solidFill>
                  <a:srgbClr val="044014"/>
                </a:solidFill>
                <a:latin typeface="Book Antiqua"/>
                <a:cs typeface="Book Antiqua"/>
              </a:rPr>
              <a:t>8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5067" y="6090920"/>
            <a:ext cx="6674484" cy="47053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dirty="0" baseline="27777" sz="900" spc="44">
                <a:latin typeface="Microsoft JhengHei UI"/>
                <a:cs typeface="Microsoft JhengHei UI"/>
              </a:rPr>
              <a:t>1</a:t>
            </a:r>
            <a:r>
              <a:rPr dirty="0" sz="900" spc="30">
                <a:latin typeface="Calibri"/>
                <a:cs typeface="Calibri"/>
              </a:rPr>
              <a:t>This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estimate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takes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into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account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Medicare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Part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70">
                <a:latin typeface="Calibri"/>
                <a:cs typeface="Calibri"/>
              </a:rPr>
              <a:t>B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base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premiums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and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Medicare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0">
                <a:latin typeface="Calibri"/>
                <a:cs typeface="Calibri"/>
              </a:rPr>
              <a:t>Part </a:t>
            </a:r>
            <a:r>
              <a:rPr dirty="0" sz="900" spc="135">
                <a:latin typeface="Calibri"/>
                <a:cs typeface="Calibri"/>
              </a:rPr>
              <a:t>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(prescription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drug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coverage)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premiums.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27777" sz="900" spc="67">
                <a:latin typeface="Microsoft JhengHei UI"/>
                <a:cs typeface="Microsoft JhengHei UI"/>
              </a:rPr>
              <a:t>2</a:t>
            </a:r>
            <a:r>
              <a:rPr dirty="0" sz="900" spc="45">
                <a:latin typeface="Calibri"/>
                <a:cs typeface="Calibri"/>
              </a:rPr>
              <a:t>“2024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5">
                <a:latin typeface="Calibri"/>
                <a:cs typeface="Calibri"/>
              </a:rPr>
              <a:t>Health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70">
                <a:latin typeface="Calibri"/>
                <a:cs typeface="Calibri"/>
              </a:rPr>
              <a:t>Care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70">
                <a:latin typeface="Calibri"/>
                <a:cs typeface="Calibri"/>
              </a:rPr>
              <a:t>Cost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Estimate,”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Fidelity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Workplace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0">
                <a:latin typeface="Calibri"/>
                <a:cs typeface="Calibri"/>
              </a:rPr>
              <a:t>Consulting,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2024.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sz="900" spc="55">
                <a:latin typeface="Calibri"/>
                <a:cs typeface="Calibri"/>
              </a:rPr>
              <a:t>For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40">
                <a:latin typeface="Calibri"/>
                <a:cs typeface="Calibri"/>
              </a:rPr>
              <a:t>details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used</a:t>
            </a:r>
            <a:r>
              <a:rPr dirty="0" sz="900" spc="30">
                <a:latin typeface="Calibri"/>
                <a:cs typeface="Calibri"/>
              </a:rPr>
              <a:t> to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estimate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60">
                <a:latin typeface="Calibri"/>
                <a:cs typeface="Calibri"/>
              </a:rPr>
              <a:t>$165,000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health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cost,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55">
                <a:latin typeface="Calibri"/>
                <a:cs typeface="Calibri"/>
              </a:rPr>
              <a:t>please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25">
                <a:latin typeface="Calibri"/>
                <a:cs typeface="Calibri"/>
              </a:rPr>
              <a:t>refer </a:t>
            </a:r>
            <a:r>
              <a:rPr dirty="0" sz="900" spc="30">
                <a:latin typeface="Calibri"/>
                <a:cs typeface="Calibri"/>
              </a:rPr>
              <a:t>to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the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Important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Information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35">
                <a:latin typeface="Calibri"/>
                <a:cs typeface="Calibri"/>
              </a:rPr>
              <a:t>section.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3012" y="3619056"/>
            <a:ext cx="417830" cy="731520"/>
          </a:xfrm>
          <a:custGeom>
            <a:avLst/>
            <a:gdLst/>
            <a:ahLst/>
            <a:cxnLst/>
            <a:rect l="l" t="t" r="r" b="b"/>
            <a:pathLst>
              <a:path w="417829" h="731520">
                <a:moveTo>
                  <a:pt x="0" y="731519"/>
                </a:moveTo>
                <a:lnTo>
                  <a:pt x="0" y="0"/>
                </a:lnTo>
                <a:lnTo>
                  <a:pt x="417576" y="0"/>
                </a:lnTo>
                <a:lnTo>
                  <a:pt x="417576" y="731519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83012" y="4350575"/>
            <a:ext cx="1513840" cy="0"/>
          </a:xfrm>
          <a:custGeom>
            <a:avLst/>
            <a:gdLst/>
            <a:ahLst/>
            <a:cxnLst/>
            <a:rect l="l" t="t" r="r" b="b"/>
            <a:pathLst>
              <a:path w="1513839" h="0">
                <a:moveTo>
                  <a:pt x="0" y="0"/>
                </a:moveTo>
                <a:lnTo>
                  <a:pt x="1513332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6644" y="3724214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 h="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6644" y="3827844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 h="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86644" y="3933000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 h="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86644" y="403663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 h="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86644" y="4141788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 h="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78768" y="3619056"/>
            <a:ext cx="417830" cy="731520"/>
          </a:xfrm>
          <a:custGeom>
            <a:avLst/>
            <a:gdLst/>
            <a:ahLst/>
            <a:cxnLst/>
            <a:rect l="l" t="t" r="r" b="b"/>
            <a:pathLst>
              <a:path w="417829" h="731520">
                <a:moveTo>
                  <a:pt x="0" y="731519"/>
                </a:moveTo>
                <a:lnTo>
                  <a:pt x="0" y="0"/>
                </a:lnTo>
                <a:lnTo>
                  <a:pt x="417577" y="0"/>
                </a:lnTo>
                <a:lnTo>
                  <a:pt x="417577" y="731519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83924" y="372421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 h="0">
                <a:moveTo>
                  <a:pt x="0" y="0"/>
                </a:moveTo>
                <a:lnTo>
                  <a:pt x="208788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83924" y="382784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 h="0">
                <a:moveTo>
                  <a:pt x="0" y="0"/>
                </a:moveTo>
                <a:lnTo>
                  <a:pt x="208788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83924" y="393300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 h="0">
                <a:moveTo>
                  <a:pt x="0" y="0"/>
                </a:moveTo>
                <a:lnTo>
                  <a:pt x="208788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83924" y="4036632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 h="0">
                <a:moveTo>
                  <a:pt x="0" y="0"/>
                </a:moveTo>
                <a:lnTo>
                  <a:pt x="208788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83924" y="4141788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 h="0">
                <a:moveTo>
                  <a:pt x="0" y="0"/>
                </a:moveTo>
                <a:lnTo>
                  <a:pt x="208788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04220" y="4089972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13008" y="4089972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21796" y="4089972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04220" y="393300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13008" y="393300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21796" y="393300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04220" y="3776028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13008" y="3776028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21796" y="3776028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 h="0">
                <a:moveTo>
                  <a:pt x="0" y="0"/>
                </a:moveTo>
                <a:lnTo>
                  <a:pt x="53341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61192" y="4245420"/>
            <a:ext cx="157480" cy="105410"/>
          </a:xfrm>
          <a:custGeom>
            <a:avLst/>
            <a:gdLst/>
            <a:ahLst/>
            <a:cxnLst/>
            <a:rect l="l" t="t" r="r" b="b"/>
            <a:pathLst>
              <a:path w="157479" h="105410">
                <a:moveTo>
                  <a:pt x="0" y="0"/>
                </a:moveTo>
                <a:lnTo>
                  <a:pt x="156973" y="0"/>
                </a:lnTo>
                <a:lnTo>
                  <a:pt x="156973" y="105156"/>
                </a:lnTo>
                <a:lnTo>
                  <a:pt x="0" y="10515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48773" y="2837246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390906" y="0"/>
                </a:moveTo>
                <a:lnTo>
                  <a:pt x="341886" y="3044"/>
                </a:lnTo>
                <a:lnTo>
                  <a:pt x="294680" y="11935"/>
                </a:lnTo>
                <a:lnTo>
                  <a:pt x="249654" y="26305"/>
                </a:lnTo>
                <a:lnTo>
                  <a:pt x="207173" y="45788"/>
                </a:lnTo>
                <a:lnTo>
                  <a:pt x="167608" y="70021"/>
                </a:lnTo>
                <a:lnTo>
                  <a:pt x="131321" y="98634"/>
                </a:lnTo>
                <a:lnTo>
                  <a:pt x="98682" y="131264"/>
                </a:lnTo>
                <a:lnTo>
                  <a:pt x="70059" y="167547"/>
                </a:lnTo>
                <a:lnTo>
                  <a:pt x="45816" y="207111"/>
                </a:lnTo>
                <a:lnTo>
                  <a:pt x="26322" y="249596"/>
                </a:lnTo>
                <a:lnTo>
                  <a:pt x="11943" y="294634"/>
                </a:lnTo>
                <a:lnTo>
                  <a:pt x="3046" y="341858"/>
                </a:lnTo>
                <a:lnTo>
                  <a:pt x="0" y="390906"/>
                </a:lnTo>
                <a:lnTo>
                  <a:pt x="3044" y="439924"/>
                </a:lnTo>
                <a:lnTo>
                  <a:pt x="11935" y="487130"/>
                </a:lnTo>
                <a:lnTo>
                  <a:pt x="26305" y="532156"/>
                </a:lnTo>
                <a:lnTo>
                  <a:pt x="45788" y="574636"/>
                </a:lnTo>
                <a:lnTo>
                  <a:pt x="70021" y="614202"/>
                </a:lnTo>
                <a:lnTo>
                  <a:pt x="98634" y="650488"/>
                </a:lnTo>
                <a:lnTo>
                  <a:pt x="131264" y="683127"/>
                </a:lnTo>
                <a:lnTo>
                  <a:pt x="167547" y="711752"/>
                </a:lnTo>
                <a:lnTo>
                  <a:pt x="207111" y="735995"/>
                </a:lnTo>
                <a:lnTo>
                  <a:pt x="249596" y="755488"/>
                </a:lnTo>
                <a:lnTo>
                  <a:pt x="294634" y="769867"/>
                </a:lnTo>
                <a:lnTo>
                  <a:pt x="341858" y="778764"/>
                </a:lnTo>
                <a:lnTo>
                  <a:pt x="390906" y="781812"/>
                </a:lnTo>
                <a:lnTo>
                  <a:pt x="439952" y="778764"/>
                </a:lnTo>
                <a:lnTo>
                  <a:pt x="487175" y="769867"/>
                </a:lnTo>
                <a:lnTo>
                  <a:pt x="532213" y="755488"/>
                </a:lnTo>
                <a:lnTo>
                  <a:pt x="574699" y="735995"/>
                </a:lnTo>
                <a:lnTo>
                  <a:pt x="614263" y="711752"/>
                </a:lnTo>
                <a:lnTo>
                  <a:pt x="650546" y="683127"/>
                </a:lnTo>
                <a:lnTo>
                  <a:pt x="683176" y="650488"/>
                </a:lnTo>
                <a:lnTo>
                  <a:pt x="711790" y="614202"/>
                </a:lnTo>
                <a:lnTo>
                  <a:pt x="736022" y="574636"/>
                </a:lnTo>
                <a:lnTo>
                  <a:pt x="755506" y="532156"/>
                </a:lnTo>
                <a:lnTo>
                  <a:pt x="769876" y="487130"/>
                </a:lnTo>
                <a:lnTo>
                  <a:pt x="778766" y="439924"/>
                </a:lnTo>
                <a:lnTo>
                  <a:pt x="781812" y="390906"/>
                </a:lnTo>
                <a:lnTo>
                  <a:pt x="778763" y="341858"/>
                </a:lnTo>
                <a:lnTo>
                  <a:pt x="769867" y="294634"/>
                </a:lnTo>
                <a:lnTo>
                  <a:pt x="755488" y="249596"/>
                </a:lnTo>
                <a:lnTo>
                  <a:pt x="735995" y="207111"/>
                </a:lnTo>
                <a:lnTo>
                  <a:pt x="711752" y="167547"/>
                </a:lnTo>
                <a:lnTo>
                  <a:pt x="683127" y="131264"/>
                </a:lnTo>
                <a:lnTo>
                  <a:pt x="650488" y="98634"/>
                </a:lnTo>
                <a:lnTo>
                  <a:pt x="614202" y="70021"/>
                </a:lnTo>
                <a:lnTo>
                  <a:pt x="574636" y="45788"/>
                </a:lnTo>
                <a:lnTo>
                  <a:pt x="532156" y="26305"/>
                </a:lnTo>
                <a:lnTo>
                  <a:pt x="487130" y="11935"/>
                </a:lnTo>
                <a:lnTo>
                  <a:pt x="439924" y="3044"/>
                </a:lnTo>
                <a:lnTo>
                  <a:pt x="390906" y="0"/>
                </a:lnTo>
                <a:close/>
              </a:path>
            </a:pathLst>
          </a:custGeom>
          <a:solidFill>
            <a:srgbClr val="E4F3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48773" y="2837246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1812" y="390906"/>
                </a:moveTo>
                <a:lnTo>
                  <a:pt x="778764" y="341859"/>
                </a:lnTo>
                <a:lnTo>
                  <a:pt x="769868" y="294635"/>
                </a:lnTo>
                <a:lnTo>
                  <a:pt x="755489" y="249597"/>
                </a:lnTo>
                <a:lnTo>
                  <a:pt x="735995" y="207112"/>
                </a:lnTo>
                <a:lnTo>
                  <a:pt x="711752" y="167547"/>
                </a:lnTo>
                <a:lnTo>
                  <a:pt x="683128" y="131265"/>
                </a:lnTo>
                <a:lnTo>
                  <a:pt x="650489" y="98635"/>
                </a:lnTo>
                <a:lnTo>
                  <a:pt x="614203" y="70021"/>
                </a:lnTo>
                <a:lnTo>
                  <a:pt x="574637" y="45789"/>
                </a:lnTo>
                <a:lnTo>
                  <a:pt x="532157" y="26305"/>
                </a:lnTo>
                <a:lnTo>
                  <a:pt x="487130" y="11935"/>
                </a:lnTo>
                <a:lnTo>
                  <a:pt x="439924" y="3044"/>
                </a:lnTo>
                <a:lnTo>
                  <a:pt x="390906" y="0"/>
                </a:lnTo>
                <a:lnTo>
                  <a:pt x="341887" y="3044"/>
                </a:lnTo>
                <a:lnTo>
                  <a:pt x="294681" y="11935"/>
                </a:lnTo>
                <a:lnTo>
                  <a:pt x="249654" y="26305"/>
                </a:lnTo>
                <a:lnTo>
                  <a:pt x="207174" y="45789"/>
                </a:lnTo>
                <a:lnTo>
                  <a:pt x="167608" y="70021"/>
                </a:lnTo>
                <a:lnTo>
                  <a:pt x="131322" y="98635"/>
                </a:lnTo>
                <a:lnTo>
                  <a:pt x="98683" y="131265"/>
                </a:lnTo>
                <a:lnTo>
                  <a:pt x="70059" y="167547"/>
                </a:lnTo>
                <a:lnTo>
                  <a:pt x="45816" y="207112"/>
                </a:lnTo>
                <a:lnTo>
                  <a:pt x="26322" y="249597"/>
                </a:lnTo>
                <a:lnTo>
                  <a:pt x="11943" y="294635"/>
                </a:lnTo>
                <a:lnTo>
                  <a:pt x="3047" y="341859"/>
                </a:lnTo>
                <a:lnTo>
                  <a:pt x="0" y="390906"/>
                </a:lnTo>
                <a:lnTo>
                  <a:pt x="3044" y="439924"/>
                </a:lnTo>
                <a:lnTo>
                  <a:pt x="11935" y="487130"/>
                </a:lnTo>
                <a:lnTo>
                  <a:pt x="26305" y="532157"/>
                </a:lnTo>
                <a:lnTo>
                  <a:pt x="45789" y="574637"/>
                </a:lnTo>
                <a:lnTo>
                  <a:pt x="70021" y="614203"/>
                </a:lnTo>
                <a:lnTo>
                  <a:pt x="98635" y="650489"/>
                </a:lnTo>
                <a:lnTo>
                  <a:pt x="131265" y="683128"/>
                </a:lnTo>
                <a:lnTo>
                  <a:pt x="167547" y="711752"/>
                </a:lnTo>
                <a:lnTo>
                  <a:pt x="207112" y="735995"/>
                </a:lnTo>
                <a:lnTo>
                  <a:pt x="249597" y="755489"/>
                </a:lnTo>
                <a:lnTo>
                  <a:pt x="294635" y="769868"/>
                </a:lnTo>
                <a:lnTo>
                  <a:pt x="341859" y="778764"/>
                </a:lnTo>
                <a:lnTo>
                  <a:pt x="390906" y="781812"/>
                </a:lnTo>
                <a:lnTo>
                  <a:pt x="439952" y="778764"/>
                </a:lnTo>
                <a:lnTo>
                  <a:pt x="487176" y="769868"/>
                </a:lnTo>
                <a:lnTo>
                  <a:pt x="532214" y="755489"/>
                </a:lnTo>
                <a:lnTo>
                  <a:pt x="574699" y="735995"/>
                </a:lnTo>
                <a:lnTo>
                  <a:pt x="614264" y="711752"/>
                </a:lnTo>
                <a:lnTo>
                  <a:pt x="650546" y="683128"/>
                </a:lnTo>
                <a:lnTo>
                  <a:pt x="683176" y="650489"/>
                </a:lnTo>
                <a:lnTo>
                  <a:pt x="711790" y="614203"/>
                </a:lnTo>
                <a:lnTo>
                  <a:pt x="736022" y="574637"/>
                </a:lnTo>
                <a:lnTo>
                  <a:pt x="755506" y="532157"/>
                </a:lnTo>
                <a:lnTo>
                  <a:pt x="769876" y="487130"/>
                </a:lnTo>
                <a:lnTo>
                  <a:pt x="778767" y="439924"/>
                </a:lnTo>
                <a:lnTo>
                  <a:pt x="781812" y="390906"/>
                </a:lnTo>
                <a:close/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61141" y="3307106"/>
            <a:ext cx="157480" cy="156210"/>
          </a:xfrm>
          <a:custGeom>
            <a:avLst/>
            <a:gdLst/>
            <a:ahLst/>
            <a:cxnLst/>
            <a:rect l="l" t="t" r="r" b="b"/>
            <a:pathLst>
              <a:path w="157479" h="156210">
                <a:moveTo>
                  <a:pt x="157060" y="0"/>
                </a:moveTo>
                <a:lnTo>
                  <a:pt x="0" y="0"/>
                </a:lnTo>
                <a:lnTo>
                  <a:pt x="0" y="156209"/>
                </a:lnTo>
                <a:lnTo>
                  <a:pt x="157060" y="156209"/>
                </a:lnTo>
                <a:lnTo>
                  <a:pt x="157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04220" y="3149626"/>
            <a:ext cx="471170" cy="157480"/>
          </a:xfrm>
          <a:custGeom>
            <a:avLst/>
            <a:gdLst/>
            <a:ahLst/>
            <a:cxnLst/>
            <a:rect l="l" t="t" r="r" b="b"/>
            <a:pathLst>
              <a:path w="471170" h="157479">
                <a:moveTo>
                  <a:pt x="470915" y="0"/>
                </a:moveTo>
                <a:lnTo>
                  <a:pt x="0" y="0"/>
                </a:lnTo>
                <a:lnTo>
                  <a:pt x="0" y="157480"/>
                </a:lnTo>
                <a:lnTo>
                  <a:pt x="470915" y="157480"/>
                </a:lnTo>
                <a:lnTo>
                  <a:pt x="4709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61141" y="299214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7060" y="0"/>
                </a:moveTo>
                <a:lnTo>
                  <a:pt x="0" y="0"/>
                </a:lnTo>
                <a:lnTo>
                  <a:pt x="0" y="157479"/>
                </a:lnTo>
                <a:lnTo>
                  <a:pt x="157060" y="157479"/>
                </a:lnTo>
                <a:lnTo>
                  <a:pt x="157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04221" y="2992686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70" h="471170">
                <a:moveTo>
                  <a:pt x="470915" y="156933"/>
                </a:moveTo>
                <a:lnTo>
                  <a:pt x="313982" y="156933"/>
                </a:lnTo>
                <a:lnTo>
                  <a:pt x="313982" y="0"/>
                </a:lnTo>
                <a:lnTo>
                  <a:pt x="156921" y="0"/>
                </a:lnTo>
                <a:lnTo>
                  <a:pt x="156921" y="156933"/>
                </a:lnTo>
                <a:lnTo>
                  <a:pt x="0" y="156933"/>
                </a:lnTo>
                <a:lnTo>
                  <a:pt x="0" y="313867"/>
                </a:lnTo>
                <a:lnTo>
                  <a:pt x="156921" y="313867"/>
                </a:lnTo>
                <a:lnTo>
                  <a:pt x="156921" y="470928"/>
                </a:lnTo>
                <a:lnTo>
                  <a:pt x="313982" y="470928"/>
                </a:lnTo>
                <a:lnTo>
                  <a:pt x="313982" y="313867"/>
                </a:lnTo>
                <a:lnTo>
                  <a:pt x="470915" y="313867"/>
                </a:lnTo>
                <a:lnTo>
                  <a:pt x="470915" y="156933"/>
                </a:lnTo>
                <a:close/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00588" y="3423984"/>
            <a:ext cx="0" cy="195580"/>
          </a:xfrm>
          <a:custGeom>
            <a:avLst/>
            <a:gdLst/>
            <a:ahLst/>
            <a:cxnLst/>
            <a:rect l="l" t="t" r="r" b="b"/>
            <a:pathLst>
              <a:path w="0" h="195579">
                <a:moveTo>
                  <a:pt x="0" y="195073"/>
                </a:moveTo>
                <a:lnTo>
                  <a:pt x="0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78768" y="3423984"/>
            <a:ext cx="0" cy="195580"/>
          </a:xfrm>
          <a:custGeom>
            <a:avLst/>
            <a:gdLst/>
            <a:ahLst/>
            <a:cxnLst/>
            <a:rect l="l" t="t" r="r" b="b"/>
            <a:pathLst>
              <a:path w="0" h="195579">
                <a:moveTo>
                  <a:pt x="0" y="195073"/>
                </a:moveTo>
                <a:lnTo>
                  <a:pt x="0" y="0"/>
                </a:lnTo>
              </a:path>
            </a:pathLst>
          </a:custGeom>
          <a:ln w="28575">
            <a:solidFill>
              <a:srgbClr val="374B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2638" y="2222520"/>
            <a:ext cx="3836035" cy="0"/>
          </a:xfrm>
          <a:custGeom>
            <a:avLst/>
            <a:gdLst/>
            <a:ahLst/>
            <a:cxnLst/>
            <a:rect l="l" t="t" r="r" b="b"/>
            <a:pathLst>
              <a:path w="3836035" h="0">
                <a:moveTo>
                  <a:pt x="3835796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368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80266" y="3619056"/>
            <a:ext cx="3965575" cy="0"/>
          </a:xfrm>
          <a:custGeom>
            <a:avLst/>
            <a:gdLst/>
            <a:ahLst/>
            <a:cxnLst/>
            <a:rect l="l" t="t" r="r" b="b"/>
            <a:pathLst>
              <a:path w="3965575" h="0">
                <a:moveTo>
                  <a:pt x="3965127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6AD5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12638" y="4138741"/>
            <a:ext cx="2915920" cy="0"/>
          </a:xfrm>
          <a:custGeom>
            <a:avLst/>
            <a:gdLst/>
            <a:ahLst/>
            <a:cxnLst/>
            <a:rect l="l" t="t" r="r" b="b"/>
            <a:pathLst>
              <a:path w="2915920" h="0">
                <a:moveTo>
                  <a:pt x="2915602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0249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09600" y="2262010"/>
            <a:ext cx="1806575" cy="143573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3200" spc="114">
                <a:solidFill>
                  <a:srgbClr val="368727"/>
                </a:solidFill>
                <a:latin typeface="Century Gothic"/>
                <a:cs typeface="Century Gothic"/>
              </a:rPr>
              <a:t>10%</a:t>
            </a:r>
            <a:endParaRPr sz="3200">
              <a:latin typeface="Century Gothic"/>
              <a:cs typeface="Century Gothic"/>
            </a:endParaRPr>
          </a:p>
          <a:p>
            <a:pPr marL="12700" marR="5080">
              <a:lnSpc>
                <a:spcPct val="88300"/>
              </a:lnSpc>
              <a:spcBef>
                <a:spcPts val="715"/>
              </a:spcBef>
            </a:pP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Out-of-pocket 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prescription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404040"/>
                </a:solidFill>
                <a:latin typeface="Calibri"/>
                <a:cs typeface="Calibri"/>
              </a:rPr>
              <a:t>drug  </a:t>
            </a:r>
            <a:r>
              <a:rPr dirty="0" sz="1800" spc="120">
                <a:solidFill>
                  <a:srgbClr val="404040"/>
                </a:solidFill>
                <a:latin typeface="Calibri"/>
                <a:cs typeface="Calibri"/>
              </a:rPr>
              <a:t>expenses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3584" y="3645803"/>
            <a:ext cx="2758440" cy="215836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3200" spc="114">
                <a:solidFill>
                  <a:srgbClr val="6AD539"/>
                </a:solidFill>
                <a:latin typeface="Century Gothic"/>
                <a:cs typeface="Century Gothic"/>
              </a:rPr>
              <a:t>47%</a:t>
            </a:r>
            <a:endParaRPr sz="3200">
              <a:latin typeface="Century Gothic"/>
              <a:cs typeface="Century Gothic"/>
            </a:endParaRPr>
          </a:p>
          <a:p>
            <a:pPr marL="12700" marR="5080">
              <a:lnSpc>
                <a:spcPct val="88100"/>
              </a:lnSpc>
              <a:spcBef>
                <a:spcPts val="720"/>
              </a:spcBef>
            </a:pP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Medicare </a:t>
            </a:r>
            <a:r>
              <a:rPr dirty="0" sz="1800" spc="90">
                <a:solidFill>
                  <a:srgbClr val="404040"/>
                </a:solidFill>
                <a:latin typeface="Calibri"/>
                <a:cs typeface="Calibri"/>
              </a:rPr>
              <a:t>cost-sharing 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provisions,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including  </a:t>
            </a:r>
            <a:r>
              <a:rPr dirty="0" sz="1800" spc="110">
                <a:solidFill>
                  <a:srgbClr val="404040"/>
                </a:solidFill>
                <a:latin typeface="Calibri"/>
                <a:cs typeface="Calibri"/>
              </a:rPr>
              <a:t>copayments,</a:t>
            </a:r>
            <a:r>
              <a:rPr dirty="0" sz="18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404040"/>
                </a:solidFill>
                <a:latin typeface="Calibri"/>
                <a:cs typeface="Calibri"/>
              </a:rPr>
              <a:t>coinsurance,  </a:t>
            </a: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105">
                <a:solidFill>
                  <a:srgbClr val="404040"/>
                </a:solidFill>
                <a:latin typeface="Calibri"/>
                <a:cs typeface="Calibri"/>
              </a:rPr>
              <a:t>deductibles </a:t>
            </a:r>
            <a:r>
              <a:rPr dirty="0" sz="1800" spc="45">
                <a:solidFill>
                  <a:srgbClr val="404040"/>
                </a:solidFill>
                <a:latin typeface="Calibri"/>
                <a:cs typeface="Calibri"/>
              </a:rPr>
              <a:t>for 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doctors’ </a:t>
            </a:r>
            <a:r>
              <a:rPr dirty="0" sz="1800" spc="75">
                <a:solidFill>
                  <a:srgbClr val="404040"/>
                </a:solidFill>
                <a:latin typeface="Calibri"/>
                <a:cs typeface="Calibri"/>
              </a:rPr>
              <a:t>office</a:t>
            </a:r>
            <a:r>
              <a:rPr dirty="0" sz="18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visits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95"/>
              </a:lnSpc>
            </a:pP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85">
                <a:solidFill>
                  <a:srgbClr val="404040"/>
                </a:solidFill>
                <a:latin typeface="Calibri"/>
                <a:cs typeface="Calibri"/>
              </a:rPr>
              <a:t>hospital</a:t>
            </a:r>
            <a:r>
              <a:rPr dirty="0" sz="18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404040"/>
                </a:solidFill>
                <a:latin typeface="Calibri"/>
                <a:cs typeface="Calibri"/>
              </a:rPr>
              <a:t>visits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4200" y="4187669"/>
            <a:ext cx="2369820" cy="118681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80"/>
              </a:spcBef>
            </a:pPr>
            <a:r>
              <a:rPr dirty="0" sz="3200" spc="114">
                <a:solidFill>
                  <a:srgbClr val="024979"/>
                </a:solidFill>
                <a:latin typeface="Century Gothic"/>
                <a:cs typeface="Century Gothic"/>
              </a:rPr>
              <a:t>43%</a:t>
            </a:r>
            <a:endParaRPr sz="3200">
              <a:latin typeface="Century Gothic"/>
              <a:cs typeface="Century Gothic"/>
            </a:endParaRPr>
          </a:p>
          <a:p>
            <a:pPr marL="38100">
              <a:lnSpc>
                <a:spcPts val="2039"/>
              </a:lnSpc>
              <a:spcBef>
                <a:spcPts val="440"/>
              </a:spcBef>
            </a:pP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Medicare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Part</a:t>
            </a:r>
            <a:r>
              <a:rPr dirty="0" sz="1800" spc="-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4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ts val="2039"/>
              </a:lnSpc>
            </a:pPr>
            <a:r>
              <a:rPr dirty="0" sz="1800" spc="13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dirty="0" sz="1800" spc="70">
                <a:solidFill>
                  <a:srgbClr val="404040"/>
                </a:solidFill>
                <a:latin typeface="Calibri"/>
                <a:cs typeface="Calibri"/>
              </a:rPr>
              <a:t>Part </a:t>
            </a:r>
            <a:r>
              <a:rPr dirty="0" sz="1800" spc="27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z="1800" spc="-1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404040"/>
                </a:solidFill>
                <a:latin typeface="Calibri"/>
                <a:cs typeface="Calibri"/>
              </a:rPr>
              <a:t>premiums</a:t>
            </a:r>
            <a:r>
              <a:rPr dirty="0" baseline="25252" sz="1650" spc="15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baseline="25252" sz="16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39940" y="1709420"/>
            <a:ext cx="4570095" cy="14033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100" marR="541655">
              <a:lnSpc>
                <a:spcPct val="101099"/>
              </a:lnSpc>
              <a:spcBef>
                <a:spcPts val="75"/>
              </a:spcBef>
            </a:pPr>
            <a:r>
              <a:rPr dirty="0" sz="1800" spc="160">
                <a:solidFill>
                  <a:srgbClr val="368727"/>
                </a:solidFill>
                <a:latin typeface="Calibri"/>
                <a:cs typeface="Calibri"/>
              </a:rPr>
              <a:t>An </a:t>
            </a:r>
            <a:r>
              <a:rPr dirty="0" sz="1800" spc="114">
                <a:solidFill>
                  <a:srgbClr val="368727"/>
                </a:solidFill>
                <a:latin typeface="Calibri"/>
                <a:cs typeface="Calibri"/>
              </a:rPr>
              <a:t>average </a:t>
            </a: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65-year-old </a:t>
            </a:r>
            <a:r>
              <a:rPr dirty="0" sz="1800" spc="110">
                <a:solidFill>
                  <a:srgbClr val="368727"/>
                </a:solidFill>
                <a:latin typeface="Calibri"/>
                <a:cs typeface="Calibri"/>
              </a:rPr>
              <a:t>should</a:t>
            </a:r>
            <a:r>
              <a:rPr dirty="0" sz="1800" spc="-21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14">
                <a:solidFill>
                  <a:srgbClr val="368727"/>
                </a:solidFill>
                <a:latin typeface="Calibri"/>
                <a:cs typeface="Calibri"/>
              </a:rPr>
              <a:t>expect  </a:t>
            </a:r>
            <a:r>
              <a:rPr dirty="0" sz="1800" spc="65">
                <a:solidFill>
                  <a:srgbClr val="368727"/>
                </a:solidFill>
                <a:latin typeface="Calibri"/>
                <a:cs typeface="Calibri"/>
              </a:rPr>
              <a:t>to </a:t>
            </a:r>
            <a:r>
              <a:rPr dirty="0" sz="1800" spc="135">
                <a:solidFill>
                  <a:srgbClr val="368727"/>
                </a:solidFill>
                <a:latin typeface="Calibri"/>
                <a:cs typeface="Calibri"/>
              </a:rPr>
              <a:t>spend </a:t>
            </a:r>
            <a:r>
              <a:rPr dirty="0" sz="1800" spc="100">
                <a:solidFill>
                  <a:srgbClr val="368727"/>
                </a:solidFill>
                <a:latin typeface="Calibri"/>
                <a:cs typeface="Calibri"/>
              </a:rPr>
              <a:t>approximately </a:t>
            </a:r>
            <a:r>
              <a:rPr dirty="0" sz="1800" spc="125">
                <a:solidFill>
                  <a:srgbClr val="368727"/>
                </a:solidFill>
                <a:latin typeface="Calibri"/>
                <a:cs typeface="Calibri"/>
              </a:rPr>
              <a:t>$165,000</a:t>
            </a:r>
            <a:r>
              <a:rPr dirty="0" sz="1800" spc="-17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368727"/>
                </a:solidFill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ts val="2110"/>
              </a:lnSpc>
            </a:pP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health </a:t>
            </a:r>
            <a:r>
              <a:rPr dirty="0" sz="1800" spc="95">
                <a:solidFill>
                  <a:srgbClr val="368727"/>
                </a:solidFill>
                <a:latin typeface="Calibri"/>
                <a:cs typeface="Calibri"/>
              </a:rPr>
              <a:t>care </a:t>
            </a:r>
            <a:r>
              <a:rPr dirty="0" sz="1800" spc="135">
                <a:solidFill>
                  <a:srgbClr val="368727"/>
                </a:solidFill>
                <a:latin typeface="Calibri"/>
                <a:cs typeface="Calibri"/>
              </a:rPr>
              <a:t>and </a:t>
            </a:r>
            <a:r>
              <a:rPr dirty="0" sz="1800" spc="110">
                <a:solidFill>
                  <a:srgbClr val="368727"/>
                </a:solidFill>
                <a:latin typeface="Calibri"/>
                <a:cs typeface="Calibri"/>
              </a:rPr>
              <a:t>medical </a:t>
            </a:r>
            <a:r>
              <a:rPr dirty="0" sz="1800" spc="130">
                <a:solidFill>
                  <a:srgbClr val="368727"/>
                </a:solidFill>
                <a:latin typeface="Calibri"/>
                <a:cs typeface="Calibri"/>
              </a:rPr>
              <a:t>expenses</a:t>
            </a:r>
            <a:r>
              <a:rPr dirty="0" sz="1800" spc="-229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05">
                <a:solidFill>
                  <a:srgbClr val="368727"/>
                </a:solidFill>
                <a:latin typeface="Calibri"/>
                <a:cs typeface="Calibri"/>
              </a:rPr>
              <a:t>during</a:t>
            </a:r>
            <a:endParaRPr sz="1800">
              <a:latin typeface="Calibri"/>
              <a:cs typeface="Calibri"/>
            </a:endParaRPr>
          </a:p>
          <a:p>
            <a:pPr marL="38100" marR="30480">
              <a:lnSpc>
                <a:spcPct val="101099"/>
              </a:lnSpc>
              <a:spcBef>
                <a:spcPts val="25"/>
              </a:spcBef>
            </a:pPr>
            <a:r>
              <a:rPr dirty="0" sz="1800" spc="70">
                <a:solidFill>
                  <a:srgbClr val="368727"/>
                </a:solidFill>
                <a:latin typeface="Calibri"/>
                <a:cs typeface="Calibri"/>
              </a:rPr>
              <a:t>retirement.</a:t>
            </a:r>
            <a:r>
              <a:rPr dirty="0" baseline="25252" sz="1650" spc="104">
                <a:solidFill>
                  <a:srgbClr val="368727"/>
                </a:solidFill>
                <a:latin typeface="Calibri"/>
                <a:cs typeface="Calibri"/>
              </a:rPr>
              <a:t>2 </a:t>
            </a:r>
            <a:r>
              <a:rPr dirty="0" sz="1800" spc="95">
                <a:solidFill>
                  <a:srgbClr val="368727"/>
                </a:solidFill>
                <a:latin typeface="Calibri"/>
                <a:cs typeface="Calibri"/>
              </a:rPr>
              <a:t>This </a:t>
            </a: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estimate </a:t>
            </a:r>
            <a:r>
              <a:rPr dirty="0" sz="1800" spc="135">
                <a:solidFill>
                  <a:srgbClr val="368727"/>
                </a:solidFill>
                <a:latin typeface="Calibri"/>
                <a:cs typeface="Calibri"/>
              </a:rPr>
              <a:t>does </a:t>
            </a:r>
            <a:r>
              <a:rPr dirty="0" sz="1800" spc="80">
                <a:solidFill>
                  <a:srgbClr val="368727"/>
                </a:solidFill>
                <a:latin typeface="Calibri"/>
                <a:cs typeface="Calibri"/>
              </a:rPr>
              <a:t>not</a:t>
            </a:r>
            <a:r>
              <a:rPr dirty="0" sz="1800" spc="-5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368727"/>
                </a:solidFill>
                <a:latin typeface="Calibri"/>
                <a:cs typeface="Calibri"/>
              </a:rPr>
              <a:t>include  </a:t>
            </a:r>
            <a:r>
              <a:rPr dirty="0" sz="1800" spc="110">
                <a:solidFill>
                  <a:srgbClr val="368727"/>
                </a:solidFill>
                <a:latin typeface="Calibri"/>
                <a:cs typeface="Calibri"/>
              </a:rPr>
              <a:t>possible </a:t>
            </a:r>
            <a:r>
              <a:rPr dirty="0" sz="1800" spc="90">
                <a:solidFill>
                  <a:srgbClr val="368727"/>
                </a:solidFill>
                <a:latin typeface="Calibri"/>
                <a:cs typeface="Calibri"/>
              </a:rPr>
              <a:t>long-term</a:t>
            </a:r>
            <a:r>
              <a:rPr dirty="0" sz="1800" spc="-25">
                <a:solidFill>
                  <a:srgbClr val="368727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368727"/>
                </a:solidFill>
                <a:latin typeface="Calibri"/>
                <a:cs typeface="Calibri"/>
              </a:rPr>
              <a:t>care.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255189" y="2058655"/>
            <a:ext cx="3753694" cy="375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83259" y="85852"/>
            <a:ext cx="13417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963" y="360171"/>
            <a:ext cx="801750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60">
                <a:solidFill>
                  <a:srgbClr val="368727"/>
                </a:solidFill>
                <a:latin typeface="Book Antiqua"/>
                <a:cs typeface="Book Antiqua"/>
              </a:rPr>
              <a:t>Find </a:t>
            </a:r>
            <a:r>
              <a:rPr dirty="0" sz="2800" spc="145">
                <a:solidFill>
                  <a:srgbClr val="368727"/>
                </a:solidFill>
                <a:latin typeface="Book Antiqua"/>
                <a:cs typeface="Book Antiqua"/>
              </a:rPr>
              <a:t>coverage </a:t>
            </a:r>
            <a:r>
              <a:rPr dirty="0" sz="2800" spc="50">
                <a:solidFill>
                  <a:srgbClr val="368727"/>
                </a:solidFill>
                <a:latin typeface="Book Antiqua"/>
                <a:cs typeface="Book Antiqua"/>
              </a:rPr>
              <a:t>with </a:t>
            </a:r>
            <a:r>
              <a:rPr dirty="0" sz="2800" spc="55">
                <a:solidFill>
                  <a:srgbClr val="368727"/>
                </a:solidFill>
                <a:latin typeface="Book Antiqua"/>
                <a:cs typeface="Book Antiqua"/>
              </a:rPr>
              <a:t>Fidelity </a:t>
            </a:r>
            <a:r>
              <a:rPr dirty="0" sz="2800" spc="125">
                <a:solidFill>
                  <a:srgbClr val="368727"/>
                </a:solidFill>
                <a:latin typeface="Book Antiqua"/>
                <a:cs typeface="Book Antiqua"/>
              </a:rPr>
              <a:t>Medicare</a:t>
            </a:r>
            <a:r>
              <a:rPr dirty="0" sz="2800" spc="-345">
                <a:solidFill>
                  <a:srgbClr val="368727"/>
                </a:solidFill>
                <a:latin typeface="Book Antiqua"/>
                <a:cs typeface="Book Antiqua"/>
              </a:rPr>
              <a:t> </a:t>
            </a:r>
            <a:r>
              <a:rPr dirty="0" sz="2800" spc="50">
                <a:solidFill>
                  <a:srgbClr val="368727"/>
                </a:solidFill>
                <a:latin typeface="Book Antiqua"/>
                <a:cs typeface="Book Antiqua"/>
              </a:rPr>
              <a:t>Services®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545" y="6395720"/>
            <a:ext cx="93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90">
                <a:solidFill>
                  <a:srgbClr val="044014"/>
                </a:solidFill>
                <a:latin typeface="Book Antiqua"/>
                <a:cs typeface="Book Antiqua"/>
              </a:rPr>
              <a:t>9</a:t>
            </a:r>
            <a:endParaRPr sz="9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5751" y="1143000"/>
            <a:ext cx="5586730" cy="4624705"/>
          </a:xfrm>
          <a:custGeom>
            <a:avLst/>
            <a:gdLst/>
            <a:ahLst/>
            <a:cxnLst/>
            <a:rect l="l" t="t" r="r" b="b"/>
            <a:pathLst>
              <a:path w="5586730" h="4624705">
                <a:moveTo>
                  <a:pt x="0" y="0"/>
                </a:moveTo>
                <a:lnTo>
                  <a:pt x="5586244" y="0"/>
                </a:lnTo>
                <a:lnTo>
                  <a:pt x="5586244" y="4624590"/>
                </a:lnTo>
                <a:lnTo>
                  <a:pt x="0" y="4624590"/>
                </a:lnTo>
                <a:lnTo>
                  <a:pt x="0" y="0"/>
                </a:lnTo>
                <a:close/>
              </a:path>
            </a:pathLst>
          </a:custGeom>
          <a:solidFill>
            <a:srgbClr val="F7F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2965" y="5122646"/>
            <a:ext cx="349250" cy="31750"/>
          </a:xfrm>
          <a:custGeom>
            <a:avLst/>
            <a:gdLst/>
            <a:ahLst/>
            <a:cxnLst/>
            <a:rect l="l" t="t" r="r" b="b"/>
            <a:pathLst>
              <a:path w="349250" h="31750">
                <a:moveTo>
                  <a:pt x="342143" y="0"/>
                </a:moveTo>
                <a:lnTo>
                  <a:pt x="238125" y="1"/>
                </a:lnTo>
                <a:lnTo>
                  <a:pt x="229358" y="1"/>
                </a:lnTo>
                <a:lnTo>
                  <a:pt x="222250" y="7108"/>
                </a:lnTo>
                <a:lnTo>
                  <a:pt x="222251" y="24643"/>
                </a:lnTo>
                <a:lnTo>
                  <a:pt x="229358" y="31751"/>
                </a:lnTo>
                <a:lnTo>
                  <a:pt x="342143" y="31750"/>
                </a:lnTo>
                <a:lnTo>
                  <a:pt x="349251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349250" h="31750">
                <a:moveTo>
                  <a:pt x="119893" y="1"/>
                </a:moveTo>
                <a:lnTo>
                  <a:pt x="7108" y="1"/>
                </a:lnTo>
                <a:lnTo>
                  <a:pt x="0" y="7108"/>
                </a:lnTo>
                <a:lnTo>
                  <a:pt x="1" y="24644"/>
                </a:lnTo>
                <a:lnTo>
                  <a:pt x="7108" y="31751"/>
                </a:lnTo>
                <a:lnTo>
                  <a:pt x="119893" y="31751"/>
                </a:lnTo>
                <a:lnTo>
                  <a:pt x="126999" y="24644"/>
                </a:lnTo>
                <a:lnTo>
                  <a:pt x="127000" y="7108"/>
                </a:lnTo>
                <a:lnTo>
                  <a:pt x="119893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00063" y="4815060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7" y="0"/>
                </a:moveTo>
                <a:lnTo>
                  <a:pt x="265560" y="3378"/>
                </a:lnTo>
                <a:lnTo>
                  <a:pt x="221611" y="13193"/>
                </a:lnTo>
                <a:lnTo>
                  <a:pt x="180241" y="28961"/>
                </a:lnTo>
                <a:lnTo>
                  <a:pt x="141934" y="50202"/>
                </a:lnTo>
                <a:lnTo>
                  <a:pt x="107170" y="76432"/>
                </a:lnTo>
                <a:lnTo>
                  <a:pt x="76432" y="107170"/>
                </a:lnTo>
                <a:lnTo>
                  <a:pt x="50202" y="141934"/>
                </a:lnTo>
                <a:lnTo>
                  <a:pt x="28961" y="180241"/>
                </a:lnTo>
                <a:lnTo>
                  <a:pt x="13193" y="221611"/>
                </a:lnTo>
                <a:lnTo>
                  <a:pt x="3378" y="265560"/>
                </a:lnTo>
                <a:lnTo>
                  <a:pt x="0" y="311607"/>
                </a:lnTo>
                <a:lnTo>
                  <a:pt x="3378" y="357654"/>
                </a:lnTo>
                <a:lnTo>
                  <a:pt x="13193" y="401603"/>
                </a:lnTo>
                <a:lnTo>
                  <a:pt x="28961" y="442973"/>
                </a:lnTo>
                <a:lnTo>
                  <a:pt x="50202" y="481280"/>
                </a:lnTo>
                <a:lnTo>
                  <a:pt x="76432" y="516044"/>
                </a:lnTo>
                <a:lnTo>
                  <a:pt x="107170" y="546782"/>
                </a:lnTo>
                <a:lnTo>
                  <a:pt x="141934" y="573012"/>
                </a:lnTo>
                <a:lnTo>
                  <a:pt x="180241" y="594252"/>
                </a:lnTo>
                <a:lnTo>
                  <a:pt x="221611" y="610021"/>
                </a:lnTo>
                <a:lnTo>
                  <a:pt x="265560" y="619835"/>
                </a:lnTo>
                <a:lnTo>
                  <a:pt x="311607" y="623214"/>
                </a:lnTo>
                <a:lnTo>
                  <a:pt x="357654" y="619835"/>
                </a:lnTo>
                <a:lnTo>
                  <a:pt x="401603" y="610021"/>
                </a:lnTo>
                <a:lnTo>
                  <a:pt x="442973" y="594252"/>
                </a:lnTo>
                <a:lnTo>
                  <a:pt x="481280" y="573012"/>
                </a:lnTo>
                <a:lnTo>
                  <a:pt x="516044" y="546782"/>
                </a:lnTo>
                <a:lnTo>
                  <a:pt x="546782" y="516044"/>
                </a:lnTo>
                <a:lnTo>
                  <a:pt x="573012" y="481280"/>
                </a:lnTo>
                <a:lnTo>
                  <a:pt x="594252" y="442973"/>
                </a:lnTo>
                <a:lnTo>
                  <a:pt x="610021" y="401603"/>
                </a:lnTo>
                <a:lnTo>
                  <a:pt x="619835" y="357654"/>
                </a:lnTo>
                <a:lnTo>
                  <a:pt x="623214" y="311607"/>
                </a:lnTo>
                <a:lnTo>
                  <a:pt x="619835" y="265560"/>
                </a:lnTo>
                <a:lnTo>
                  <a:pt x="610021" y="221611"/>
                </a:lnTo>
                <a:lnTo>
                  <a:pt x="594252" y="180241"/>
                </a:lnTo>
                <a:lnTo>
                  <a:pt x="573012" y="141934"/>
                </a:lnTo>
                <a:lnTo>
                  <a:pt x="546782" y="107170"/>
                </a:lnTo>
                <a:lnTo>
                  <a:pt x="516044" y="76432"/>
                </a:lnTo>
                <a:lnTo>
                  <a:pt x="481280" y="50202"/>
                </a:lnTo>
                <a:lnTo>
                  <a:pt x="442973" y="28961"/>
                </a:lnTo>
                <a:lnTo>
                  <a:pt x="401603" y="13193"/>
                </a:lnTo>
                <a:lnTo>
                  <a:pt x="357654" y="3378"/>
                </a:lnTo>
                <a:lnTo>
                  <a:pt x="3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00063" y="4815060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63912" y="2684792"/>
            <a:ext cx="349250" cy="31750"/>
          </a:xfrm>
          <a:custGeom>
            <a:avLst/>
            <a:gdLst/>
            <a:ahLst/>
            <a:cxnLst/>
            <a:rect l="l" t="t" r="r" b="b"/>
            <a:pathLst>
              <a:path w="349250" h="31750">
                <a:moveTo>
                  <a:pt x="342143" y="0"/>
                </a:moveTo>
                <a:lnTo>
                  <a:pt x="229358" y="1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8" y="31751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3" y="0"/>
                </a:lnTo>
                <a:close/>
              </a:path>
              <a:path w="349250" h="31750">
                <a:moveTo>
                  <a:pt x="119893" y="1"/>
                </a:moveTo>
                <a:lnTo>
                  <a:pt x="7108" y="1"/>
                </a:lnTo>
                <a:lnTo>
                  <a:pt x="0" y="7108"/>
                </a:lnTo>
                <a:lnTo>
                  <a:pt x="0" y="24644"/>
                </a:lnTo>
                <a:lnTo>
                  <a:pt x="7108" y="31751"/>
                </a:lnTo>
                <a:lnTo>
                  <a:pt x="119893" y="31751"/>
                </a:lnTo>
                <a:lnTo>
                  <a:pt x="126998" y="24644"/>
                </a:lnTo>
                <a:lnTo>
                  <a:pt x="127000" y="7108"/>
                </a:lnTo>
                <a:lnTo>
                  <a:pt x="119893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91957" y="2389944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69">
                <a:moveTo>
                  <a:pt x="311605" y="0"/>
                </a:moveTo>
                <a:lnTo>
                  <a:pt x="265559" y="3378"/>
                </a:lnTo>
                <a:lnTo>
                  <a:pt x="221610" y="13193"/>
                </a:lnTo>
                <a:lnTo>
                  <a:pt x="180240" y="28961"/>
                </a:lnTo>
                <a:lnTo>
                  <a:pt x="141933" y="50201"/>
                </a:lnTo>
                <a:lnTo>
                  <a:pt x="107169" y="76431"/>
                </a:lnTo>
                <a:lnTo>
                  <a:pt x="76431" y="107169"/>
                </a:lnTo>
                <a:lnTo>
                  <a:pt x="50201" y="141933"/>
                </a:lnTo>
                <a:lnTo>
                  <a:pt x="28961" y="180240"/>
                </a:lnTo>
                <a:lnTo>
                  <a:pt x="13193" y="221610"/>
                </a:lnTo>
                <a:lnTo>
                  <a:pt x="3378" y="265559"/>
                </a:lnTo>
                <a:lnTo>
                  <a:pt x="0" y="311605"/>
                </a:lnTo>
                <a:lnTo>
                  <a:pt x="3378" y="357653"/>
                </a:lnTo>
                <a:lnTo>
                  <a:pt x="13193" y="401602"/>
                </a:lnTo>
                <a:lnTo>
                  <a:pt x="28961" y="442971"/>
                </a:lnTo>
                <a:lnTo>
                  <a:pt x="50201" y="481279"/>
                </a:lnTo>
                <a:lnTo>
                  <a:pt x="76431" y="516043"/>
                </a:lnTo>
                <a:lnTo>
                  <a:pt x="107169" y="546781"/>
                </a:lnTo>
                <a:lnTo>
                  <a:pt x="141933" y="573011"/>
                </a:lnTo>
                <a:lnTo>
                  <a:pt x="180240" y="594251"/>
                </a:lnTo>
                <a:lnTo>
                  <a:pt x="221610" y="610020"/>
                </a:lnTo>
                <a:lnTo>
                  <a:pt x="265559" y="619834"/>
                </a:lnTo>
                <a:lnTo>
                  <a:pt x="311605" y="623213"/>
                </a:lnTo>
                <a:lnTo>
                  <a:pt x="357653" y="619834"/>
                </a:lnTo>
                <a:lnTo>
                  <a:pt x="401602" y="610020"/>
                </a:lnTo>
                <a:lnTo>
                  <a:pt x="442971" y="594251"/>
                </a:lnTo>
                <a:lnTo>
                  <a:pt x="481279" y="573011"/>
                </a:lnTo>
                <a:lnTo>
                  <a:pt x="516043" y="546781"/>
                </a:lnTo>
                <a:lnTo>
                  <a:pt x="546781" y="516043"/>
                </a:lnTo>
                <a:lnTo>
                  <a:pt x="573011" y="481279"/>
                </a:lnTo>
                <a:lnTo>
                  <a:pt x="594251" y="442971"/>
                </a:lnTo>
                <a:lnTo>
                  <a:pt x="610020" y="401602"/>
                </a:lnTo>
                <a:lnTo>
                  <a:pt x="619834" y="357653"/>
                </a:lnTo>
                <a:lnTo>
                  <a:pt x="623213" y="311605"/>
                </a:lnTo>
                <a:lnTo>
                  <a:pt x="619834" y="265559"/>
                </a:lnTo>
                <a:lnTo>
                  <a:pt x="610020" y="221610"/>
                </a:lnTo>
                <a:lnTo>
                  <a:pt x="594251" y="180240"/>
                </a:lnTo>
                <a:lnTo>
                  <a:pt x="573011" y="141933"/>
                </a:lnTo>
                <a:lnTo>
                  <a:pt x="546781" y="107169"/>
                </a:lnTo>
                <a:lnTo>
                  <a:pt x="516043" y="76431"/>
                </a:lnTo>
                <a:lnTo>
                  <a:pt x="481279" y="50201"/>
                </a:lnTo>
                <a:lnTo>
                  <a:pt x="442971" y="28961"/>
                </a:lnTo>
                <a:lnTo>
                  <a:pt x="401602" y="13193"/>
                </a:lnTo>
                <a:lnTo>
                  <a:pt x="357653" y="3378"/>
                </a:lnTo>
                <a:lnTo>
                  <a:pt x="311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91957" y="2389944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69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91957" y="3189959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5" y="0"/>
                </a:moveTo>
                <a:lnTo>
                  <a:pt x="265559" y="3378"/>
                </a:lnTo>
                <a:lnTo>
                  <a:pt x="221610" y="13193"/>
                </a:lnTo>
                <a:lnTo>
                  <a:pt x="180240" y="28961"/>
                </a:lnTo>
                <a:lnTo>
                  <a:pt x="141933" y="50201"/>
                </a:lnTo>
                <a:lnTo>
                  <a:pt x="107169" y="76431"/>
                </a:lnTo>
                <a:lnTo>
                  <a:pt x="76431" y="107169"/>
                </a:lnTo>
                <a:lnTo>
                  <a:pt x="50201" y="141933"/>
                </a:lnTo>
                <a:lnTo>
                  <a:pt x="28961" y="180240"/>
                </a:lnTo>
                <a:lnTo>
                  <a:pt x="13193" y="221610"/>
                </a:lnTo>
                <a:lnTo>
                  <a:pt x="3378" y="265559"/>
                </a:lnTo>
                <a:lnTo>
                  <a:pt x="0" y="311605"/>
                </a:lnTo>
                <a:lnTo>
                  <a:pt x="3378" y="357653"/>
                </a:lnTo>
                <a:lnTo>
                  <a:pt x="13193" y="401602"/>
                </a:lnTo>
                <a:lnTo>
                  <a:pt x="28961" y="442971"/>
                </a:lnTo>
                <a:lnTo>
                  <a:pt x="50201" y="481279"/>
                </a:lnTo>
                <a:lnTo>
                  <a:pt x="76431" y="516043"/>
                </a:lnTo>
                <a:lnTo>
                  <a:pt x="107169" y="546781"/>
                </a:lnTo>
                <a:lnTo>
                  <a:pt x="141933" y="573011"/>
                </a:lnTo>
                <a:lnTo>
                  <a:pt x="180240" y="594251"/>
                </a:lnTo>
                <a:lnTo>
                  <a:pt x="221610" y="610020"/>
                </a:lnTo>
                <a:lnTo>
                  <a:pt x="265559" y="619834"/>
                </a:lnTo>
                <a:lnTo>
                  <a:pt x="311605" y="623213"/>
                </a:lnTo>
                <a:lnTo>
                  <a:pt x="357653" y="619834"/>
                </a:lnTo>
                <a:lnTo>
                  <a:pt x="401602" y="610020"/>
                </a:lnTo>
                <a:lnTo>
                  <a:pt x="442971" y="594251"/>
                </a:lnTo>
                <a:lnTo>
                  <a:pt x="481279" y="573011"/>
                </a:lnTo>
                <a:lnTo>
                  <a:pt x="516043" y="546781"/>
                </a:lnTo>
                <a:lnTo>
                  <a:pt x="546781" y="516043"/>
                </a:lnTo>
                <a:lnTo>
                  <a:pt x="573011" y="481279"/>
                </a:lnTo>
                <a:lnTo>
                  <a:pt x="594251" y="442971"/>
                </a:lnTo>
                <a:lnTo>
                  <a:pt x="610020" y="401602"/>
                </a:lnTo>
                <a:lnTo>
                  <a:pt x="619834" y="357653"/>
                </a:lnTo>
                <a:lnTo>
                  <a:pt x="623213" y="311605"/>
                </a:lnTo>
                <a:lnTo>
                  <a:pt x="619834" y="265559"/>
                </a:lnTo>
                <a:lnTo>
                  <a:pt x="610020" y="221610"/>
                </a:lnTo>
                <a:lnTo>
                  <a:pt x="594251" y="180240"/>
                </a:lnTo>
                <a:lnTo>
                  <a:pt x="573011" y="141933"/>
                </a:lnTo>
                <a:lnTo>
                  <a:pt x="546781" y="107169"/>
                </a:lnTo>
                <a:lnTo>
                  <a:pt x="516043" y="76431"/>
                </a:lnTo>
                <a:lnTo>
                  <a:pt x="481279" y="50201"/>
                </a:lnTo>
                <a:lnTo>
                  <a:pt x="442971" y="28961"/>
                </a:lnTo>
                <a:lnTo>
                  <a:pt x="401602" y="13193"/>
                </a:lnTo>
                <a:lnTo>
                  <a:pt x="357653" y="3378"/>
                </a:lnTo>
                <a:lnTo>
                  <a:pt x="311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91957" y="3189959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71983" y="3513542"/>
            <a:ext cx="349250" cy="31750"/>
          </a:xfrm>
          <a:custGeom>
            <a:avLst/>
            <a:gdLst/>
            <a:ahLst/>
            <a:cxnLst/>
            <a:rect l="l" t="t" r="r" b="b"/>
            <a:pathLst>
              <a:path w="349250" h="31750">
                <a:moveTo>
                  <a:pt x="342141" y="0"/>
                </a:moveTo>
                <a:lnTo>
                  <a:pt x="229356" y="1"/>
                </a:lnTo>
                <a:lnTo>
                  <a:pt x="222250" y="7108"/>
                </a:lnTo>
                <a:lnTo>
                  <a:pt x="222250" y="24643"/>
                </a:lnTo>
                <a:lnTo>
                  <a:pt x="229356" y="31751"/>
                </a:lnTo>
                <a:lnTo>
                  <a:pt x="342141" y="31750"/>
                </a:lnTo>
                <a:lnTo>
                  <a:pt x="349250" y="24643"/>
                </a:lnTo>
                <a:lnTo>
                  <a:pt x="349250" y="7108"/>
                </a:lnTo>
                <a:lnTo>
                  <a:pt x="342141" y="0"/>
                </a:lnTo>
                <a:close/>
              </a:path>
              <a:path w="349250" h="31750">
                <a:moveTo>
                  <a:pt x="119891" y="1"/>
                </a:moveTo>
                <a:lnTo>
                  <a:pt x="7106" y="1"/>
                </a:lnTo>
                <a:lnTo>
                  <a:pt x="0" y="7108"/>
                </a:lnTo>
                <a:lnTo>
                  <a:pt x="0" y="24644"/>
                </a:lnTo>
                <a:lnTo>
                  <a:pt x="7106" y="31751"/>
                </a:lnTo>
                <a:lnTo>
                  <a:pt x="119891" y="31751"/>
                </a:lnTo>
                <a:lnTo>
                  <a:pt x="126998" y="24644"/>
                </a:lnTo>
                <a:lnTo>
                  <a:pt x="127000" y="7108"/>
                </a:lnTo>
                <a:lnTo>
                  <a:pt x="119891" y="1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71983" y="4307632"/>
            <a:ext cx="349250" cy="31750"/>
          </a:xfrm>
          <a:custGeom>
            <a:avLst/>
            <a:gdLst/>
            <a:ahLst/>
            <a:cxnLst/>
            <a:rect l="l" t="t" r="r" b="b"/>
            <a:pathLst>
              <a:path w="349250" h="31750">
                <a:moveTo>
                  <a:pt x="342141" y="0"/>
                </a:moveTo>
                <a:lnTo>
                  <a:pt x="229356" y="0"/>
                </a:lnTo>
                <a:lnTo>
                  <a:pt x="222251" y="7106"/>
                </a:lnTo>
                <a:lnTo>
                  <a:pt x="222250" y="24643"/>
                </a:lnTo>
                <a:lnTo>
                  <a:pt x="229356" y="31750"/>
                </a:lnTo>
                <a:lnTo>
                  <a:pt x="342141" y="31750"/>
                </a:lnTo>
                <a:lnTo>
                  <a:pt x="349248" y="24643"/>
                </a:lnTo>
                <a:lnTo>
                  <a:pt x="349250" y="7106"/>
                </a:lnTo>
                <a:lnTo>
                  <a:pt x="342141" y="0"/>
                </a:lnTo>
                <a:close/>
              </a:path>
              <a:path w="349250" h="31750">
                <a:moveTo>
                  <a:pt x="119891" y="0"/>
                </a:moveTo>
                <a:lnTo>
                  <a:pt x="15875" y="1"/>
                </a:lnTo>
                <a:lnTo>
                  <a:pt x="7106" y="1"/>
                </a:lnTo>
                <a:lnTo>
                  <a:pt x="0" y="7108"/>
                </a:lnTo>
                <a:lnTo>
                  <a:pt x="0" y="24643"/>
                </a:lnTo>
                <a:lnTo>
                  <a:pt x="7106" y="31751"/>
                </a:lnTo>
                <a:lnTo>
                  <a:pt x="119891" y="31750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1" y="0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91957" y="4002510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311605" y="0"/>
                </a:moveTo>
                <a:lnTo>
                  <a:pt x="265559" y="3378"/>
                </a:lnTo>
                <a:lnTo>
                  <a:pt x="221610" y="13193"/>
                </a:lnTo>
                <a:lnTo>
                  <a:pt x="180240" y="28961"/>
                </a:lnTo>
                <a:lnTo>
                  <a:pt x="141933" y="50201"/>
                </a:lnTo>
                <a:lnTo>
                  <a:pt x="107169" y="76431"/>
                </a:lnTo>
                <a:lnTo>
                  <a:pt x="76431" y="107169"/>
                </a:lnTo>
                <a:lnTo>
                  <a:pt x="50201" y="141933"/>
                </a:lnTo>
                <a:lnTo>
                  <a:pt x="28961" y="180240"/>
                </a:lnTo>
                <a:lnTo>
                  <a:pt x="13193" y="221610"/>
                </a:lnTo>
                <a:lnTo>
                  <a:pt x="3378" y="265559"/>
                </a:lnTo>
                <a:lnTo>
                  <a:pt x="0" y="311605"/>
                </a:lnTo>
                <a:lnTo>
                  <a:pt x="3378" y="357653"/>
                </a:lnTo>
                <a:lnTo>
                  <a:pt x="13193" y="401602"/>
                </a:lnTo>
                <a:lnTo>
                  <a:pt x="28961" y="442971"/>
                </a:lnTo>
                <a:lnTo>
                  <a:pt x="50201" y="481279"/>
                </a:lnTo>
                <a:lnTo>
                  <a:pt x="76431" y="516043"/>
                </a:lnTo>
                <a:lnTo>
                  <a:pt x="107169" y="546781"/>
                </a:lnTo>
                <a:lnTo>
                  <a:pt x="141933" y="573011"/>
                </a:lnTo>
                <a:lnTo>
                  <a:pt x="180240" y="594251"/>
                </a:lnTo>
                <a:lnTo>
                  <a:pt x="221610" y="610020"/>
                </a:lnTo>
                <a:lnTo>
                  <a:pt x="265559" y="619834"/>
                </a:lnTo>
                <a:lnTo>
                  <a:pt x="311605" y="623213"/>
                </a:lnTo>
                <a:lnTo>
                  <a:pt x="357653" y="619834"/>
                </a:lnTo>
                <a:lnTo>
                  <a:pt x="401602" y="610020"/>
                </a:lnTo>
                <a:lnTo>
                  <a:pt x="442971" y="594251"/>
                </a:lnTo>
                <a:lnTo>
                  <a:pt x="481279" y="573011"/>
                </a:lnTo>
                <a:lnTo>
                  <a:pt x="516043" y="546781"/>
                </a:lnTo>
                <a:lnTo>
                  <a:pt x="546781" y="516043"/>
                </a:lnTo>
                <a:lnTo>
                  <a:pt x="573011" y="481279"/>
                </a:lnTo>
                <a:lnTo>
                  <a:pt x="594251" y="442971"/>
                </a:lnTo>
                <a:lnTo>
                  <a:pt x="610020" y="401602"/>
                </a:lnTo>
                <a:lnTo>
                  <a:pt x="619834" y="357653"/>
                </a:lnTo>
                <a:lnTo>
                  <a:pt x="623213" y="311605"/>
                </a:lnTo>
                <a:lnTo>
                  <a:pt x="619834" y="265559"/>
                </a:lnTo>
                <a:lnTo>
                  <a:pt x="610020" y="221610"/>
                </a:lnTo>
                <a:lnTo>
                  <a:pt x="594251" y="180240"/>
                </a:lnTo>
                <a:lnTo>
                  <a:pt x="573011" y="141933"/>
                </a:lnTo>
                <a:lnTo>
                  <a:pt x="546781" y="107169"/>
                </a:lnTo>
                <a:lnTo>
                  <a:pt x="516043" y="76431"/>
                </a:lnTo>
                <a:lnTo>
                  <a:pt x="481279" y="50201"/>
                </a:lnTo>
                <a:lnTo>
                  <a:pt x="442971" y="28961"/>
                </a:lnTo>
                <a:lnTo>
                  <a:pt x="401602" y="13193"/>
                </a:lnTo>
                <a:lnTo>
                  <a:pt x="357653" y="3378"/>
                </a:lnTo>
                <a:lnTo>
                  <a:pt x="311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91957" y="4002510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07"/>
                </a:moveTo>
                <a:lnTo>
                  <a:pt x="3378" y="265560"/>
                </a:lnTo>
                <a:lnTo>
                  <a:pt x="13193" y="221610"/>
                </a:lnTo>
                <a:lnTo>
                  <a:pt x="28961" y="180241"/>
                </a:lnTo>
                <a:lnTo>
                  <a:pt x="50201" y="141933"/>
                </a:lnTo>
                <a:lnTo>
                  <a:pt x="76431" y="107169"/>
                </a:lnTo>
                <a:lnTo>
                  <a:pt x="107169" y="76431"/>
                </a:lnTo>
                <a:lnTo>
                  <a:pt x="141933" y="50201"/>
                </a:lnTo>
                <a:lnTo>
                  <a:pt x="180241" y="28961"/>
                </a:lnTo>
                <a:lnTo>
                  <a:pt x="221610" y="13193"/>
                </a:lnTo>
                <a:lnTo>
                  <a:pt x="265560" y="3378"/>
                </a:lnTo>
                <a:lnTo>
                  <a:pt x="311607" y="0"/>
                </a:lnTo>
                <a:lnTo>
                  <a:pt x="357654" y="3378"/>
                </a:lnTo>
                <a:lnTo>
                  <a:pt x="401603" y="13193"/>
                </a:lnTo>
                <a:lnTo>
                  <a:pt x="442972" y="28961"/>
                </a:lnTo>
                <a:lnTo>
                  <a:pt x="481280" y="50201"/>
                </a:lnTo>
                <a:lnTo>
                  <a:pt x="516044" y="76431"/>
                </a:lnTo>
                <a:lnTo>
                  <a:pt x="546782" y="107169"/>
                </a:lnTo>
                <a:lnTo>
                  <a:pt x="573012" y="141933"/>
                </a:lnTo>
                <a:lnTo>
                  <a:pt x="594252" y="180241"/>
                </a:lnTo>
                <a:lnTo>
                  <a:pt x="610020" y="221610"/>
                </a:lnTo>
                <a:lnTo>
                  <a:pt x="619835" y="265560"/>
                </a:lnTo>
                <a:lnTo>
                  <a:pt x="623214" y="311607"/>
                </a:lnTo>
                <a:lnTo>
                  <a:pt x="619835" y="357654"/>
                </a:lnTo>
                <a:lnTo>
                  <a:pt x="610020" y="401603"/>
                </a:lnTo>
                <a:lnTo>
                  <a:pt x="594252" y="442972"/>
                </a:lnTo>
                <a:lnTo>
                  <a:pt x="573012" y="481280"/>
                </a:lnTo>
                <a:lnTo>
                  <a:pt x="546782" y="516044"/>
                </a:lnTo>
                <a:lnTo>
                  <a:pt x="516044" y="546782"/>
                </a:lnTo>
                <a:lnTo>
                  <a:pt x="481280" y="573012"/>
                </a:lnTo>
                <a:lnTo>
                  <a:pt x="442972" y="594252"/>
                </a:lnTo>
                <a:lnTo>
                  <a:pt x="401603" y="610020"/>
                </a:lnTo>
                <a:lnTo>
                  <a:pt x="357654" y="619835"/>
                </a:lnTo>
                <a:lnTo>
                  <a:pt x="311607" y="623214"/>
                </a:lnTo>
                <a:lnTo>
                  <a:pt x="265560" y="619835"/>
                </a:lnTo>
                <a:lnTo>
                  <a:pt x="221610" y="610020"/>
                </a:lnTo>
                <a:lnTo>
                  <a:pt x="180241" y="594252"/>
                </a:lnTo>
                <a:lnTo>
                  <a:pt x="141933" y="573012"/>
                </a:lnTo>
                <a:lnTo>
                  <a:pt x="107169" y="546782"/>
                </a:lnTo>
                <a:lnTo>
                  <a:pt x="76431" y="516044"/>
                </a:lnTo>
                <a:lnTo>
                  <a:pt x="50201" y="481280"/>
                </a:lnTo>
                <a:lnTo>
                  <a:pt x="28961" y="442972"/>
                </a:lnTo>
                <a:lnTo>
                  <a:pt x="13193" y="401603"/>
                </a:lnTo>
                <a:lnTo>
                  <a:pt x="3378" y="357654"/>
                </a:lnTo>
                <a:lnTo>
                  <a:pt x="0" y="311607"/>
                </a:lnTo>
                <a:close/>
              </a:path>
            </a:pathLst>
          </a:custGeom>
          <a:ln w="34925">
            <a:solidFill>
              <a:srgbClr val="F7F4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68170" y="3968522"/>
            <a:ext cx="1016000" cy="31750"/>
          </a:xfrm>
          <a:custGeom>
            <a:avLst/>
            <a:gdLst/>
            <a:ahLst/>
            <a:cxnLst/>
            <a:rect l="l" t="t" r="r" b="b"/>
            <a:pathLst>
              <a:path w="1016000" h="31750">
                <a:moveTo>
                  <a:pt x="1008893" y="0"/>
                </a:moveTo>
                <a:lnTo>
                  <a:pt x="896108" y="0"/>
                </a:lnTo>
                <a:lnTo>
                  <a:pt x="889000" y="7106"/>
                </a:lnTo>
                <a:lnTo>
                  <a:pt x="889000" y="24641"/>
                </a:lnTo>
                <a:lnTo>
                  <a:pt x="896108" y="31750"/>
                </a:lnTo>
                <a:lnTo>
                  <a:pt x="1008893" y="31750"/>
                </a:lnTo>
                <a:lnTo>
                  <a:pt x="1016000" y="24641"/>
                </a:lnTo>
                <a:lnTo>
                  <a:pt x="1016000" y="7106"/>
                </a:lnTo>
                <a:lnTo>
                  <a:pt x="1008893" y="0"/>
                </a:lnTo>
                <a:close/>
              </a:path>
              <a:path w="1016000" h="31750">
                <a:moveTo>
                  <a:pt x="786643" y="0"/>
                </a:moveTo>
                <a:lnTo>
                  <a:pt x="673858" y="0"/>
                </a:lnTo>
                <a:lnTo>
                  <a:pt x="666750" y="7106"/>
                </a:lnTo>
                <a:lnTo>
                  <a:pt x="666750" y="24641"/>
                </a:lnTo>
                <a:lnTo>
                  <a:pt x="673858" y="31750"/>
                </a:lnTo>
                <a:lnTo>
                  <a:pt x="786643" y="31750"/>
                </a:lnTo>
                <a:lnTo>
                  <a:pt x="793750" y="24641"/>
                </a:lnTo>
                <a:lnTo>
                  <a:pt x="793750" y="7106"/>
                </a:lnTo>
                <a:lnTo>
                  <a:pt x="786643" y="0"/>
                </a:lnTo>
                <a:close/>
              </a:path>
              <a:path w="1016000" h="31750">
                <a:moveTo>
                  <a:pt x="564393" y="0"/>
                </a:moveTo>
                <a:lnTo>
                  <a:pt x="451608" y="0"/>
                </a:lnTo>
                <a:lnTo>
                  <a:pt x="444500" y="7106"/>
                </a:lnTo>
                <a:lnTo>
                  <a:pt x="444500" y="24643"/>
                </a:lnTo>
                <a:lnTo>
                  <a:pt x="451608" y="31750"/>
                </a:lnTo>
                <a:lnTo>
                  <a:pt x="564393" y="31750"/>
                </a:lnTo>
                <a:lnTo>
                  <a:pt x="571498" y="24643"/>
                </a:lnTo>
                <a:lnTo>
                  <a:pt x="571500" y="7106"/>
                </a:lnTo>
                <a:lnTo>
                  <a:pt x="564393" y="0"/>
                </a:lnTo>
                <a:close/>
              </a:path>
              <a:path w="1016000" h="31750">
                <a:moveTo>
                  <a:pt x="342143" y="0"/>
                </a:moveTo>
                <a:lnTo>
                  <a:pt x="229358" y="0"/>
                </a:lnTo>
                <a:lnTo>
                  <a:pt x="222251" y="7106"/>
                </a:lnTo>
                <a:lnTo>
                  <a:pt x="222250" y="24643"/>
                </a:lnTo>
                <a:lnTo>
                  <a:pt x="229358" y="31750"/>
                </a:lnTo>
                <a:lnTo>
                  <a:pt x="342143" y="31750"/>
                </a:lnTo>
                <a:lnTo>
                  <a:pt x="349250" y="24643"/>
                </a:lnTo>
                <a:lnTo>
                  <a:pt x="349250" y="7106"/>
                </a:lnTo>
                <a:lnTo>
                  <a:pt x="342143" y="0"/>
                </a:lnTo>
                <a:close/>
              </a:path>
              <a:path w="1016000" h="31750">
                <a:moveTo>
                  <a:pt x="119893" y="0"/>
                </a:moveTo>
                <a:lnTo>
                  <a:pt x="7108" y="0"/>
                </a:lnTo>
                <a:lnTo>
                  <a:pt x="0" y="7108"/>
                </a:lnTo>
                <a:lnTo>
                  <a:pt x="0" y="24643"/>
                </a:lnTo>
                <a:lnTo>
                  <a:pt x="7108" y="31750"/>
                </a:lnTo>
                <a:lnTo>
                  <a:pt x="119893" y="31750"/>
                </a:lnTo>
                <a:lnTo>
                  <a:pt x="127000" y="24643"/>
                </a:lnTo>
                <a:lnTo>
                  <a:pt x="127000" y="7108"/>
                </a:lnTo>
                <a:lnTo>
                  <a:pt x="119893" y="0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05011" y="3793308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188647" y="0"/>
                </a:moveTo>
                <a:lnTo>
                  <a:pt x="140792" y="6139"/>
                </a:lnTo>
                <a:lnTo>
                  <a:pt x="95479" y="24557"/>
                </a:lnTo>
                <a:lnTo>
                  <a:pt x="55253" y="55253"/>
                </a:lnTo>
                <a:lnTo>
                  <a:pt x="24557" y="95479"/>
                </a:lnTo>
                <a:lnTo>
                  <a:pt x="6139" y="140792"/>
                </a:lnTo>
                <a:lnTo>
                  <a:pt x="0" y="188647"/>
                </a:lnTo>
                <a:lnTo>
                  <a:pt x="6139" y="236502"/>
                </a:lnTo>
                <a:lnTo>
                  <a:pt x="24557" y="281814"/>
                </a:lnTo>
                <a:lnTo>
                  <a:pt x="55253" y="322041"/>
                </a:lnTo>
                <a:lnTo>
                  <a:pt x="95479" y="352737"/>
                </a:lnTo>
                <a:lnTo>
                  <a:pt x="140792" y="371155"/>
                </a:lnTo>
                <a:lnTo>
                  <a:pt x="188647" y="377294"/>
                </a:lnTo>
                <a:lnTo>
                  <a:pt x="236502" y="371155"/>
                </a:lnTo>
                <a:lnTo>
                  <a:pt x="281814" y="352737"/>
                </a:lnTo>
                <a:lnTo>
                  <a:pt x="322041" y="322041"/>
                </a:lnTo>
                <a:lnTo>
                  <a:pt x="352737" y="281814"/>
                </a:lnTo>
                <a:lnTo>
                  <a:pt x="371155" y="236502"/>
                </a:lnTo>
                <a:lnTo>
                  <a:pt x="377294" y="188647"/>
                </a:lnTo>
                <a:lnTo>
                  <a:pt x="371155" y="140792"/>
                </a:lnTo>
                <a:lnTo>
                  <a:pt x="352737" y="95479"/>
                </a:lnTo>
                <a:lnTo>
                  <a:pt x="322041" y="55253"/>
                </a:lnTo>
                <a:lnTo>
                  <a:pt x="281814" y="24557"/>
                </a:lnTo>
                <a:lnTo>
                  <a:pt x="236502" y="6139"/>
                </a:lnTo>
                <a:lnTo>
                  <a:pt x="188647" y="0"/>
                </a:lnTo>
                <a:close/>
              </a:path>
            </a:pathLst>
          </a:custGeom>
          <a:solidFill>
            <a:srgbClr val="6AD53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51525" y="2804896"/>
            <a:ext cx="31750" cy="2349500"/>
          </a:xfrm>
          <a:custGeom>
            <a:avLst/>
            <a:gdLst/>
            <a:ahLst/>
            <a:cxnLst/>
            <a:rect l="l" t="t" r="r" b="b"/>
            <a:pathLst>
              <a:path w="31750" h="2349500">
                <a:moveTo>
                  <a:pt x="24641" y="2222500"/>
                </a:moveTo>
                <a:lnTo>
                  <a:pt x="7106" y="2222500"/>
                </a:lnTo>
                <a:lnTo>
                  <a:pt x="0" y="2229608"/>
                </a:lnTo>
                <a:lnTo>
                  <a:pt x="0" y="2342393"/>
                </a:lnTo>
                <a:lnTo>
                  <a:pt x="7106" y="2349500"/>
                </a:lnTo>
                <a:lnTo>
                  <a:pt x="24641" y="2349500"/>
                </a:lnTo>
                <a:lnTo>
                  <a:pt x="31750" y="2342393"/>
                </a:lnTo>
                <a:lnTo>
                  <a:pt x="31750" y="2229608"/>
                </a:lnTo>
                <a:lnTo>
                  <a:pt x="24641" y="2222500"/>
                </a:lnTo>
                <a:close/>
              </a:path>
              <a:path w="31750" h="2349500">
                <a:moveTo>
                  <a:pt x="24643" y="2000250"/>
                </a:moveTo>
                <a:lnTo>
                  <a:pt x="7106" y="2000250"/>
                </a:lnTo>
                <a:lnTo>
                  <a:pt x="0" y="2007358"/>
                </a:lnTo>
                <a:lnTo>
                  <a:pt x="0" y="2120143"/>
                </a:lnTo>
                <a:lnTo>
                  <a:pt x="7106" y="2127250"/>
                </a:lnTo>
                <a:lnTo>
                  <a:pt x="24643" y="2127250"/>
                </a:lnTo>
                <a:lnTo>
                  <a:pt x="31750" y="2120143"/>
                </a:lnTo>
                <a:lnTo>
                  <a:pt x="31750" y="2007358"/>
                </a:lnTo>
                <a:lnTo>
                  <a:pt x="24643" y="2000250"/>
                </a:lnTo>
                <a:close/>
              </a:path>
              <a:path w="31750" h="2349500">
                <a:moveTo>
                  <a:pt x="24643" y="1778000"/>
                </a:moveTo>
                <a:lnTo>
                  <a:pt x="7108" y="1778000"/>
                </a:lnTo>
                <a:lnTo>
                  <a:pt x="0" y="1785108"/>
                </a:lnTo>
                <a:lnTo>
                  <a:pt x="0" y="1897893"/>
                </a:lnTo>
                <a:lnTo>
                  <a:pt x="7106" y="1905000"/>
                </a:lnTo>
                <a:lnTo>
                  <a:pt x="24643" y="1905000"/>
                </a:lnTo>
                <a:lnTo>
                  <a:pt x="31750" y="1897893"/>
                </a:lnTo>
                <a:lnTo>
                  <a:pt x="31750" y="1785108"/>
                </a:lnTo>
                <a:lnTo>
                  <a:pt x="24643" y="1778000"/>
                </a:lnTo>
                <a:close/>
              </a:path>
              <a:path w="31750" h="2349500">
                <a:moveTo>
                  <a:pt x="24643" y="1555750"/>
                </a:moveTo>
                <a:lnTo>
                  <a:pt x="7108" y="1555750"/>
                </a:lnTo>
                <a:lnTo>
                  <a:pt x="0" y="1562858"/>
                </a:lnTo>
                <a:lnTo>
                  <a:pt x="0" y="1675643"/>
                </a:lnTo>
                <a:lnTo>
                  <a:pt x="7108" y="1682750"/>
                </a:lnTo>
                <a:lnTo>
                  <a:pt x="24643" y="1682750"/>
                </a:lnTo>
                <a:lnTo>
                  <a:pt x="31750" y="1675643"/>
                </a:lnTo>
                <a:lnTo>
                  <a:pt x="31750" y="1562858"/>
                </a:lnTo>
                <a:lnTo>
                  <a:pt x="24643" y="1555750"/>
                </a:lnTo>
                <a:close/>
              </a:path>
              <a:path w="31750" h="2349500">
                <a:moveTo>
                  <a:pt x="24643" y="1333500"/>
                </a:moveTo>
                <a:lnTo>
                  <a:pt x="7108" y="1333500"/>
                </a:lnTo>
                <a:lnTo>
                  <a:pt x="0" y="1340608"/>
                </a:lnTo>
                <a:lnTo>
                  <a:pt x="0" y="1453393"/>
                </a:lnTo>
                <a:lnTo>
                  <a:pt x="7108" y="1460500"/>
                </a:lnTo>
                <a:lnTo>
                  <a:pt x="24643" y="1460500"/>
                </a:lnTo>
                <a:lnTo>
                  <a:pt x="31750" y="1453393"/>
                </a:lnTo>
                <a:lnTo>
                  <a:pt x="31750" y="1340608"/>
                </a:lnTo>
                <a:lnTo>
                  <a:pt x="24643" y="1333500"/>
                </a:lnTo>
                <a:close/>
              </a:path>
              <a:path w="31750" h="2349500">
                <a:moveTo>
                  <a:pt x="24643" y="1111250"/>
                </a:moveTo>
                <a:lnTo>
                  <a:pt x="7108" y="1111250"/>
                </a:lnTo>
                <a:lnTo>
                  <a:pt x="0" y="1118358"/>
                </a:lnTo>
                <a:lnTo>
                  <a:pt x="0" y="1231143"/>
                </a:lnTo>
                <a:lnTo>
                  <a:pt x="7108" y="1238250"/>
                </a:lnTo>
                <a:lnTo>
                  <a:pt x="24643" y="1238250"/>
                </a:lnTo>
                <a:lnTo>
                  <a:pt x="31750" y="1231143"/>
                </a:lnTo>
                <a:lnTo>
                  <a:pt x="31750" y="1118358"/>
                </a:lnTo>
                <a:lnTo>
                  <a:pt x="24643" y="1111250"/>
                </a:lnTo>
                <a:close/>
              </a:path>
              <a:path w="31750" h="2349500">
                <a:moveTo>
                  <a:pt x="24643" y="889000"/>
                </a:moveTo>
                <a:lnTo>
                  <a:pt x="7108" y="889000"/>
                </a:lnTo>
                <a:lnTo>
                  <a:pt x="0" y="896108"/>
                </a:lnTo>
                <a:lnTo>
                  <a:pt x="0" y="1008893"/>
                </a:lnTo>
                <a:lnTo>
                  <a:pt x="7108" y="1016000"/>
                </a:lnTo>
                <a:lnTo>
                  <a:pt x="24643" y="1016000"/>
                </a:lnTo>
                <a:lnTo>
                  <a:pt x="31750" y="1008893"/>
                </a:lnTo>
                <a:lnTo>
                  <a:pt x="31750" y="896108"/>
                </a:lnTo>
                <a:lnTo>
                  <a:pt x="24643" y="889000"/>
                </a:lnTo>
                <a:close/>
              </a:path>
              <a:path w="31750" h="2349500">
                <a:moveTo>
                  <a:pt x="24643" y="666750"/>
                </a:moveTo>
                <a:lnTo>
                  <a:pt x="7108" y="666750"/>
                </a:lnTo>
                <a:lnTo>
                  <a:pt x="0" y="673858"/>
                </a:lnTo>
                <a:lnTo>
                  <a:pt x="0" y="786643"/>
                </a:lnTo>
                <a:lnTo>
                  <a:pt x="7108" y="793750"/>
                </a:lnTo>
                <a:lnTo>
                  <a:pt x="24643" y="793750"/>
                </a:lnTo>
                <a:lnTo>
                  <a:pt x="31750" y="786643"/>
                </a:lnTo>
                <a:lnTo>
                  <a:pt x="31750" y="673858"/>
                </a:lnTo>
                <a:lnTo>
                  <a:pt x="24643" y="666750"/>
                </a:lnTo>
                <a:close/>
              </a:path>
              <a:path w="31750" h="2349500">
                <a:moveTo>
                  <a:pt x="24643" y="444500"/>
                </a:moveTo>
                <a:lnTo>
                  <a:pt x="7108" y="444500"/>
                </a:lnTo>
                <a:lnTo>
                  <a:pt x="1" y="451608"/>
                </a:lnTo>
                <a:lnTo>
                  <a:pt x="0" y="564393"/>
                </a:lnTo>
                <a:lnTo>
                  <a:pt x="7108" y="571500"/>
                </a:lnTo>
                <a:lnTo>
                  <a:pt x="24643" y="571500"/>
                </a:lnTo>
                <a:lnTo>
                  <a:pt x="31750" y="564393"/>
                </a:lnTo>
                <a:lnTo>
                  <a:pt x="31751" y="451608"/>
                </a:lnTo>
                <a:lnTo>
                  <a:pt x="24643" y="444500"/>
                </a:lnTo>
                <a:close/>
              </a:path>
              <a:path w="31750" h="2349500">
                <a:moveTo>
                  <a:pt x="24643" y="222250"/>
                </a:moveTo>
                <a:lnTo>
                  <a:pt x="7108" y="222250"/>
                </a:lnTo>
                <a:lnTo>
                  <a:pt x="1" y="229358"/>
                </a:lnTo>
                <a:lnTo>
                  <a:pt x="1" y="342143"/>
                </a:lnTo>
                <a:lnTo>
                  <a:pt x="7108" y="349250"/>
                </a:lnTo>
                <a:lnTo>
                  <a:pt x="24643" y="349250"/>
                </a:lnTo>
                <a:lnTo>
                  <a:pt x="31751" y="342143"/>
                </a:lnTo>
                <a:lnTo>
                  <a:pt x="31751" y="229358"/>
                </a:lnTo>
                <a:lnTo>
                  <a:pt x="24643" y="222250"/>
                </a:lnTo>
                <a:close/>
              </a:path>
              <a:path w="31750" h="2349500">
                <a:moveTo>
                  <a:pt x="24643" y="0"/>
                </a:moveTo>
                <a:lnTo>
                  <a:pt x="7108" y="0"/>
                </a:lnTo>
                <a:lnTo>
                  <a:pt x="1" y="7108"/>
                </a:lnTo>
                <a:lnTo>
                  <a:pt x="1" y="119893"/>
                </a:lnTo>
                <a:lnTo>
                  <a:pt x="7108" y="127000"/>
                </a:lnTo>
                <a:lnTo>
                  <a:pt x="24643" y="127000"/>
                </a:lnTo>
                <a:lnTo>
                  <a:pt x="31751" y="119893"/>
                </a:lnTo>
                <a:lnTo>
                  <a:pt x="31751" y="7108"/>
                </a:lnTo>
                <a:lnTo>
                  <a:pt x="24643" y="0"/>
                </a:lnTo>
                <a:close/>
              </a:path>
            </a:pathLst>
          </a:custGeom>
          <a:solidFill>
            <a:srgbClr val="DBCA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063071" y="1392428"/>
            <a:ext cx="4772025" cy="474408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just" marL="12700" marR="1010919">
              <a:lnSpc>
                <a:spcPct val="88300"/>
              </a:lnSpc>
              <a:spcBef>
                <a:spcPts val="350"/>
              </a:spcBef>
            </a:pPr>
            <a:r>
              <a:rPr dirty="0" sz="1800" spc="165">
                <a:latin typeface="Calibri"/>
                <a:cs typeface="Calibri"/>
              </a:rPr>
              <a:t>We </a:t>
            </a:r>
            <a:r>
              <a:rPr dirty="0" sz="1800" spc="100">
                <a:latin typeface="Calibri"/>
                <a:cs typeface="Calibri"/>
              </a:rPr>
              <a:t>provide complimentary</a:t>
            </a:r>
            <a:r>
              <a:rPr dirty="0" sz="1800" spc="-210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support  </a:t>
            </a:r>
            <a:r>
              <a:rPr dirty="0" sz="1800" spc="135">
                <a:latin typeface="Calibri"/>
                <a:cs typeface="Calibri"/>
              </a:rPr>
              <a:t>and </a:t>
            </a:r>
            <a:r>
              <a:rPr dirty="0" sz="1800" spc="130">
                <a:latin typeface="Calibri"/>
                <a:cs typeface="Calibri"/>
              </a:rPr>
              <a:t>guidance</a:t>
            </a:r>
            <a:r>
              <a:rPr dirty="0" sz="1800" spc="-27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at </a:t>
            </a:r>
            <a:r>
              <a:rPr dirty="0" sz="1800" spc="85">
                <a:latin typeface="Calibri"/>
                <a:cs typeface="Calibri"/>
              </a:rPr>
              <a:t>every </a:t>
            </a:r>
            <a:r>
              <a:rPr dirty="0" sz="1800" spc="114">
                <a:latin typeface="Calibri"/>
                <a:cs typeface="Calibri"/>
              </a:rPr>
              <a:t>stage </a:t>
            </a:r>
            <a:r>
              <a:rPr dirty="0" sz="1800" spc="75">
                <a:latin typeface="Calibri"/>
                <a:cs typeface="Calibri"/>
              </a:rPr>
              <a:t>of </a:t>
            </a:r>
            <a:r>
              <a:rPr dirty="0" sz="1800" spc="80">
                <a:latin typeface="Calibri"/>
                <a:cs typeface="Calibri"/>
              </a:rPr>
              <a:t>your  </a:t>
            </a:r>
            <a:r>
              <a:rPr dirty="0" sz="1800" spc="105">
                <a:latin typeface="Calibri"/>
                <a:cs typeface="Calibri"/>
              </a:rPr>
              <a:t>Medicare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journey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50">
              <a:latin typeface="Calibri"/>
              <a:cs typeface="Calibri"/>
            </a:endParaRPr>
          </a:p>
          <a:p>
            <a:pPr marL="27940" marR="752475">
              <a:lnSpc>
                <a:spcPts val="1580"/>
              </a:lnSpc>
            </a:pP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Multiple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plan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options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from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trusted </a:t>
            </a:r>
            <a:r>
              <a:rPr dirty="0" sz="1400" spc="45">
                <a:solidFill>
                  <a:srgbClr val="404040"/>
                </a:solidFill>
                <a:latin typeface="Calibri"/>
                <a:cs typeface="Calibri"/>
              </a:rPr>
              <a:t>carriers</a:t>
            </a:r>
            <a:r>
              <a:rPr dirty="0" sz="1400" spc="-1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vetted 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dirty="0" sz="14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Fidelity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27940" marR="744220">
              <a:lnSpc>
                <a:spcPct val="101400"/>
              </a:lnSpc>
              <a:spcBef>
                <a:spcPts val="5"/>
              </a:spcBef>
            </a:pPr>
            <a:r>
              <a:rPr dirty="0" sz="1400" spc="110">
                <a:solidFill>
                  <a:srgbClr val="404040"/>
                </a:solidFill>
                <a:latin typeface="Calibri"/>
                <a:cs typeface="Calibri"/>
              </a:rPr>
              <a:t>Coverage </a:t>
            </a:r>
            <a:r>
              <a:rPr dirty="0" sz="1400" spc="4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balances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affordability,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quality,</a:t>
            </a:r>
            <a:r>
              <a:rPr dirty="0" sz="14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 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doctor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preferences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27940" marR="179705">
              <a:lnSpc>
                <a:spcPts val="1580"/>
              </a:lnSpc>
            </a:pPr>
            <a:r>
              <a:rPr dirty="0" sz="1400" spc="16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team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help</a:t>
            </a:r>
            <a:r>
              <a:rPr dirty="0" sz="14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enroll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0">
                <a:solidFill>
                  <a:srgbClr val="404040"/>
                </a:solidFill>
                <a:latin typeface="Calibri"/>
                <a:cs typeface="Calibri"/>
              </a:rPr>
              <a:t>coverage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5">
                <a:solidFill>
                  <a:srgbClr val="404040"/>
                </a:solidFill>
                <a:latin typeface="Calibri"/>
                <a:cs typeface="Calibri"/>
              </a:rPr>
              <a:t>provide  </a:t>
            </a:r>
            <a:r>
              <a:rPr dirty="0" sz="1400" spc="110">
                <a:solidFill>
                  <a:srgbClr val="404040"/>
                </a:solidFill>
                <a:latin typeface="Calibri"/>
                <a:cs typeface="Calibri"/>
              </a:rPr>
              <a:t>ongoing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assistance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libri"/>
              <a:cs typeface="Calibri"/>
            </a:endParaRPr>
          </a:p>
          <a:p>
            <a:pPr marL="27940" marR="5080">
              <a:lnSpc>
                <a:spcPct val="101400"/>
              </a:lnSpc>
            </a:pPr>
            <a:r>
              <a:rPr dirty="0" sz="1400" spc="85">
                <a:solidFill>
                  <a:srgbClr val="404040"/>
                </a:solidFill>
                <a:latin typeface="Calibri"/>
                <a:cs typeface="Calibri"/>
              </a:rPr>
              <a:t>Resources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1400" spc="60">
                <a:solidFill>
                  <a:srgbClr val="404040"/>
                </a:solidFill>
                <a:latin typeface="Calibri"/>
                <a:cs typeface="Calibri"/>
              </a:rPr>
              <a:t>learn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about </a:t>
            </a:r>
            <a:r>
              <a:rPr dirty="0" sz="1400" spc="70">
                <a:solidFill>
                  <a:srgbClr val="404040"/>
                </a:solidFill>
                <a:latin typeface="Calibri"/>
                <a:cs typeface="Calibri"/>
              </a:rPr>
              <a:t>Medicare’s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parts, </a:t>
            </a:r>
            <a:r>
              <a:rPr dirty="0" sz="1400" spc="9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dirty="0" sz="1400" spc="-1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1400" spc="55">
                <a:solidFill>
                  <a:srgbClr val="404040"/>
                </a:solidFill>
                <a:latin typeface="Calibri"/>
                <a:cs typeface="Calibri"/>
              </a:rPr>
              <a:t>enroll,  </a:t>
            </a:r>
            <a:r>
              <a:rPr dirty="0" sz="1400" spc="1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choose</a:t>
            </a:r>
            <a:r>
              <a:rPr dirty="0" sz="14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0">
                <a:solidFill>
                  <a:srgbClr val="404040"/>
                </a:solidFill>
                <a:latin typeface="Calibri"/>
                <a:cs typeface="Calibri"/>
              </a:rPr>
              <a:t>coverage</a:t>
            </a:r>
            <a:r>
              <a:rPr dirty="0" sz="14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80">
                <a:solidFill>
                  <a:srgbClr val="404040"/>
                </a:solidFill>
                <a:latin typeface="Calibri"/>
                <a:cs typeface="Calibri"/>
              </a:rPr>
              <a:t>meets</a:t>
            </a:r>
            <a:r>
              <a:rPr dirty="0" sz="14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dirty="0" sz="1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404040"/>
                </a:solidFill>
                <a:latin typeface="Calibri"/>
                <a:cs typeface="Calibri"/>
              </a:rPr>
              <a:t>needs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</a:pPr>
            <a:r>
              <a:rPr dirty="0" sz="1800" spc="95">
                <a:solidFill>
                  <a:srgbClr val="3880F3"/>
                </a:solidFill>
                <a:latin typeface="Calibri"/>
                <a:cs typeface="Calibri"/>
              </a:rPr>
              <a:t>Fidelity.com/Medicare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1648841"/>
            <a:ext cx="4539344" cy="3977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03847" y="2511551"/>
            <a:ext cx="377951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28232" y="4151376"/>
            <a:ext cx="353567" cy="353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58711" y="4962144"/>
            <a:ext cx="310895" cy="31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00800" y="3313176"/>
            <a:ext cx="377951" cy="37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488950"/>
            <a:ext cx="5329877" cy="47262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215153" y="177981"/>
            <a:ext cx="1901189" cy="314325"/>
          </a:xfrm>
          <a:prstGeom prst="rect"/>
          <a:ln w="9525">
            <a:solidFill>
              <a:srgbClr val="D9117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2105"/>
              </a:lnSpc>
            </a:pPr>
            <a:r>
              <a:rPr dirty="0" sz="1800" spc="114">
                <a:solidFill>
                  <a:srgbClr val="D9117E"/>
                </a:solidFill>
                <a:latin typeface="Calibri"/>
                <a:cs typeface="Calibri"/>
              </a:rPr>
              <a:t>Optional</a:t>
            </a:r>
            <a:r>
              <a:rPr dirty="0" sz="1800" spc="25">
                <a:solidFill>
                  <a:srgbClr val="D9117E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D9117E"/>
                </a:solidFill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1500" y="0"/>
            <a:ext cx="1600200" cy="322580"/>
          </a:xfrm>
          <a:custGeom>
            <a:avLst/>
            <a:gdLst/>
            <a:ahLst/>
            <a:cxnLst/>
            <a:rect l="l" t="t" r="r" b="b"/>
            <a:pathLst>
              <a:path w="1600200" h="322580">
                <a:moveTo>
                  <a:pt x="0" y="0"/>
                </a:moveTo>
                <a:lnTo>
                  <a:pt x="1600200" y="0"/>
                </a:lnTo>
                <a:lnTo>
                  <a:pt x="1600200" y="322486"/>
                </a:lnTo>
                <a:lnTo>
                  <a:pt x="0" y="322486"/>
                </a:lnTo>
                <a:lnTo>
                  <a:pt x="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83259" y="85852"/>
            <a:ext cx="13417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0DAFE5BFD9C478D59625056C551F4" ma:contentTypeVersion="39" ma:contentTypeDescription="Create a new document." ma:contentTypeScope="" ma:versionID="4f0fcec4b75c1652dd35afe3df71f42f">
  <xsd:schema xmlns:xsd="http://www.w3.org/2001/XMLSchema" xmlns:xs="http://www.w3.org/2001/XMLSchema" xmlns:p="http://schemas.microsoft.com/office/2006/metadata/properties" xmlns:ns2="509b3f31-825d-4ef3-9e3e-bec476ab5d2e" xmlns:ns3="a2ec5b08-2487-4add-a4db-478d667c286b" targetNamespace="http://schemas.microsoft.com/office/2006/metadata/properties" ma:root="true" ma:fieldsID="1d38a752392f4d422025f011ed7ebcec" ns2:_="" ns3:_="">
    <xsd:import namespace="509b3f31-825d-4ef3-9e3e-bec476ab5d2e"/>
    <xsd:import namespace="a2ec5b08-2487-4add-a4db-478d667c2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b3f31-825d-4ef3-9e3e-bec476ab5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c5b08-2487-4add-a4db-478d667c28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f094e6fd-d2b3-437c-bf62-72cfa86f9d6b}" ma:internalName="TaxCatchAll" ma:showField="CatchAllData" ma:web="a2ec5b08-2487-4add-a4db-478d667c2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509b3f31-825d-4ef3-9e3e-bec476ab5d2e" xsi:nil="true"/>
    <Teams_Channel_Section_Location xmlns="509b3f31-825d-4ef3-9e3e-bec476ab5d2e" xsi:nil="true"/>
    <Templates xmlns="509b3f31-825d-4ef3-9e3e-bec476ab5d2e" xsi:nil="true"/>
    <Self_Registration_Enabled xmlns="509b3f31-825d-4ef3-9e3e-bec476ab5d2e" xsi:nil="true"/>
    <Has_Leaders_Only_SectionGroup xmlns="509b3f31-825d-4ef3-9e3e-bec476ab5d2e" xsi:nil="true"/>
    <DefaultSectionNames xmlns="509b3f31-825d-4ef3-9e3e-bec476ab5d2e" xsi:nil="true"/>
    <Invited_Members xmlns="509b3f31-825d-4ef3-9e3e-bec476ab5d2e" xsi:nil="true"/>
    <Member_Groups xmlns="509b3f31-825d-4ef3-9e3e-bec476ab5d2e">
      <UserInfo>
        <DisplayName/>
        <AccountId xsi:nil="true"/>
        <AccountType/>
      </UserInfo>
    </Member_Groups>
    <CultureName xmlns="509b3f31-825d-4ef3-9e3e-bec476ab5d2e" xsi:nil="true"/>
    <AppVersion xmlns="509b3f31-825d-4ef3-9e3e-bec476ab5d2e" xsi:nil="true"/>
    <LMS_Mappings xmlns="509b3f31-825d-4ef3-9e3e-bec476ab5d2e" xsi:nil="true"/>
    <Members xmlns="509b3f31-825d-4ef3-9e3e-bec476ab5d2e">
      <UserInfo>
        <DisplayName/>
        <AccountId xsi:nil="true"/>
        <AccountType/>
      </UserInfo>
    </Members>
    <TaxCatchAll xmlns="a2ec5b08-2487-4add-a4db-478d667c286b" xsi:nil="true"/>
    <FolderType xmlns="509b3f31-825d-4ef3-9e3e-bec476ab5d2e" xsi:nil="true"/>
    <Distribution_Groups xmlns="509b3f31-825d-4ef3-9e3e-bec476ab5d2e" xsi:nil="true"/>
    <lcf76f155ced4ddcb4097134ff3c332f xmlns="509b3f31-825d-4ef3-9e3e-bec476ab5d2e">
      <Terms xmlns="http://schemas.microsoft.com/office/infopath/2007/PartnerControls"/>
    </lcf76f155ced4ddcb4097134ff3c332f>
    <Invited_Leaders xmlns="509b3f31-825d-4ef3-9e3e-bec476ab5d2e" xsi:nil="true"/>
    <IsNotebookLocked xmlns="509b3f31-825d-4ef3-9e3e-bec476ab5d2e" xsi:nil="true"/>
    <Math_Settings xmlns="509b3f31-825d-4ef3-9e3e-bec476ab5d2e" xsi:nil="true"/>
    <Owner xmlns="509b3f31-825d-4ef3-9e3e-bec476ab5d2e">
      <UserInfo>
        <DisplayName/>
        <AccountId xsi:nil="true"/>
        <AccountType/>
      </UserInfo>
    </Owner>
    <TeamsChannelId xmlns="509b3f31-825d-4ef3-9e3e-bec476ab5d2e" xsi:nil="true"/>
    <NotebookType xmlns="509b3f31-825d-4ef3-9e3e-bec476ab5d2e" xsi:nil="true"/>
    <Leaders xmlns="509b3f31-825d-4ef3-9e3e-bec476ab5d2e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7FCC474B-DAA3-4E06-9A78-515A1822A20A}"/>
</file>

<file path=customXml/itemProps2.xml><?xml version="1.0" encoding="utf-8"?>
<ds:datastoreItem xmlns:ds="http://schemas.openxmlformats.org/officeDocument/2006/customXml" ds:itemID="{0F72F4D1-3290-4EB4-B5D0-01ABF934A572}"/>
</file>

<file path=customXml/itemProps3.xml><?xml version="1.0" encoding="utf-8"?>
<ds:datastoreItem xmlns:ds="http://schemas.openxmlformats.org/officeDocument/2006/customXml" ds:itemID="{85660619-C504-4DD4-B4FD-10E36CA37F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2025-10-06T22:41:27Z</dcterms:created>
  <dcterms:modified xsi:type="dcterms:W3CDTF">2025-10-06T22:41:27Z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2025-02-03T00:00:00Z</vt:filetime>
  </property>
  <property fmtid="{D5CDD505-2E9C-101B-9397-08002B2CF9AE}" pid="3" name="LastSaved">
    <vt:filetime>2025-10-06T00:00:00Z</vt:filetime>
  </property>
  <property fmtid="{D5CDD505-2E9C-101B-9397-08002B2CF9AE}" pid="4" name="ContentTypeId">
    <vt:lpwstr>0x0101003630DAFE5BFD9C478D59625056C551F4</vt:lpwstr>
  </property>
</Properties>
</file>