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954" r:id="rId4"/>
  </p:sldMasterIdLst>
  <p:notesMasterIdLst>
    <p:notesMasterId r:id="rId42"/>
  </p:notesMasterIdLst>
  <p:handoutMasterIdLst>
    <p:handoutMasterId r:id="rId43"/>
  </p:handoutMasterIdLst>
  <p:sldIdLst>
    <p:sldId id="409" r:id="rId5"/>
    <p:sldId id="337" r:id="rId6"/>
    <p:sldId id="322" r:id="rId7"/>
    <p:sldId id="383" r:id="rId8"/>
    <p:sldId id="384" r:id="rId9"/>
    <p:sldId id="344" r:id="rId10"/>
    <p:sldId id="385" r:id="rId11"/>
    <p:sldId id="338" r:id="rId12"/>
    <p:sldId id="386" r:id="rId13"/>
    <p:sldId id="387" r:id="rId14"/>
    <p:sldId id="417" r:id="rId15"/>
    <p:sldId id="419" r:id="rId16"/>
    <p:sldId id="418" r:id="rId17"/>
    <p:sldId id="388" r:id="rId18"/>
    <p:sldId id="389" r:id="rId19"/>
    <p:sldId id="391" r:id="rId20"/>
    <p:sldId id="341" r:id="rId21"/>
    <p:sldId id="413" r:id="rId22"/>
    <p:sldId id="414" r:id="rId23"/>
    <p:sldId id="415" r:id="rId24"/>
    <p:sldId id="421" r:id="rId25"/>
    <p:sldId id="420" r:id="rId26"/>
    <p:sldId id="401" r:id="rId27"/>
    <p:sldId id="400" r:id="rId28"/>
    <p:sldId id="427" r:id="rId29"/>
    <p:sldId id="403" r:id="rId30"/>
    <p:sldId id="404" r:id="rId31"/>
    <p:sldId id="405" r:id="rId32"/>
    <p:sldId id="422" r:id="rId33"/>
    <p:sldId id="424" r:id="rId34"/>
    <p:sldId id="423" r:id="rId35"/>
    <p:sldId id="425" r:id="rId36"/>
    <p:sldId id="426" r:id="rId37"/>
    <p:sldId id="329" r:id="rId38"/>
    <p:sldId id="408" r:id="rId39"/>
    <p:sldId id="347" r:id="rId40"/>
    <p:sldId id="33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DCE2"/>
    <a:srgbClr val="0E72A4"/>
    <a:srgbClr val="DDDDDD"/>
    <a:srgbClr val="000000"/>
    <a:srgbClr val="92D050"/>
    <a:srgbClr val="D9D9D9"/>
    <a:srgbClr val="003C46"/>
    <a:srgbClr val="E58C09"/>
    <a:srgbClr val="5D9292"/>
    <a:srgbClr val="1D6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85291" autoAdjust="0"/>
  </p:normalViewPr>
  <p:slideViewPr>
    <p:cSldViewPr>
      <p:cViewPr varScale="1">
        <p:scale>
          <a:sx n="50" d="100"/>
          <a:sy n="50" d="100"/>
        </p:scale>
        <p:origin x="120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3E32-5603-440A-ACDD-7442C88C5FED}" type="datetimeFigureOut">
              <a:rPr lang="en-US" smtClean="0">
                <a:latin typeface="Tw Cen MT" panose="020B0602020104020603" pitchFamily="34" charset="0"/>
              </a:rPr>
              <a:t>10/6/2025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589-0F8A-400D-AEF4-57688446A2F5}" type="slidenum">
              <a:rPr lang="en-US" smtClean="0">
                <a:latin typeface="Tw Cen MT" panose="020B0602020104020603" pitchFamily="34" charset="0"/>
              </a:rPr>
              <a:t>‹#›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AF4A386A-BFE4-4655-9801-CBB04655F27A}" type="datetimeFigureOut">
              <a:rPr lang="en-US" noProof="0" smtClean="0"/>
              <a:pPr/>
              <a:t>10/6/2025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fld id="{DAE5FABD-26C8-4F74-B1E3-45BC91BC9D7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9418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573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1779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273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6604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598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3718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1707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583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8644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118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495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5860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1082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3506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172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9135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1319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9390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314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234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162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1873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1633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424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7762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2507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Aging Services</a:t>
            </a:r>
            <a:r>
              <a:rPr lang="en-US" baseline="0" dirty="0"/>
              <a:t> Coordinators provide unbiased service coordination and supports for adults 60+, caregivers, and adults with disabilities in making plans to reach their short-term and long-term goals.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Aging Services Coordinators help individuals navigate resources inside and outside of JABA and advocates for their needs.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JABA’s Senior Helpline is the first point of contact for many individuals to get quick-answers to aging questions or get connected to an Aging Services Coordinator.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Coordinators provide information and application assistance within JABA like Home Delivered Meals, Companion Support Services, Emergency Financial Services, Wills for Seniors, and Heating/Cooling Assistance.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They also provide assistance coordinating outside resources like housing and transportation applications, health resources (including mental health), home modification support, and financial assistance.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8901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35785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40825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16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540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571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579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819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770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5FABD-26C8-4F74-B1E3-45BC91BC9D7B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73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ea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_Triangle pat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  <p:transition spd="slow"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Image_Top shape whit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2667000"/>
            <a:ext cx="5775960" cy="3660648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horizontal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709677"/>
            <a:ext cx="11094717" cy="1500876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667001"/>
            <a:ext cx="5090157" cy="3543552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617492"/>
            <a:ext cx="9890759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4617492"/>
            <a:ext cx="5212080" cy="1527048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Multiple images Title Two column Content and 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Important Content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  <p:transition spd="slow">
    <p:strips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Important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4021648"/>
            <a:ext cx="5090157" cy="1884265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Content and half Image_Top shap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4021648"/>
            <a:ext cx="3474720" cy="1884265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6999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/>
          <a:lstStyle>
            <a:lvl1pPr>
              <a:defRPr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80335"/>
            <a:ext cx="3810000" cy="424732"/>
          </a:xfrm>
          <a:noFill/>
        </p:spPr>
        <p:txBody>
          <a:bodyPr wrap="square" lIns="91440" rIns="9144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Icon Content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Description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1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2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 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Deep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  <p:transition spd="slow">
    <p:strips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rg Char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ADD TEXT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ide pat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  <p:transition spd="slow">
    <p:strips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aption Content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  <p:transition spd="slow">
    <p:strips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  <p:transition spd="slow">
    <p:strips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  <p:transition spd="slow">
    <p:strips dir="l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  <p:transition spd="slow">
    <p:strips dir="l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  <p:transition spd="slow">
    <p:strips dir="l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  <p:transition spd="slow">
    <p:strips dir="l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_DeepYellow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  <p:transition spd="slow">
    <p:strips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  <p:transition spd="slow">
    <p:strips dir="l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  <p:transition spd="slow">
    <p:strips dir="l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en-US" noProof="0"/>
              <a:t>I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  <p:transition spd="slow">
    <p:strips dir="l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  <p:transition spd="slow">
    <p:strips dir="l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  <p:transition spd="slow">
    <p:strips dir="l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  <p:transition spd="slow">
    <p:strips dir="l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-Thank y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hasis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67000"/>
            <a:ext cx="10288693" cy="3660648"/>
          </a:xfrm>
        </p:spPr>
        <p:txBody>
          <a:bodyPr lIns="91440" rIns="9144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additional 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p:transition spd="slow">
    <p:strips dir="ld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transition spd="slow">
    <p:strips dir="ld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9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9200" y="1219200"/>
            <a:ext cx="9601200" cy="5638800"/>
          </a:xfrm>
          <a:solidFill>
            <a:srgbClr val="003C46"/>
          </a:solidFill>
          <a:effectLst>
            <a:outerShdw blurRad="254000" dir="354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 rot="1263077">
            <a:off x="7947019" y="125191"/>
            <a:ext cx="6060510" cy="831539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787" y="5121141"/>
            <a:ext cx="7208642" cy="146304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Randy Rodgers</a:t>
            </a:r>
          </a:p>
          <a:p>
            <a:pPr algn="l"/>
            <a:r>
              <a:rPr lang="en-US" sz="2400" i="1" dirty="0"/>
              <a:t>Manager of Insurance Counseling</a:t>
            </a:r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949" y="1622349"/>
            <a:ext cx="9601199" cy="2275238"/>
          </a:xfrm>
        </p:spPr>
        <p:txBody>
          <a:bodyPr>
            <a:noAutofit/>
          </a:bodyPr>
          <a:lstStyle/>
          <a:p>
            <a:pPr algn="l"/>
            <a:r>
              <a:rPr lang="en-US" sz="5400" b="1" dirty="0"/>
              <a:t>Insurance counseling</a:t>
            </a:r>
            <a:br>
              <a:rPr lang="en-US" sz="5400" dirty="0"/>
            </a:b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30" y="3117189"/>
            <a:ext cx="6400813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37930"/>
      </p:ext>
    </p:extLst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591F94F-DF8F-45A7-B6F7-3B923B51D460}"/>
              </a:ext>
            </a:extLst>
          </p:cNvPr>
          <p:cNvSpPr/>
          <p:nvPr/>
        </p:nvSpPr>
        <p:spPr>
          <a:xfrm>
            <a:off x="0" y="152400"/>
            <a:ext cx="12192000" cy="6705600"/>
          </a:xfrm>
          <a:prstGeom prst="rect">
            <a:avLst/>
          </a:prstGeom>
          <a:solidFill>
            <a:srgbClr val="5D9292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9932E3-1E29-4065-90FE-5D1BAC23FB68}"/>
              </a:ext>
            </a:extLst>
          </p:cNvPr>
          <p:cNvSpPr/>
          <p:nvPr/>
        </p:nvSpPr>
        <p:spPr>
          <a:xfrm>
            <a:off x="7239000" y="685800"/>
            <a:ext cx="3886200" cy="1588453"/>
          </a:xfrm>
          <a:prstGeom prst="rect">
            <a:avLst/>
          </a:prstGeom>
          <a:solidFill>
            <a:srgbClr val="5CDCE2">
              <a:alpha val="6902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5B92F-8D81-45CC-AE62-B9833BAFA86F}"/>
              </a:ext>
            </a:extLst>
          </p:cNvPr>
          <p:cNvSpPr/>
          <p:nvPr/>
        </p:nvSpPr>
        <p:spPr>
          <a:xfrm>
            <a:off x="990600" y="685801"/>
            <a:ext cx="3886200" cy="1588453"/>
          </a:xfrm>
          <a:prstGeom prst="rect">
            <a:avLst/>
          </a:prstGeom>
          <a:solidFill>
            <a:srgbClr val="DDDDDD">
              <a:alpha val="74118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99F5-540F-426A-A696-E5FF5144CA95}"/>
              </a:ext>
            </a:extLst>
          </p:cNvPr>
          <p:cNvSpPr txBox="1"/>
          <p:nvPr/>
        </p:nvSpPr>
        <p:spPr>
          <a:xfrm>
            <a:off x="7239000" y="683896"/>
            <a:ext cx="3886200" cy="1906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Medicare</a:t>
            </a:r>
          </a:p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Advantage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A2C9DB-88B4-44E5-A10C-CFC6EA9262B0}"/>
              </a:ext>
            </a:extLst>
          </p:cNvPr>
          <p:cNvSpPr txBox="1"/>
          <p:nvPr/>
        </p:nvSpPr>
        <p:spPr>
          <a:xfrm>
            <a:off x="3810000" y="989646"/>
            <a:ext cx="4419600" cy="15884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E06CC-B112-4934-AC47-C691ACD2A7C8}"/>
              </a:ext>
            </a:extLst>
          </p:cNvPr>
          <p:cNvSpPr txBox="1"/>
          <p:nvPr/>
        </p:nvSpPr>
        <p:spPr>
          <a:xfrm>
            <a:off x="990600" y="683896"/>
            <a:ext cx="3924300" cy="1906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Original</a:t>
            </a:r>
          </a:p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Medicare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B45A29-E7C8-4CAA-B475-81917F9A96E0}"/>
              </a:ext>
            </a:extLst>
          </p:cNvPr>
          <p:cNvGrpSpPr/>
          <p:nvPr/>
        </p:nvGrpSpPr>
        <p:grpSpPr>
          <a:xfrm>
            <a:off x="-533400" y="2534601"/>
            <a:ext cx="4419600" cy="1275399"/>
            <a:chOff x="-457200" y="2667000"/>
            <a:chExt cx="4419600" cy="1275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238703-2008-42F9-9C24-D3F5E5DE11FB}"/>
                </a:ext>
              </a:extLst>
            </p:cNvPr>
            <p:cNvSpPr/>
            <p:nvPr/>
          </p:nvSpPr>
          <p:spPr>
            <a:xfrm>
              <a:off x="571500" y="2667000"/>
              <a:ext cx="2324100" cy="1199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F2EC01-B73E-469B-8943-ACC82E960AFD}"/>
                </a:ext>
              </a:extLst>
            </p:cNvPr>
            <p:cNvSpPr txBox="1"/>
            <p:nvPr/>
          </p:nvSpPr>
          <p:spPr>
            <a:xfrm>
              <a:off x="-457200" y="2819400"/>
              <a:ext cx="4419600" cy="1122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437EF-9800-4956-9775-00046624F0C9}"/>
              </a:ext>
            </a:extLst>
          </p:cNvPr>
          <p:cNvGrpSpPr/>
          <p:nvPr/>
        </p:nvGrpSpPr>
        <p:grpSpPr>
          <a:xfrm>
            <a:off x="2133600" y="2534601"/>
            <a:ext cx="4419600" cy="1199199"/>
            <a:chOff x="2209800" y="2667000"/>
            <a:chExt cx="4419600" cy="1199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2C0EA3-B957-4731-B2DE-535F63849A82}"/>
                </a:ext>
              </a:extLst>
            </p:cNvPr>
            <p:cNvSpPr/>
            <p:nvPr/>
          </p:nvSpPr>
          <p:spPr>
            <a:xfrm>
              <a:off x="3257550" y="2667000"/>
              <a:ext cx="2324100" cy="1199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FDD01D-36E8-4F82-9610-96B6F429D48C}"/>
                </a:ext>
              </a:extLst>
            </p:cNvPr>
            <p:cNvSpPr txBox="1"/>
            <p:nvPr/>
          </p:nvSpPr>
          <p:spPr>
            <a:xfrm>
              <a:off x="2209800" y="2819400"/>
              <a:ext cx="4419600" cy="9344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EF90C3-D6A9-438D-8CDF-933DC2316F24}"/>
              </a:ext>
            </a:extLst>
          </p:cNvPr>
          <p:cNvGrpSpPr/>
          <p:nvPr/>
        </p:nvGrpSpPr>
        <p:grpSpPr>
          <a:xfrm>
            <a:off x="850900" y="3962400"/>
            <a:ext cx="4419600" cy="1199199"/>
            <a:chOff x="927100" y="4114800"/>
            <a:chExt cx="4419600" cy="11991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0DD5C6-DD13-4FA8-B196-F517834BEFC9}"/>
                </a:ext>
              </a:extLst>
            </p:cNvPr>
            <p:cNvSpPr/>
            <p:nvPr/>
          </p:nvSpPr>
          <p:spPr>
            <a:xfrm>
              <a:off x="1600200" y="4114800"/>
              <a:ext cx="3048000" cy="11991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8B00F7-EFE6-4051-832D-00F69C1639A6}"/>
                </a:ext>
              </a:extLst>
            </p:cNvPr>
            <p:cNvSpPr txBox="1"/>
            <p:nvPr/>
          </p:nvSpPr>
          <p:spPr>
            <a:xfrm>
              <a:off x="927100" y="4247199"/>
              <a:ext cx="4419600" cy="1010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Medigap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AFD4A5-D80E-4898-8BB5-B3D33DABFE1E}"/>
              </a:ext>
            </a:extLst>
          </p:cNvPr>
          <p:cNvGrpSpPr/>
          <p:nvPr/>
        </p:nvGrpSpPr>
        <p:grpSpPr>
          <a:xfrm>
            <a:off x="838200" y="5410200"/>
            <a:ext cx="4419600" cy="2075501"/>
            <a:chOff x="914400" y="5506401"/>
            <a:chExt cx="4419600" cy="20755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8269FC-793E-4BFB-9727-0F06AB19EA53}"/>
                </a:ext>
              </a:extLst>
            </p:cNvPr>
            <p:cNvSpPr/>
            <p:nvPr/>
          </p:nvSpPr>
          <p:spPr>
            <a:xfrm>
              <a:off x="1968500" y="5506401"/>
              <a:ext cx="2324100" cy="119919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955851-9131-4F2F-ABA0-783FAE0E3005}"/>
                </a:ext>
              </a:extLst>
            </p:cNvPr>
            <p:cNvSpPr txBox="1"/>
            <p:nvPr/>
          </p:nvSpPr>
          <p:spPr>
            <a:xfrm>
              <a:off x="914400" y="5674998"/>
              <a:ext cx="4419600" cy="19069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D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2E0A5DC-19CD-4018-ACE9-006964F0A074}"/>
              </a:ext>
            </a:extLst>
          </p:cNvPr>
          <p:cNvSpPr/>
          <p:nvPr/>
        </p:nvSpPr>
        <p:spPr>
          <a:xfrm>
            <a:off x="7112000" y="3273899"/>
            <a:ext cx="4102100" cy="25944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E57CBF-A141-4424-B2D7-C3601081FDC3}"/>
              </a:ext>
            </a:extLst>
          </p:cNvPr>
          <p:cNvSpPr txBox="1"/>
          <p:nvPr/>
        </p:nvSpPr>
        <p:spPr>
          <a:xfrm>
            <a:off x="6946900" y="3408049"/>
            <a:ext cx="4419600" cy="2460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elvetica 65 Medium" panose="020B0500000000000000" pitchFamily="34" charset="0"/>
              </a:rPr>
              <a:t>Managed Health Care Insurance  </a:t>
            </a:r>
          </a:p>
        </p:txBody>
      </p:sp>
    </p:spTree>
    <p:extLst>
      <p:ext uri="{BB962C8B-B14F-4D97-AF65-F5344CB8AC3E}">
        <p14:creationId xmlns:p14="http://schemas.microsoft.com/office/powerpoint/2010/main" val="2425060775"/>
      </p:ext>
    </p:extLst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DD6444A-3240-4F94-80A8-48F0EB0CB5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9292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B45A29-E7C8-4CAA-B475-81917F9A96E0}"/>
              </a:ext>
            </a:extLst>
          </p:cNvPr>
          <p:cNvGrpSpPr/>
          <p:nvPr/>
        </p:nvGrpSpPr>
        <p:grpSpPr>
          <a:xfrm>
            <a:off x="-533400" y="1010601"/>
            <a:ext cx="4419600" cy="1275399"/>
            <a:chOff x="-457200" y="2667000"/>
            <a:chExt cx="4419600" cy="1275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238703-2008-42F9-9C24-D3F5E5DE11FB}"/>
                </a:ext>
              </a:extLst>
            </p:cNvPr>
            <p:cNvSpPr/>
            <p:nvPr/>
          </p:nvSpPr>
          <p:spPr>
            <a:xfrm>
              <a:off x="571500" y="2667000"/>
              <a:ext cx="2324100" cy="1199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F2EC01-B73E-469B-8943-ACC82E960AFD}"/>
                </a:ext>
              </a:extLst>
            </p:cNvPr>
            <p:cNvSpPr txBox="1"/>
            <p:nvPr/>
          </p:nvSpPr>
          <p:spPr>
            <a:xfrm>
              <a:off x="-457200" y="2819400"/>
              <a:ext cx="4419600" cy="1122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437EF-9800-4956-9775-00046624F0C9}"/>
              </a:ext>
            </a:extLst>
          </p:cNvPr>
          <p:cNvGrpSpPr/>
          <p:nvPr/>
        </p:nvGrpSpPr>
        <p:grpSpPr>
          <a:xfrm>
            <a:off x="2133600" y="1010601"/>
            <a:ext cx="4419600" cy="1199199"/>
            <a:chOff x="2209800" y="2667000"/>
            <a:chExt cx="4419600" cy="1199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2C0EA3-B957-4731-B2DE-535F63849A82}"/>
                </a:ext>
              </a:extLst>
            </p:cNvPr>
            <p:cNvSpPr/>
            <p:nvPr/>
          </p:nvSpPr>
          <p:spPr>
            <a:xfrm>
              <a:off x="3257550" y="2667000"/>
              <a:ext cx="2324100" cy="1199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FDD01D-36E8-4F82-9610-96B6F429D48C}"/>
                </a:ext>
              </a:extLst>
            </p:cNvPr>
            <p:cNvSpPr txBox="1"/>
            <p:nvPr/>
          </p:nvSpPr>
          <p:spPr>
            <a:xfrm>
              <a:off x="2209800" y="2819400"/>
              <a:ext cx="4419600" cy="9344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EF90C3-D6A9-438D-8CDF-933DC2316F24}"/>
              </a:ext>
            </a:extLst>
          </p:cNvPr>
          <p:cNvGrpSpPr/>
          <p:nvPr/>
        </p:nvGrpSpPr>
        <p:grpSpPr>
          <a:xfrm>
            <a:off x="850900" y="3086100"/>
            <a:ext cx="4419600" cy="1199199"/>
            <a:chOff x="927100" y="4114800"/>
            <a:chExt cx="4419600" cy="11991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0DD5C6-DD13-4FA8-B196-F517834BEFC9}"/>
                </a:ext>
              </a:extLst>
            </p:cNvPr>
            <p:cNvSpPr/>
            <p:nvPr/>
          </p:nvSpPr>
          <p:spPr>
            <a:xfrm>
              <a:off x="1600200" y="4114800"/>
              <a:ext cx="3048000" cy="11991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8B00F7-EFE6-4051-832D-00F69C1639A6}"/>
                </a:ext>
              </a:extLst>
            </p:cNvPr>
            <p:cNvSpPr txBox="1"/>
            <p:nvPr/>
          </p:nvSpPr>
          <p:spPr>
            <a:xfrm>
              <a:off x="927100" y="4247199"/>
              <a:ext cx="4419600" cy="1010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Medigap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AFD4A5-D80E-4898-8BB5-B3D33DABFE1E}"/>
              </a:ext>
            </a:extLst>
          </p:cNvPr>
          <p:cNvGrpSpPr/>
          <p:nvPr/>
        </p:nvGrpSpPr>
        <p:grpSpPr>
          <a:xfrm>
            <a:off x="838200" y="5105400"/>
            <a:ext cx="4419600" cy="2075501"/>
            <a:chOff x="914400" y="5506401"/>
            <a:chExt cx="4419600" cy="20755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8269FC-793E-4BFB-9727-0F06AB19EA53}"/>
                </a:ext>
              </a:extLst>
            </p:cNvPr>
            <p:cNvSpPr/>
            <p:nvPr/>
          </p:nvSpPr>
          <p:spPr>
            <a:xfrm>
              <a:off x="1968500" y="5506401"/>
              <a:ext cx="2324100" cy="119919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955851-9131-4F2F-ABA0-783FAE0E3005}"/>
                </a:ext>
              </a:extLst>
            </p:cNvPr>
            <p:cNvSpPr txBox="1"/>
            <p:nvPr/>
          </p:nvSpPr>
          <p:spPr>
            <a:xfrm>
              <a:off x="914400" y="5674998"/>
              <a:ext cx="4419600" cy="19069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362971"/>
      </p:ext>
    </p:extLst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2E28DD6-199E-4813-89D8-8DA29C4C84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9292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B45A29-E7C8-4CAA-B475-81917F9A96E0}"/>
              </a:ext>
            </a:extLst>
          </p:cNvPr>
          <p:cNvGrpSpPr/>
          <p:nvPr/>
        </p:nvGrpSpPr>
        <p:grpSpPr>
          <a:xfrm>
            <a:off x="-533400" y="1010601"/>
            <a:ext cx="4419600" cy="1275399"/>
            <a:chOff x="-457200" y="2667000"/>
            <a:chExt cx="4419600" cy="1275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238703-2008-42F9-9C24-D3F5E5DE11FB}"/>
                </a:ext>
              </a:extLst>
            </p:cNvPr>
            <p:cNvSpPr/>
            <p:nvPr/>
          </p:nvSpPr>
          <p:spPr>
            <a:xfrm>
              <a:off x="571500" y="2667000"/>
              <a:ext cx="2324100" cy="1199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F2EC01-B73E-469B-8943-ACC82E960AFD}"/>
                </a:ext>
              </a:extLst>
            </p:cNvPr>
            <p:cNvSpPr txBox="1"/>
            <p:nvPr/>
          </p:nvSpPr>
          <p:spPr>
            <a:xfrm>
              <a:off x="-457200" y="2819400"/>
              <a:ext cx="4419600" cy="1122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437EF-9800-4956-9775-00046624F0C9}"/>
              </a:ext>
            </a:extLst>
          </p:cNvPr>
          <p:cNvGrpSpPr/>
          <p:nvPr/>
        </p:nvGrpSpPr>
        <p:grpSpPr>
          <a:xfrm>
            <a:off x="2133600" y="1010601"/>
            <a:ext cx="4419600" cy="1199199"/>
            <a:chOff x="2209800" y="2667000"/>
            <a:chExt cx="4419600" cy="1199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2C0EA3-B957-4731-B2DE-535F63849A82}"/>
                </a:ext>
              </a:extLst>
            </p:cNvPr>
            <p:cNvSpPr/>
            <p:nvPr/>
          </p:nvSpPr>
          <p:spPr>
            <a:xfrm>
              <a:off x="3257550" y="2667000"/>
              <a:ext cx="2324100" cy="1199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FDD01D-36E8-4F82-9610-96B6F429D48C}"/>
                </a:ext>
              </a:extLst>
            </p:cNvPr>
            <p:cNvSpPr txBox="1"/>
            <p:nvPr/>
          </p:nvSpPr>
          <p:spPr>
            <a:xfrm>
              <a:off x="2209800" y="2819400"/>
              <a:ext cx="4419600" cy="9344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EF90C3-D6A9-438D-8CDF-933DC2316F24}"/>
              </a:ext>
            </a:extLst>
          </p:cNvPr>
          <p:cNvGrpSpPr/>
          <p:nvPr/>
        </p:nvGrpSpPr>
        <p:grpSpPr>
          <a:xfrm>
            <a:off x="850900" y="3086100"/>
            <a:ext cx="4419600" cy="1199199"/>
            <a:chOff x="927100" y="4114800"/>
            <a:chExt cx="4419600" cy="11991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0DD5C6-DD13-4FA8-B196-F517834BEFC9}"/>
                </a:ext>
              </a:extLst>
            </p:cNvPr>
            <p:cNvSpPr/>
            <p:nvPr/>
          </p:nvSpPr>
          <p:spPr>
            <a:xfrm>
              <a:off x="1600200" y="4114800"/>
              <a:ext cx="3048000" cy="11991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8B00F7-EFE6-4051-832D-00F69C1639A6}"/>
                </a:ext>
              </a:extLst>
            </p:cNvPr>
            <p:cNvSpPr txBox="1"/>
            <p:nvPr/>
          </p:nvSpPr>
          <p:spPr>
            <a:xfrm>
              <a:off x="927100" y="4247199"/>
              <a:ext cx="4419600" cy="1010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Medigap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AFD4A5-D80E-4898-8BB5-B3D33DABFE1E}"/>
              </a:ext>
            </a:extLst>
          </p:cNvPr>
          <p:cNvGrpSpPr/>
          <p:nvPr/>
        </p:nvGrpSpPr>
        <p:grpSpPr>
          <a:xfrm>
            <a:off x="838200" y="5105400"/>
            <a:ext cx="4419600" cy="2075501"/>
            <a:chOff x="914400" y="5506401"/>
            <a:chExt cx="4419600" cy="20755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8269FC-793E-4BFB-9727-0F06AB19EA53}"/>
                </a:ext>
              </a:extLst>
            </p:cNvPr>
            <p:cNvSpPr/>
            <p:nvPr/>
          </p:nvSpPr>
          <p:spPr>
            <a:xfrm>
              <a:off x="1968500" y="5506401"/>
              <a:ext cx="2324100" cy="119919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955851-9131-4F2F-ABA0-783FAE0E3005}"/>
                </a:ext>
              </a:extLst>
            </p:cNvPr>
            <p:cNvSpPr txBox="1"/>
            <p:nvPr/>
          </p:nvSpPr>
          <p:spPr>
            <a:xfrm>
              <a:off x="914400" y="5674998"/>
              <a:ext cx="4419600" cy="19069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D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E7BE45C-D234-4B89-9777-BB04216736ED}"/>
              </a:ext>
            </a:extLst>
          </p:cNvPr>
          <p:cNvSpPr txBox="1"/>
          <p:nvPr/>
        </p:nvSpPr>
        <p:spPr>
          <a:xfrm>
            <a:off x="6781800" y="1133474"/>
            <a:ext cx="4419600" cy="9534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>
                <a:latin typeface="Helvetica 65 Medium" panose="020B0500000000000000" pitchFamily="34" charset="0"/>
              </a:rPr>
              <a:t>80%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B4A6B6-236B-4E14-AD8D-8B21387BB940}"/>
              </a:ext>
            </a:extLst>
          </p:cNvPr>
          <p:cNvSpPr txBox="1"/>
          <p:nvPr/>
        </p:nvSpPr>
        <p:spPr>
          <a:xfrm>
            <a:off x="6781800" y="3208973"/>
            <a:ext cx="4419600" cy="9534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>
                <a:latin typeface="Helvetica 65 Medium" panose="020B0500000000000000" pitchFamily="34" charset="0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797485332"/>
      </p:ext>
    </p:extLst>
  </p:cSld>
  <p:clrMapOvr>
    <a:masterClrMapping/>
  </p:clrMapOvr>
  <p:transition spd="slow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97BFBAA-E7BE-4EE9-9701-8CB0A23219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9292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7B32D-056F-4434-9186-EF91E335B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93703" y="-548797"/>
            <a:ext cx="6604595" cy="84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70470"/>
      </p:ext>
    </p:extLst>
  </p:cSld>
  <p:clrMapOvr>
    <a:masterClrMapping/>
  </p:clrMapOvr>
  <p:transition spd="slow"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6E117E-E504-4B6F-B618-5E289B337EA1}"/>
              </a:ext>
            </a:extLst>
          </p:cNvPr>
          <p:cNvGrpSpPr/>
          <p:nvPr/>
        </p:nvGrpSpPr>
        <p:grpSpPr>
          <a:xfrm>
            <a:off x="4150075" y="700536"/>
            <a:ext cx="3886200" cy="1637963"/>
            <a:chOff x="4000500" y="683896"/>
            <a:chExt cx="3886200" cy="16379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9932E3-1E29-4065-90FE-5D1BAC23FB68}"/>
                </a:ext>
              </a:extLst>
            </p:cNvPr>
            <p:cNvSpPr/>
            <p:nvPr/>
          </p:nvSpPr>
          <p:spPr>
            <a:xfrm>
              <a:off x="4000500" y="685800"/>
              <a:ext cx="3886200" cy="1588453"/>
            </a:xfrm>
            <a:prstGeom prst="rect">
              <a:avLst/>
            </a:prstGeom>
            <a:solidFill>
              <a:schemeClr val="accent3">
                <a:lumMod val="75000"/>
                <a:alpha val="7843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8B99F5-540F-426A-A696-E5FF5144CA95}"/>
                </a:ext>
              </a:extLst>
            </p:cNvPr>
            <p:cNvSpPr txBox="1"/>
            <p:nvPr/>
          </p:nvSpPr>
          <p:spPr>
            <a:xfrm>
              <a:off x="4191000" y="683896"/>
              <a:ext cx="3505200" cy="16379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atin typeface="Helvetica 65 Medium" panose="020B0500000000000000" pitchFamily="34" charset="0"/>
                </a:rPr>
                <a:t>Medicare</a:t>
              </a:r>
            </a:p>
            <a:p>
              <a:pPr algn="ctr"/>
              <a:r>
                <a:rPr lang="en-US" sz="4800" dirty="0">
                  <a:latin typeface="Helvetica 65 Medium" panose="020B0500000000000000" pitchFamily="34" charset="0"/>
                </a:rPr>
                <a:t>Advantage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BA76FBF-2F8A-4041-8940-1FDF3D301E56}"/>
              </a:ext>
            </a:extLst>
          </p:cNvPr>
          <p:cNvSpPr/>
          <p:nvPr/>
        </p:nvSpPr>
        <p:spPr>
          <a:xfrm>
            <a:off x="2204196" y="2626659"/>
            <a:ext cx="899720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Private Insurance Company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Still have Medicare Parts A &amp; B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Provider Networks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Copays and Coinsurance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Out of Pocket Maximum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Extras: Dental, Vision, Hearing Aids</a:t>
            </a:r>
            <a:endParaRPr lang="en-US" altLang="en-US" sz="3600" dirty="0">
              <a:latin typeface="Helvetica 65 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13883"/>
      </p:ext>
    </p:extLst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A9932E3-1E29-4065-90FE-5D1BAC23FB68}"/>
              </a:ext>
            </a:extLst>
          </p:cNvPr>
          <p:cNvSpPr/>
          <p:nvPr/>
        </p:nvSpPr>
        <p:spPr>
          <a:xfrm>
            <a:off x="7239000" y="685800"/>
            <a:ext cx="3886200" cy="1588453"/>
          </a:xfrm>
          <a:prstGeom prst="rect">
            <a:avLst/>
          </a:prstGeom>
          <a:solidFill>
            <a:schemeClr val="accent3">
              <a:lumMod val="75000"/>
              <a:alpha val="7843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5B92F-8D81-45CC-AE62-B9833BAFA86F}"/>
              </a:ext>
            </a:extLst>
          </p:cNvPr>
          <p:cNvSpPr/>
          <p:nvPr/>
        </p:nvSpPr>
        <p:spPr>
          <a:xfrm>
            <a:off x="990600" y="685801"/>
            <a:ext cx="3886200" cy="1588453"/>
          </a:xfrm>
          <a:prstGeom prst="rect">
            <a:avLst/>
          </a:prstGeom>
          <a:solidFill>
            <a:srgbClr val="AC6907">
              <a:alpha val="7843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99F5-540F-426A-A696-E5FF5144CA95}"/>
              </a:ext>
            </a:extLst>
          </p:cNvPr>
          <p:cNvSpPr txBox="1"/>
          <p:nvPr/>
        </p:nvSpPr>
        <p:spPr>
          <a:xfrm>
            <a:off x="6972300" y="683896"/>
            <a:ext cx="4419600" cy="1906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Medicare</a:t>
            </a:r>
          </a:p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Advantage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A2C9DB-88B4-44E5-A10C-CFC6EA9262B0}"/>
              </a:ext>
            </a:extLst>
          </p:cNvPr>
          <p:cNvSpPr txBox="1"/>
          <p:nvPr/>
        </p:nvSpPr>
        <p:spPr>
          <a:xfrm>
            <a:off x="3810000" y="989646"/>
            <a:ext cx="4419600" cy="15884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E06CC-B112-4934-AC47-C691ACD2A7C8}"/>
              </a:ext>
            </a:extLst>
          </p:cNvPr>
          <p:cNvSpPr txBox="1"/>
          <p:nvPr/>
        </p:nvSpPr>
        <p:spPr>
          <a:xfrm>
            <a:off x="723900" y="683896"/>
            <a:ext cx="4419600" cy="1906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Original</a:t>
            </a:r>
          </a:p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Medicare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CD8099-6DA5-4FD3-A61A-CA1F72608F70}"/>
              </a:ext>
            </a:extLst>
          </p:cNvPr>
          <p:cNvSpPr/>
          <p:nvPr/>
        </p:nvSpPr>
        <p:spPr>
          <a:xfrm>
            <a:off x="495300" y="2881944"/>
            <a:ext cx="4876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Premiums are</a:t>
            </a:r>
          </a:p>
          <a:p>
            <a:pPr marL="0" lvl="1" algn="ctr">
              <a:lnSpc>
                <a:spcPct val="90000"/>
              </a:lnSpc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More expensive</a:t>
            </a:r>
          </a:p>
          <a:p>
            <a:pPr marL="0" lvl="1" algn="ctr">
              <a:lnSpc>
                <a:spcPct val="90000"/>
              </a:lnSpc>
              <a:defRPr/>
            </a:pPr>
            <a:endParaRPr lang="en-US" altLang="en-US" sz="3200" dirty="0">
              <a:latin typeface="Helvetica 65 Medium" panose="020B0500000000000000" pitchFamily="34" charset="0"/>
            </a:endParaRP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 </a:t>
            </a:r>
          </a:p>
          <a:p>
            <a:pPr marL="0" lvl="1" algn="ctr">
              <a:lnSpc>
                <a:spcPct val="90000"/>
              </a:lnSpc>
              <a:defRPr/>
            </a:pPr>
            <a:endParaRPr lang="en-US" altLang="en-US" sz="3200" dirty="0">
              <a:latin typeface="Helvetica 65 Medium" panose="020B0500000000000000" pitchFamily="34" charset="0"/>
            </a:endParaRP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More certainty</a:t>
            </a: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of coverage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E471A0-2AAA-40A2-8E8D-D23B8FD9A02D}"/>
              </a:ext>
            </a:extLst>
          </p:cNvPr>
          <p:cNvSpPr/>
          <p:nvPr/>
        </p:nvSpPr>
        <p:spPr>
          <a:xfrm>
            <a:off x="6743700" y="2881943"/>
            <a:ext cx="4876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Premiums are</a:t>
            </a:r>
          </a:p>
          <a:p>
            <a:pPr marL="0" lvl="1" algn="ctr">
              <a:lnSpc>
                <a:spcPct val="90000"/>
              </a:lnSpc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Less expensive</a:t>
            </a:r>
          </a:p>
          <a:p>
            <a:pPr marL="0" lvl="1" algn="ctr">
              <a:lnSpc>
                <a:spcPct val="90000"/>
              </a:lnSpc>
              <a:defRPr/>
            </a:pPr>
            <a:endParaRPr lang="en-US" altLang="en-US" sz="3200" dirty="0">
              <a:latin typeface="Helvetica 65 Medium" panose="020B0500000000000000" pitchFamily="34" charset="0"/>
            </a:endParaRP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Extras</a:t>
            </a:r>
          </a:p>
          <a:p>
            <a:pPr marL="0" lvl="1" algn="ctr">
              <a:lnSpc>
                <a:spcPct val="90000"/>
              </a:lnSpc>
              <a:defRPr/>
            </a:pPr>
            <a:endParaRPr lang="en-US" altLang="en-US" sz="3200" dirty="0">
              <a:latin typeface="Helvetica 65 Medium" panose="020B0500000000000000" pitchFamily="34" charset="0"/>
            </a:endParaRP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Less certainty</a:t>
            </a: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of coverage</a:t>
            </a:r>
          </a:p>
        </p:txBody>
      </p:sp>
    </p:spTree>
    <p:extLst>
      <p:ext uri="{BB962C8B-B14F-4D97-AF65-F5344CB8AC3E}">
        <p14:creationId xmlns:p14="http://schemas.microsoft.com/office/powerpoint/2010/main" val="13315677"/>
      </p:ext>
    </p:extLst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A9932E3-1E29-4065-90FE-5D1BAC23FB68}"/>
              </a:ext>
            </a:extLst>
          </p:cNvPr>
          <p:cNvSpPr/>
          <p:nvPr/>
        </p:nvSpPr>
        <p:spPr>
          <a:xfrm>
            <a:off x="7239000" y="685800"/>
            <a:ext cx="3886200" cy="1588453"/>
          </a:xfrm>
          <a:prstGeom prst="rect">
            <a:avLst/>
          </a:prstGeom>
          <a:solidFill>
            <a:schemeClr val="accent3">
              <a:lumMod val="75000"/>
              <a:alpha val="7843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45B92F-8D81-45CC-AE62-B9833BAFA86F}"/>
              </a:ext>
            </a:extLst>
          </p:cNvPr>
          <p:cNvSpPr/>
          <p:nvPr/>
        </p:nvSpPr>
        <p:spPr>
          <a:xfrm>
            <a:off x="990600" y="685801"/>
            <a:ext cx="3886200" cy="1588453"/>
          </a:xfrm>
          <a:prstGeom prst="rect">
            <a:avLst/>
          </a:prstGeom>
          <a:solidFill>
            <a:srgbClr val="AC6907">
              <a:alpha val="7843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99F5-540F-426A-A696-E5FF5144CA95}"/>
              </a:ext>
            </a:extLst>
          </p:cNvPr>
          <p:cNvSpPr txBox="1"/>
          <p:nvPr/>
        </p:nvSpPr>
        <p:spPr>
          <a:xfrm>
            <a:off x="6972300" y="683896"/>
            <a:ext cx="4419600" cy="1906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Medicare</a:t>
            </a:r>
          </a:p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Advantage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A2C9DB-88B4-44E5-A10C-CFC6EA9262B0}"/>
              </a:ext>
            </a:extLst>
          </p:cNvPr>
          <p:cNvSpPr txBox="1"/>
          <p:nvPr/>
        </p:nvSpPr>
        <p:spPr>
          <a:xfrm>
            <a:off x="3810000" y="989646"/>
            <a:ext cx="4419600" cy="15884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E06CC-B112-4934-AC47-C691ACD2A7C8}"/>
              </a:ext>
            </a:extLst>
          </p:cNvPr>
          <p:cNvSpPr txBox="1"/>
          <p:nvPr/>
        </p:nvSpPr>
        <p:spPr>
          <a:xfrm>
            <a:off x="723900" y="683896"/>
            <a:ext cx="4419600" cy="1906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Original</a:t>
            </a:r>
          </a:p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Medicare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CD8099-6DA5-4FD3-A61A-CA1F72608F70}"/>
              </a:ext>
            </a:extLst>
          </p:cNvPr>
          <p:cNvSpPr/>
          <p:nvPr/>
        </p:nvSpPr>
        <p:spPr>
          <a:xfrm>
            <a:off x="495300" y="2881944"/>
            <a:ext cx="4876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Premiums are</a:t>
            </a:r>
          </a:p>
          <a:p>
            <a:pPr marL="0" lvl="1" algn="ctr">
              <a:lnSpc>
                <a:spcPct val="90000"/>
              </a:lnSpc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More expensive</a:t>
            </a:r>
          </a:p>
          <a:p>
            <a:pPr marL="0" lvl="1" algn="ctr">
              <a:lnSpc>
                <a:spcPct val="90000"/>
              </a:lnSpc>
              <a:defRPr/>
            </a:pPr>
            <a:endParaRPr lang="en-US" altLang="en-US" sz="3200" dirty="0">
              <a:latin typeface="Helvetica 65 Medium" panose="020B0500000000000000" pitchFamily="34" charset="0"/>
            </a:endParaRP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 </a:t>
            </a:r>
          </a:p>
          <a:p>
            <a:pPr marL="0" lvl="1" algn="ctr">
              <a:lnSpc>
                <a:spcPct val="90000"/>
              </a:lnSpc>
              <a:defRPr/>
            </a:pPr>
            <a:endParaRPr lang="en-US" altLang="en-US" sz="3200" dirty="0">
              <a:latin typeface="Helvetica 65 Medium" panose="020B0500000000000000" pitchFamily="34" charset="0"/>
            </a:endParaRP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More certainty</a:t>
            </a: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of coverage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E471A0-2AAA-40A2-8E8D-D23B8FD9A02D}"/>
              </a:ext>
            </a:extLst>
          </p:cNvPr>
          <p:cNvSpPr/>
          <p:nvPr/>
        </p:nvSpPr>
        <p:spPr>
          <a:xfrm>
            <a:off x="6743700" y="2881943"/>
            <a:ext cx="4876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Premiums are</a:t>
            </a:r>
          </a:p>
          <a:p>
            <a:pPr marL="0" lvl="1" algn="ctr">
              <a:lnSpc>
                <a:spcPct val="90000"/>
              </a:lnSpc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Less expensive</a:t>
            </a:r>
          </a:p>
          <a:p>
            <a:pPr marL="0" lvl="1" algn="ctr">
              <a:lnSpc>
                <a:spcPct val="90000"/>
              </a:lnSpc>
              <a:defRPr/>
            </a:pPr>
            <a:endParaRPr lang="en-US" altLang="en-US" sz="3200" dirty="0">
              <a:latin typeface="Helvetica 65 Medium" panose="020B0500000000000000" pitchFamily="34" charset="0"/>
            </a:endParaRP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Extras</a:t>
            </a:r>
          </a:p>
          <a:p>
            <a:pPr marL="0" lvl="1" algn="ctr">
              <a:lnSpc>
                <a:spcPct val="90000"/>
              </a:lnSpc>
              <a:defRPr/>
            </a:pPr>
            <a:endParaRPr lang="en-US" altLang="en-US" sz="3200" dirty="0">
              <a:latin typeface="Helvetica 65 Medium" panose="020B0500000000000000" pitchFamily="34" charset="0"/>
            </a:endParaRP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Less certainty</a:t>
            </a:r>
          </a:p>
          <a:p>
            <a:pPr marL="0" lvl="1" algn="ctr">
              <a:lnSpc>
                <a:spcPct val="90000"/>
              </a:lnSpc>
              <a:defRPr/>
            </a:pPr>
            <a:r>
              <a:rPr lang="en-US" altLang="en-US" sz="3200" dirty="0">
                <a:latin typeface="Helvetica 65 Medium" panose="020B0500000000000000" pitchFamily="34" charset="0"/>
              </a:rPr>
              <a:t>of coverage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A2AD32-2844-446C-AFC6-1F40665FB8F7}"/>
              </a:ext>
            </a:extLst>
          </p:cNvPr>
          <p:cNvSpPr/>
          <p:nvPr/>
        </p:nvSpPr>
        <p:spPr>
          <a:xfrm>
            <a:off x="6819902" y="4724400"/>
            <a:ext cx="47244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29630"/>
      </p:ext>
    </p:extLst>
  </p:cSld>
  <p:clrMapOvr>
    <a:masterClrMapping/>
  </p:clrMapOvr>
  <p:transition spd="slow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87"/>
            <a:ext cx="12192000" cy="7010400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D41969-2285-4348-B48A-165C4F71EAFB}"/>
              </a:ext>
            </a:extLst>
          </p:cNvPr>
          <p:cNvSpPr/>
          <p:nvPr/>
        </p:nvSpPr>
        <p:spPr>
          <a:xfrm>
            <a:off x="0" y="979460"/>
            <a:ext cx="578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defRPr/>
            </a:pPr>
            <a:r>
              <a:rPr lang="en-US" alt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65 Medium" panose="020B0500000000000000" pitchFamily="34" charset="0"/>
              </a:rPr>
              <a:t>Advantage 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90DAB-C75F-4FBD-819C-F48688863BDC}"/>
              </a:ext>
            </a:extLst>
          </p:cNvPr>
          <p:cNvSpPr txBox="1"/>
          <p:nvPr/>
        </p:nvSpPr>
        <p:spPr>
          <a:xfrm>
            <a:off x="3572436" y="2591239"/>
            <a:ext cx="4419600" cy="992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65 Medium" panose="020B0500000000000000" pitchFamily="34" charset="0"/>
              </a:rPr>
              <a:t>Is Not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00CE49-F768-4862-ACC8-D82987D934CF}"/>
              </a:ext>
            </a:extLst>
          </p:cNvPr>
          <p:cNvSpPr/>
          <p:nvPr/>
        </p:nvSpPr>
        <p:spPr>
          <a:xfrm>
            <a:off x="5181600" y="4367729"/>
            <a:ext cx="6456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  <a:defRPr/>
            </a:pPr>
            <a:r>
              <a:rPr lang="en-US" alt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65 Medium" panose="020B0500000000000000" pitchFamily="34" charset="0"/>
              </a:rPr>
              <a:t>Medicare Advantage Plan</a:t>
            </a:r>
          </a:p>
        </p:txBody>
      </p:sp>
    </p:spTree>
    <p:extLst>
      <p:ext uri="{BB962C8B-B14F-4D97-AF65-F5344CB8AC3E}">
        <p14:creationId xmlns:p14="http://schemas.microsoft.com/office/powerpoint/2010/main" val="3099214457"/>
      </p:ext>
    </p:extLst>
  </p:cSld>
  <p:clrMapOvr>
    <a:masterClrMapping/>
  </p:clrMapOvr>
  <p:transition spd="slow"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12192000" cy="6738682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D41969-2285-4348-B48A-165C4F71EAFB}"/>
              </a:ext>
            </a:extLst>
          </p:cNvPr>
          <p:cNvSpPr/>
          <p:nvPr/>
        </p:nvSpPr>
        <p:spPr>
          <a:xfrm>
            <a:off x="6096000" y="4054167"/>
            <a:ext cx="5782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defRPr/>
            </a:pPr>
            <a:r>
              <a:rPr lang="en-US" alt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65 Medium" panose="020B0500000000000000" pitchFamily="34" charset="0"/>
              </a:rPr>
              <a:t>Advantage 65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238382-7B4B-4BAE-9594-8EF0B416E617}"/>
              </a:ext>
            </a:extLst>
          </p:cNvPr>
          <p:cNvGrpSpPr/>
          <p:nvPr/>
        </p:nvGrpSpPr>
        <p:grpSpPr>
          <a:xfrm>
            <a:off x="-533400" y="2534601"/>
            <a:ext cx="4419600" cy="1275399"/>
            <a:chOff x="-457200" y="2667000"/>
            <a:chExt cx="4419600" cy="12753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1091C9-80C5-46AC-8947-22E67CC70C59}"/>
                </a:ext>
              </a:extLst>
            </p:cNvPr>
            <p:cNvSpPr/>
            <p:nvPr/>
          </p:nvSpPr>
          <p:spPr>
            <a:xfrm>
              <a:off x="571500" y="2667000"/>
              <a:ext cx="2324100" cy="1199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0DBE43-4DA4-4FFE-A12A-5677202FC6DA}"/>
                </a:ext>
              </a:extLst>
            </p:cNvPr>
            <p:cNvSpPr txBox="1"/>
            <p:nvPr/>
          </p:nvSpPr>
          <p:spPr>
            <a:xfrm>
              <a:off x="-457200" y="2819400"/>
              <a:ext cx="4419600" cy="1122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A4643A-A084-4D85-9B3A-38A7B6B4BC2A}"/>
              </a:ext>
            </a:extLst>
          </p:cNvPr>
          <p:cNvGrpSpPr/>
          <p:nvPr/>
        </p:nvGrpSpPr>
        <p:grpSpPr>
          <a:xfrm>
            <a:off x="2133600" y="2534601"/>
            <a:ext cx="4419600" cy="1199199"/>
            <a:chOff x="2209800" y="2667000"/>
            <a:chExt cx="4419600" cy="11991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4A3BE0-F0E7-46BD-BB00-9426451A9FA1}"/>
                </a:ext>
              </a:extLst>
            </p:cNvPr>
            <p:cNvSpPr/>
            <p:nvPr/>
          </p:nvSpPr>
          <p:spPr>
            <a:xfrm>
              <a:off x="3257550" y="2667000"/>
              <a:ext cx="2324100" cy="1199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5A4531-9A26-4724-A938-12F558431E02}"/>
                </a:ext>
              </a:extLst>
            </p:cNvPr>
            <p:cNvSpPr txBox="1"/>
            <p:nvPr/>
          </p:nvSpPr>
          <p:spPr>
            <a:xfrm>
              <a:off x="2209800" y="2819400"/>
              <a:ext cx="4419600" cy="9344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BCDE12-4CB9-4D96-AAD8-D96CC2F2B143}"/>
              </a:ext>
            </a:extLst>
          </p:cNvPr>
          <p:cNvGrpSpPr/>
          <p:nvPr/>
        </p:nvGrpSpPr>
        <p:grpSpPr>
          <a:xfrm>
            <a:off x="850900" y="3962400"/>
            <a:ext cx="4419600" cy="1199199"/>
            <a:chOff x="927100" y="4114800"/>
            <a:chExt cx="4419600" cy="11991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1630FC-5FA9-4533-93DF-65D4E5BD1C49}"/>
                </a:ext>
              </a:extLst>
            </p:cNvPr>
            <p:cNvSpPr/>
            <p:nvPr/>
          </p:nvSpPr>
          <p:spPr>
            <a:xfrm>
              <a:off x="1600200" y="4114800"/>
              <a:ext cx="3048000" cy="11991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A009F5-CFD0-488A-931A-75D20333AB30}"/>
                </a:ext>
              </a:extLst>
            </p:cNvPr>
            <p:cNvSpPr txBox="1"/>
            <p:nvPr/>
          </p:nvSpPr>
          <p:spPr>
            <a:xfrm>
              <a:off x="927100" y="4247199"/>
              <a:ext cx="4419600" cy="1010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Medigap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3E1B90-4A8C-4A6F-8EC4-4ECF209D311A}"/>
              </a:ext>
            </a:extLst>
          </p:cNvPr>
          <p:cNvGrpSpPr/>
          <p:nvPr/>
        </p:nvGrpSpPr>
        <p:grpSpPr>
          <a:xfrm>
            <a:off x="838200" y="5410200"/>
            <a:ext cx="4419600" cy="2075501"/>
            <a:chOff x="914400" y="5506401"/>
            <a:chExt cx="4419600" cy="20755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24DC6F-9400-42B7-848D-823B3EDCC611}"/>
                </a:ext>
              </a:extLst>
            </p:cNvPr>
            <p:cNvSpPr/>
            <p:nvPr/>
          </p:nvSpPr>
          <p:spPr>
            <a:xfrm>
              <a:off x="1968500" y="5506401"/>
              <a:ext cx="2324100" cy="119919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A964DE-9660-4AAE-A311-4381186012C6}"/>
                </a:ext>
              </a:extLst>
            </p:cNvPr>
            <p:cNvSpPr txBox="1"/>
            <p:nvPr/>
          </p:nvSpPr>
          <p:spPr>
            <a:xfrm>
              <a:off x="914400" y="5674998"/>
              <a:ext cx="4419600" cy="19069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D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B2DC4-5422-4E49-8E88-0EB9A467E2C8}"/>
              </a:ext>
            </a:extLst>
          </p:cNvPr>
          <p:cNvSpPr/>
          <p:nvPr/>
        </p:nvSpPr>
        <p:spPr>
          <a:xfrm>
            <a:off x="990600" y="685801"/>
            <a:ext cx="3886200" cy="1588453"/>
          </a:xfrm>
          <a:prstGeom prst="rect">
            <a:avLst/>
          </a:prstGeom>
          <a:solidFill>
            <a:srgbClr val="D9D9D9">
              <a:alpha val="52941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BE173C-7A8D-4C69-AD56-6F61776C9451}"/>
              </a:ext>
            </a:extLst>
          </p:cNvPr>
          <p:cNvSpPr txBox="1"/>
          <p:nvPr/>
        </p:nvSpPr>
        <p:spPr>
          <a:xfrm>
            <a:off x="990600" y="683896"/>
            <a:ext cx="3886200" cy="1906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Original</a:t>
            </a:r>
          </a:p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Medicare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59D931E-EC64-4716-9FDF-823F672E39CB}"/>
              </a:ext>
            </a:extLst>
          </p:cNvPr>
          <p:cNvSpPr/>
          <p:nvPr/>
        </p:nvSpPr>
        <p:spPr>
          <a:xfrm rot="10800000">
            <a:off x="5225979" y="4379598"/>
            <a:ext cx="939800" cy="381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6772"/>
      </p:ext>
    </p:extLst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95513"/>
            <a:ext cx="12192000" cy="5262487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F36424C3-C294-4947-9DD6-37F351D4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84126"/>
            <a:ext cx="5211233" cy="9832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8229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Supplement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77D0672A-1E51-48E7-8C71-14152071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9" y="3203325"/>
            <a:ext cx="5211233" cy="983206"/>
          </a:xfrm>
          <a:prstGeom prst="rect">
            <a:avLst/>
          </a:prstGeom>
          <a:solidFill>
            <a:srgbClr val="D28654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8229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Vision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8B388B0F-3227-4CE7-9BCC-069AF8FD0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9" y="4360869"/>
            <a:ext cx="5211233" cy="983206"/>
          </a:xfrm>
          <a:prstGeom prst="rect">
            <a:avLst/>
          </a:prstGeom>
          <a:solidFill>
            <a:srgbClr val="E2AC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8229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Dental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D71822FD-63B6-4F99-96C6-28D39500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8" y="5525152"/>
            <a:ext cx="5211233" cy="983206"/>
          </a:xfrm>
          <a:prstGeom prst="rect">
            <a:avLst/>
          </a:prstGeom>
          <a:solidFill>
            <a:srgbClr val="ED7A2B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8229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Prescription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9E24F-AC61-4829-9034-E19D8C493149}"/>
              </a:ext>
            </a:extLst>
          </p:cNvPr>
          <p:cNvSpPr txBox="1"/>
          <p:nvPr/>
        </p:nvSpPr>
        <p:spPr>
          <a:xfrm>
            <a:off x="-1" y="457200"/>
            <a:ext cx="12191999" cy="1447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>
                <a:latin typeface="Helvetica 65 Medium" panose="020B0500000000000000" pitchFamily="34" charset="0"/>
              </a:rPr>
              <a:t>Advantage 65</a:t>
            </a:r>
          </a:p>
        </p:txBody>
      </p:sp>
    </p:spTree>
    <p:extLst>
      <p:ext uri="{BB962C8B-B14F-4D97-AF65-F5344CB8AC3E}">
        <p14:creationId xmlns:p14="http://schemas.microsoft.com/office/powerpoint/2010/main" val="2389494289"/>
      </p:ext>
    </p:extLst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133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391" r="19097" b="58237"/>
          <a:stretch/>
        </p:blipFill>
        <p:spPr>
          <a:xfrm>
            <a:off x="0" y="369526"/>
            <a:ext cx="7238577" cy="2502579"/>
          </a:xfrm>
          <a:effectLst>
            <a:outerShdw blurRad="50800" dist="50800" dir="5400000" sx="102000" sy="102000" algn="ctr" rotWithShape="0">
              <a:srgbClr val="000000">
                <a:alpha val="0"/>
              </a:srgbClr>
            </a:outerShdw>
            <a:reflection stA="45000" endPos="58000" dir="5400000" sy="-100000" algn="bl" rotWithShape="0"/>
          </a:effec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17899"/>
            <a:ext cx="10546502" cy="2408917"/>
          </a:xfrm>
        </p:spPr>
        <p:txBody>
          <a:bodyPr>
            <a:normAutofit/>
          </a:bodyPr>
          <a:lstStyle/>
          <a:p>
            <a:r>
              <a:rPr lang="en-US" sz="3200" cap="none" dirty="0">
                <a:latin typeface="Helvetica 65 Medium" panose="020B0500000000000000" pitchFamily="34" charset="0"/>
              </a:rPr>
              <a:t>JABA’s mission is to promote, establish and preserve sustainable communities for healthy aging that benefit individuals and families of all ages.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B4E98B-2605-4ABF-A450-C218DFAB4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502" y="761396"/>
            <a:ext cx="3581400" cy="33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51640"/>
      </p:ext>
    </p:extLst>
  </p:cSld>
  <p:clrMapOvr>
    <a:masterClrMapping/>
  </p:clrMapOvr>
  <p:transition spd="slow"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95513"/>
            <a:ext cx="12192000" cy="5262487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F36424C3-C294-4947-9DD6-37F351D4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84126"/>
            <a:ext cx="5211233" cy="9832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8229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Supplement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77D0672A-1E51-48E7-8C71-14152071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9" y="3203325"/>
            <a:ext cx="5211233" cy="983206"/>
          </a:xfrm>
          <a:prstGeom prst="rect">
            <a:avLst/>
          </a:prstGeom>
          <a:solidFill>
            <a:srgbClr val="D28654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8229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Vision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8B388B0F-3227-4CE7-9BCC-069AF8FD0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9" y="4360869"/>
            <a:ext cx="5211233" cy="983206"/>
          </a:xfrm>
          <a:prstGeom prst="rect">
            <a:avLst/>
          </a:prstGeom>
          <a:solidFill>
            <a:srgbClr val="E2AC0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8229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Dental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D71822FD-63B6-4F99-96C6-28D39500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118" y="5794343"/>
            <a:ext cx="3005915" cy="707275"/>
          </a:xfrm>
          <a:prstGeom prst="rect">
            <a:avLst/>
          </a:prstGeom>
          <a:solidFill>
            <a:srgbClr val="ED7A2B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8229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Prescription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77AB93-DBDC-4379-983B-E2B53C253BCE}"/>
              </a:ext>
            </a:extLst>
          </p:cNvPr>
          <p:cNvSpPr txBox="1"/>
          <p:nvPr/>
        </p:nvSpPr>
        <p:spPr>
          <a:xfrm>
            <a:off x="-1" y="457200"/>
            <a:ext cx="12191999" cy="1447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dirty="0">
                <a:latin typeface="Helvetica 65 Medium" panose="020B0500000000000000" pitchFamily="34" charset="0"/>
              </a:rPr>
              <a:t>Advantage 65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E8DF7784-71A0-4ED9-8591-97E12DA72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9" y="5529852"/>
            <a:ext cx="5211233" cy="983206"/>
          </a:xfrm>
          <a:prstGeom prst="rect">
            <a:avLst/>
          </a:prstGeom>
          <a:solidFill>
            <a:srgbClr val="92D050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8229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Medicare Part D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0B0CB46-0417-4308-B51E-CE422844417C}"/>
              </a:ext>
            </a:extLst>
          </p:cNvPr>
          <p:cNvSpPr/>
          <p:nvPr/>
        </p:nvSpPr>
        <p:spPr>
          <a:xfrm rot="598353">
            <a:off x="8518965" y="5898973"/>
            <a:ext cx="939800" cy="381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0702"/>
      </p:ext>
    </p:extLst>
  </p:cSld>
  <p:clrMapOvr>
    <a:masterClrMapping/>
  </p:clrMapOvr>
  <p:transition spd="slow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95513"/>
            <a:ext cx="12192000" cy="5262487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D9604407-2637-48E4-B25E-D8C93895D865}"/>
              </a:ext>
            </a:extLst>
          </p:cNvPr>
          <p:cNvSpPr txBox="1">
            <a:spLocks/>
          </p:cNvSpPr>
          <p:nvPr/>
        </p:nvSpPr>
        <p:spPr>
          <a:xfrm>
            <a:off x="-1" y="2521631"/>
            <a:ext cx="12192000" cy="144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</a:rPr>
              <a:t>Prescription Drug Insurance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921D3-917D-4714-BBE9-0F23A0D62F6D}"/>
              </a:ext>
            </a:extLst>
          </p:cNvPr>
          <p:cNvSpPr txBox="1"/>
          <p:nvPr/>
        </p:nvSpPr>
        <p:spPr>
          <a:xfrm>
            <a:off x="0" y="457200"/>
            <a:ext cx="12192000" cy="1447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600" dirty="0">
                <a:latin typeface="Helvetica 65 Medium" panose="020B0500000000000000" pitchFamily="34" charset="0"/>
              </a:rPr>
              <a:t>Part D</a:t>
            </a:r>
          </a:p>
        </p:txBody>
      </p:sp>
    </p:spTree>
    <p:extLst>
      <p:ext uri="{BB962C8B-B14F-4D97-AF65-F5344CB8AC3E}">
        <p14:creationId xmlns:p14="http://schemas.microsoft.com/office/powerpoint/2010/main" val="3788155019"/>
      </p:ext>
    </p:extLst>
  </p:cSld>
  <p:clrMapOvr>
    <a:masterClrMapping/>
  </p:clrMapOvr>
  <p:transition spd="slow"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95513"/>
            <a:ext cx="12192000" cy="5262487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D9604407-2637-48E4-B25E-D8C93895D865}"/>
              </a:ext>
            </a:extLst>
          </p:cNvPr>
          <p:cNvSpPr txBox="1">
            <a:spLocks/>
          </p:cNvSpPr>
          <p:nvPr/>
        </p:nvSpPr>
        <p:spPr>
          <a:xfrm>
            <a:off x="-1" y="2521631"/>
            <a:ext cx="12192000" cy="144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</a:rPr>
              <a:t>Prescription Drug Insurance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921D3-917D-4714-BBE9-0F23A0D62F6D}"/>
              </a:ext>
            </a:extLst>
          </p:cNvPr>
          <p:cNvSpPr txBox="1"/>
          <p:nvPr/>
        </p:nvSpPr>
        <p:spPr>
          <a:xfrm>
            <a:off x="0" y="457200"/>
            <a:ext cx="12192000" cy="1447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600" dirty="0">
                <a:latin typeface="Helvetica 65 Medium" panose="020B0500000000000000" pitchFamily="34" charset="0"/>
              </a:rPr>
              <a:t>Part D</a:t>
            </a:r>
          </a:p>
        </p:txBody>
      </p:sp>
      <p:sp>
        <p:nvSpPr>
          <p:cNvPr id="17" name="Title 11">
            <a:extLst>
              <a:ext uri="{FF2B5EF4-FFF2-40B4-BE49-F238E27FC236}">
                <a16:creationId xmlns:a16="http://schemas.microsoft.com/office/drawing/2014/main" id="{4840FCD5-5476-43EF-8B17-B7CDD0C5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13" y="4538587"/>
            <a:ext cx="11107173" cy="1447800"/>
          </a:xfrm>
          <a:solidFill>
            <a:schemeClr val="bg1">
              <a:alpha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sz="8800" b="1" dirty="0">
                <a:solidFill>
                  <a:schemeClr val="tx1"/>
                </a:solidFill>
              </a:rPr>
              <a:t>$2,100 Cap</a:t>
            </a:r>
          </a:p>
        </p:txBody>
      </p:sp>
    </p:spTree>
    <p:extLst>
      <p:ext uri="{BB962C8B-B14F-4D97-AF65-F5344CB8AC3E}">
        <p14:creationId xmlns:p14="http://schemas.microsoft.com/office/powerpoint/2010/main" val="1623274338"/>
      </p:ext>
    </p:extLst>
  </p:cSld>
  <p:clrMapOvr>
    <a:masterClrMapping/>
  </p:clrMapOvr>
  <p:transition spd="slow"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12E4B7-0DDE-41B8-9E1E-19C68707D5C4}"/>
              </a:ext>
            </a:extLst>
          </p:cNvPr>
          <p:cNvSpPr/>
          <p:nvPr/>
        </p:nvSpPr>
        <p:spPr>
          <a:xfrm>
            <a:off x="0" y="2209800"/>
            <a:ext cx="12192000" cy="4648200"/>
          </a:xfrm>
          <a:prstGeom prst="rect">
            <a:avLst/>
          </a:prstGeom>
          <a:solidFill>
            <a:srgbClr val="5D9292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99F5-540F-426A-A696-E5FF5144CA95}"/>
              </a:ext>
            </a:extLst>
          </p:cNvPr>
          <p:cNvSpPr txBox="1"/>
          <p:nvPr/>
        </p:nvSpPr>
        <p:spPr>
          <a:xfrm>
            <a:off x="0" y="683896"/>
            <a:ext cx="12192000" cy="1906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Open Enrollment</a:t>
            </a:r>
          </a:p>
          <a:p>
            <a:pPr algn="ctr"/>
            <a:r>
              <a:rPr lang="en-US" sz="3200" dirty="0">
                <a:latin typeface="Helvetica 65 Medium" panose="020B0500000000000000" pitchFamily="34" charset="0"/>
              </a:rPr>
              <a:t>Oct 15 – Dec 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B45A29-E7C8-4CAA-B475-81917F9A96E0}"/>
              </a:ext>
            </a:extLst>
          </p:cNvPr>
          <p:cNvGrpSpPr/>
          <p:nvPr/>
        </p:nvGrpSpPr>
        <p:grpSpPr>
          <a:xfrm>
            <a:off x="-533400" y="2534601"/>
            <a:ext cx="4419600" cy="1275399"/>
            <a:chOff x="-457200" y="2667000"/>
            <a:chExt cx="4419600" cy="1275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238703-2008-42F9-9C24-D3F5E5DE11FB}"/>
                </a:ext>
              </a:extLst>
            </p:cNvPr>
            <p:cNvSpPr/>
            <p:nvPr/>
          </p:nvSpPr>
          <p:spPr>
            <a:xfrm>
              <a:off x="571500" y="2667000"/>
              <a:ext cx="2324100" cy="1199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F2EC01-B73E-469B-8943-ACC82E960AFD}"/>
                </a:ext>
              </a:extLst>
            </p:cNvPr>
            <p:cNvSpPr txBox="1"/>
            <p:nvPr/>
          </p:nvSpPr>
          <p:spPr>
            <a:xfrm>
              <a:off x="-457200" y="2819400"/>
              <a:ext cx="4419600" cy="1122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437EF-9800-4956-9775-00046624F0C9}"/>
              </a:ext>
            </a:extLst>
          </p:cNvPr>
          <p:cNvGrpSpPr/>
          <p:nvPr/>
        </p:nvGrpSpPr>
        <p:grpSpPr>
          <a:xfrm>
            <a:off x="2133600" y="2534601"/>
            <a:ext cx="4419600" cy="1199199"/>
            <a:chOff x="2209800" y="2667000"/>
            <a:chExt cx="4419600" cy="1199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2C0EA3-B957-4731-B2DE-535F63849A82}"/>
                </a:ext>
              </a:extLst>
            </p:cNvPr>
            <p:cNvSpPr/>
            <p:nvPr/>
          </p:nvSpPr>
          <p:spPr>
            <a:xfrm>
              <a:off x="3257550" y="2667000"/>
              <a:ext cx="2324100" cy="1199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FDD01D-36E8-4F82-9610-96B6F429D48C}"/>
                </a:ext>
              </a:extLst>
            </p:cNvPr>
            <p:cNvSpPr txBox="1"/>
            <p:nvPr/>
          </p:nvSpPr>
          <p:spPr>
            <a:xfrm>
              <a:off x="2209800" y="2819400"/>
              <a:ext cx="4419600" cy="9344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EF90C3-D6A9-438D-8CDF-933DC2316F24}"/>
              </a:ext>
            </a:extLst>
          </p:cNvPr>
          <p:cNvGrpSpPr/>
          <p:nvPr/>
        </p:nvGrpSpPr>
        <p:grpSpPr>
          <a:xfrm>
            <a:off x="850900" y="3962400"/>
            <a:ext cx="4419600" cy="1199199"/>
            <a:chOff x="927100" y="4114800"/>
            <a:chExt cx="4419600" cy="11991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0DD5C6-DD13-4FA8-B196-F517834BEFC9}"/>
                </a:ext>
              </a:extLst>
            </p:cNvPr>
            <p:cNvSpPr/>
            <p:nvPr/>
          </p:nvSpPr>
          <p:spPr>
            <a:xfrm>
              <a:off x="1600200" y="4114800"/>
              <a:ext cx="3048000" cy="11991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8B00F7-EFE6-4051-832D-00F69C1639A6}"/>
                </a:ext>
              </a:extLst>
            </p:cNvPr>
            <p:cNvSpPr txBox="1"/>
            <p:nvPr/>
          </p:nvSpPr>
          <p:spPr>
            <a:xfrm>
              <a:off x="927100" y="4247199"/>
              <a:ext cx="4419600" cy="1010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Medigap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AFD4A5-D80E-4898-8BB5-B3D33DABFE1E}"/>
              </a:ext>
            </a:extLst>
          </p:cNvPr>
          <p:cNvGrpSpPr/>
          <p:nvPr/>
        </p:nvGrpSpPr>
        <p:grpSpPr>
          <a:xfrm>
            <a:off x="838200" y="5410200"/>
            <a:ext cx="4419600" cy="2075501"/>
            <a:chOff x="914400" y="5506401"/>
            <a:chExt cx="4419600" cy="20755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8269FC-793E-4BFB-9727-0F06AB19EA53}"/>
                </a:ext>
              </a:extLst>
            </p:cNvPr>
            <p:cNvSpPr/>
            <p:nvPr/>
          </p:nvSpPr>
          <p:spPr>
            <a:xfrm>
              <a:off x="1968500" y="5506401"/>
              <a:ext cx="2324100" cy="119919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955851-9131-4F2F-ABA0-783FAE0E3005}"/>
                </a:ext>
              </a:extLst>
            </p:cNvPr>
            <p:cNvSpPr txBox="1"/>
            <p:nvPr/>
          </p:nvSpPr>
          <p:spPr>
            <a:xfrm>
              <a:off x="914400" y="5674998"/>
              <a:ext cx="4419600" cy="19069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D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2E0A5DC-19CD-4018-ACE9-006964F0A074}"/>
              </a:ext>
            </a:extLst>
          </p:cNvPr>
          <p:cNvSpPr/>
          <p:nvPr/>
        </p:nvSpPr>
        <p:spPr>
          <a:xfrm>
            <a:off x="7112000" y="3505200"/>
            <a:ext cx="4102100" cy="20735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E57CBF-A141-4424-B2D7-C3601081FDC3}"/>
              </a:ext>
            </a:extLst>
          </p:cNvPr>
          <p:cNvSpPr txBox="1"/>
          <p:nvPr/>
        </p:nvSpPr>
        <p:spPr>
          <a:xfrm>
            <a:off x="6946900" y="3733800"/>
            <a:ext cx="4419600" cy="2134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elvetica 65 Medium" panose="020B0500000000000000" pitchFamily="34" charset="0"/>
              </a:rPr>
              <a:t>Managed Advantage</a:t>
            </a:r>
          </a:p>
        </p:txBody>
      </p:sp>
    </p:spTree>
    <p:extLst>
      <p:ext uri="{BB962C8B-B14F-4D97-AF65-F5344CB8AC3E}">
        <p14:creationId xmlns:p14="http://schemas.microsoft.com/office/powerpoint/2010/main" val="3780705265"/>
      </p:ext>
    </p:extLst>
  </p:cSld>
  <p:clrMapOvr>
    <a:masterClrMapping/>
  </p:clrMapOvr>
  <p:transition spd="slow"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12E4B7-0DDE-41B8-9E1E-19C68707D5C4}"/>
              </a:ext>
            </a:extLst>
          </p:cNvPr>
          <p:cNvSpPr/>
          <p:nvPr/>
        </p:nvSpPr>
        <p:spPr>
          <a:xfrm>
            <a:off x="0" y="2209800"/>
            <a:ext cx="12192000" cy="4648200"/>
          </a:xfrm>
          <a:prstGeom prst="rect">
            <a:avLst/>
          </a:prstGeom>
          <a:solidFill>
            <a:srgbClr val="5D9292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99F5-540F-426A-A696-E5FF5144CA95}"/>
              </a:ext>
            </a:extLst>
          </p:cNvPr>
          <p:cNvSpPr txBox="1"/>
          <p:nvPr/>
        </p:nvSpPr>
        <p:spPr>
          <a:xfrm>
            <a:off x="0" y="683896"/>
            <a:ext cx="12192000" cy="1906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Open Enrollment</a:t>
            </a:r>
          </a:p>
          <a:p>
            <a:pPr algn="ctr"/>
            <a:r>
              <a:rPr lang="en-US" sz="3200" dirty="0">
                <a:latin typeface="Helvetica 65 Medium" panose="020B0500000000000000" pitchFamily="34" charset="0"/>
              </a:rPr>
              <a:t>Oct 15 – Dec 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B45A29-E7C8-4CAA-B475-81917F9A96E0}"/>
              </a:ext>
            </a:extLst>
          </p:cNvPr>
          <p:cNvGrpSpPr/>
          <p:nvPr/>
        </p:nvGrpSpPr>
        <p:grpSpPr>
          <a:xfrm>
            <a:off x="-533400" y="2534601"/>
            <a:ext cx="4419600" cy="1275399"/>
            <a:chOff x="-457200" y="2667000"/>
            <a:chExt cx="4419600" cy="12753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238703-2008-42F9-9C24-D3F5E5DE11FB}"/>
                </a:ext>
              </a:extLst>
            </p:cNvPr>
            <p:cNvSpPr/>
            <p:nvPr/>
          </p:nvSpPr>
          <p:spPr>
            <a:xfrm>
              <a:off x="571500" y="2667000"/>
              <a:ext cx="2324100" cy="1199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F2EC01-B73E-469B-8943-ACC82E960AFD}"/>
                </a:ext>
              </a:extLst>
            </p:cNvPr>
            <p:cNvSpPr txBox="1"/>
            <p:nvPr/>
          </p:nvSpPr>
          <p:spPr>
            <a:xfrm>
              <a:off x="-457200" y="2819400"/>
              <a:ext cx="4419600" cy="1122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437EF-9800-4956-9775-00046624F0C9}"/>
              </a:ext>
            </a:extLst>
          </p:cNvPr>
          <p:cNvGrpSpPr/>
          <p:nvPr/>
        </p:nvGrpSpPr>
        <p:grpSpPr>
          <a:xfrm>
            <a:off x="2133600" y="2534601"/>
            <a:ext cx="4419600" cy="1199199"/>
            <a:chOff x="2209800" y="2667000"/>
            <a:chExt cx="4419600" cy="11991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2C0EA3-B957-4731-B2DE-535F63849A82}"/>
                </a:ext>
              </a:extLst>
            </p:cNvPr>
            <p:cNvSpPr/>
            <p:nvPr/>
          </p:nvSpPr>
          <p:spPr>
            <a:xfrm>
              <a:off x="3257550" y="2667000"/>
              <a:ext cx="2324100" cy="1199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FDD01D-36E8-4F82-9610-96B6F429D48C}"/>
                </a:ext>
              </a:extLst>
            </p:cNvPr>
            <p:cNvSpPr txBox="1"/>
            <p:nvPr/>
          </p:nvSpPr>
          <p:spPr>
            <a:xfrm>
              <a:off x="2209800" y="2819400"/>
              <a:ext cx="4419600" cy="9344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EF90C3-D6A9-438D-8CDF-933DC2316F24}"/>
              </a:ext>
            </a:extLst>
          </p:cNvPr>
          <p:cNvGrpSpPr/>
          <p:nvPr/>
        </p:nvGrpSpPr>
        <p:grpSpPr>
          <a:xfrm>
            <a:off x="850900" y="3962400"/>
            <a:ext cx="4419600" cy="1199199"/>
            <a:chOff x="927100" y="4114800"/>
            <a:chExt cx="4419600" cy="11991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0DD5C6-DD13-4FA8-B196-F517834BEFC9}"/>
                </a:ext>
              </a:extLst>
            </p:cNvPr>
            <p:cNvSpPr/>
            <p:nvPr/>
          </p:nvSpPr>
          <p:spPr>
            <a:xfrm>
              <a:off x="1600200" y="4114800"/>
              <a:ext cx="3048000" cy="11991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8B00F7-EFE6-4051-832D-00F69C1639A6}"/>
                </a:ext>
              </a:extLst>
            </p:cNvPr>
            <p:cNvSpPr txBox="1"/>
            <p:nvPr/>
          </p:nvSpPr>
          <p:spPr>
            <a:xfrm>
              <a:off x="927100" y="4247199"/>
              <a:ext cx="4419600" cy="10106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Medigap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AFD4A5-D80E-4898-8BB5-B3D33DABFE1E}"/>
              </a:ext>
            </a:extLst>
          </p:cNvPr>
          <p:cNvGrpSpPr/>
          <p:nvPr/>
        </p:nvGrpSpPr>
        <p:grpSpPr>
          <a:xfrm>
            <a:off x="838200" y="5410200"/>
            <a:ext cx="4419600" cy="2075501"/>
            <a:chOff x="914400" y="5506401"/>
            <a:chExt cx="4419600" cy="20755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8269FC-793E-4BFB-9727-0F06AB19EA53}"/>
                </a:ext>
              </a:extLst>
            </p:cNvPr>
            <p:cNvSpPr/>
            <p:nvPr/>
          </p:nvSpPr>
          <p:spPr>
            <a:xfrm>
              <a:off x="1968500" y="5506401"/>
              <a:ext cx="2324100" cy="119919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955851-9131-4F2F-ABA0-783FAE0E3005}"/>
                </a:ext>
              </a:extLst>
            </p:cNvPr>
            <p:cNvSpPr txBox="1"/>
            <p:nvPr/>
          </p:nvSpPr>
          <p:spPr>
            <a:xfrm>
              <a:off x="914400" y="5674998"/>
              <a:ext cx="4419600" cy="19069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elvetica 65 Medium" panose="020B0500000000000000" pitchFamily="34" charset="0"/>
                </a:rPr>
                <a:t>Part D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2E0A5DC-19CD-4018-ACE9-006964F0A074}"/>
              </a:ext>
            </a:extLst>
          </p:cNvPr>
          <p:cNvSpPr/>
          <p:nvPr/>
        </p:nvSpPr>
        <p:spPr>
          <a:xfrm>
            <a:off x="7112000" y="3505200"/>
            <a:ext cx="4102100" cy="20735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E57CBF-A141-4424-B2D7-C3601081FDC3}"/>
              </a:ext>
            </a:extLst>
          </p:cNvPr>
          <p:cNvSpPr txBox="1"/>
          <p:nvPr/>
        </p:nvSpPr>
        <p:spPr>
          <a:xfrm>
            <a:off x="6946900" y="3733800"/>
            <a:ext cx="4419600" cy="2134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elvetica 65 Medium" panose="020B0500000000000000" pitchFamily="34" charset="0"/>
              </a:rPr>
              <a:t>Managed Advantage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627B5D-5453-489E-B577-63F865552D5C}"/>
              </a:ext>
            </a:extLst>
          </p:cNvPr>
          <p:cNvSpPr/>
          <p:nvPr/>
        </p:nvSpPr>
        <p:spPr>
          <a:xfrm>
            <a:off x="228600" y="2362200"/>
            <a:ext cx="5562600" cy="2971800"/>
          </a:xfrm>
          <a:prstGeom prst="rect">
            <a:avLst/>
          </a:prstGeom>
          <a:solidFill>
            <a:srgbClr val="5D9292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6109"/>
      </p:ext>
    </p:extLst>
  </p:cSld>
  <p:clrMapOvr>
    <a:masterClrMapping/>
  </p:clrMapOvr>
  <p:transition spd="slow"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1"/>
            <a:ext cx="12192000" cy="6705600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1FA4F8-5C02-47E6-BE33-248841F01EE9}"/>
              </a:ext>
            </a:extLst>
          </p:cNvPr>
          <p:cNvGrpSpPr/>
          <p:nvPr/>
        </p:nvGrpSpPr>
        <p:grpSpPr>
          <a:xfrm>
            <a:off x="3048000" y="152400"/>
            <a:ext cx="6096000" cy="6553198"/>
            <a:chOff x="3200400" y="152401"/>
            <a:chExt cx="6096000" cy="65531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F5932B-7FCF-4A8B-AD5C-C68090E14D5E}"/>
                </a:ext>
              </a:extLst>
            </p:cNvPr>
            <p:cNvSpPr/>
            <p:nvPr/>
          </p:nvSpPr>
          <p:spPr>
            <a:xfrm>
              <a:off x="3200400" y="152401"/>
              <a:ext cx="6096000" cy="65531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26E23C-DF1E-4A59-8392-3D77211A1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274864"/>
              <a:ext cx="5715000" cy="6225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958139"/>
      </p:ext>
    </p:extLst>
  </p:cSld>
  <p:clrMapOvr>
    <a:masterClrMapping/>
  </p:clrMapOvr>
  <p:transition spd="slow"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1273863-C609-40F7-B935-7808275FD64E}"/>
              </a:ext>
            </a:extLst>
          </p:cNvPr>
          <p:cNvSpPr/>
          <p:nvPr/>
        </p:nvSpPr>
        <p:spPr>
          <a:xfrm>
            <a:off x="0" y="2209800"/>
            <a:ext cx="12192000" cy="4648200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99F5-540F-426A-A696-E5FF5144CA95}"/>
              </a:ext>
            </a:extLst>
          </p:cNvPr>
          <p:cNvSpPr txBox="1"/>
          <p:nvPr/>
        </p:nvSpPr>
        <p:spPr>
          <a:xfrm>
            <a:off x="0" y="683896"/>
            <a:ext cx="12192000" cy="1906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Open Enrollment</a:t>
            </a:r>
          </a:p>
          <a:p>
            <a:pPr algn="ctr"/>
            <a:r>
              <a:rPr lang="en-US" sz="3200" dirty="0">
                <a:latin typeface="Helvetica 65 Medium" panose="020B0500000000000000" pitchFamily="34" charset="0"/>
              </a:rPr>
              <a:t>Oct 15 – Dec 7</a:t>
            </a:r>
          </a:p>
        </p:txBody>
      </p:sp>
      <p:sp>
        <p:nvSpPr>
          <p:cNvPr id="28" name="Title 11">
            <a:extLst>
              <a:ext uri="{FF2B5EF4-FFF2-40B4-BE49-F238E27FC236}">
                <a16:creationId xmlns:a16="http://schemas.microsoft.com/office/drawing/2014/main" id="{95F6CB94-AB9A-401D-B0D3-C50A6D74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17496"/>
            <a:ext cx="4267200" cy="335660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Helped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8800" b="1" dirty="0">
                <a:solidFill>
                  <a:schemeClr val="bg1"/>
                </a:solidFill>
              </a:rPr>
              <a:t>2,937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People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00158"/>
      </p:ext>
    </p:extLst>
  </p:cSld>
  <p:clrMapOvr>
    <a:masterClrMapping/>
  </p:clrMapOvr>
  <p:transition spd="slow"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1273863-C609-40F7-B935-7808275FD64E}"/>
              </a:ext>
            </a:extLst>
          </p:cNvPr>
          <p:cNvSpPr/>
          <p:nvPr/>
        </p:nvSpPr>
        <p:spPr>
          <a:xfrm>
            <a:off x="0" y="2209800"/>
            <a:ext cx="12192000" cy="4648200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99F5-540F-426A-A696-E5FF5144CA95}"/>
              </a:ext>
            </a:extLst>
          </p:cNvPr>
          <p:cNvSpPr txBox="1"/>
          <p:nvPr/>
        </p:nvSpPr>
        <p:spPr>
          <a:xfrm>
            <a:off x="0" y="683896"/>
            <a:ext cx="12192000" cy="1906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Open Enrollment</a:t>
            </a:r>
          </a:p>
          <a:p>
            <a:pPr algn="ctr"/>
            <a:r>
              <a:rPr lang="en-US" sz="3200" dirty="0">
                <a:latin typeface="Helvetica 65 Medium" panose="020B0500000000000000" pitchFamily="34" charset="0"/>
              </a:rPr>
              <a:t>Oct 15 – Dec 7</a:t>
            </a:r>
          </a:p>
        </p:txBody>
      </p:sp>
      <p:sp>
        <p:nvSpPr>
          <p:cNvPr id="28" name="Title 11">
            <a:extLst>
              <a:ext uri="{FF2B5EF4-FFF2-40B4-BE49-F238E27FC236}">
                <a16:creationId xmlns:a16="http://schemas.microsoft.com/office/drawing/2014/main" id="{95F6CB94-AB9A-401D-B0D3-C50A6D74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17496"/>
            <a:ext cx="4267200" cy="335660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Helped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8800" b="1" dirty="0">
                <a:solidFill>
                  <a:schemeClr val="bg1"/>
                </a:solidFill>
              </a:rPr>
              <a:t>2,937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People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9" name="Title 11">
            <a:extLst>
              <a:ext uri="{FF2B5EF4-FFF2-40B4-BE49-F238E27FC236}">
                <a16:creationId xmlns:a16="http://schemas.microsoft.com/office/drawing/2014/main" id="{2A522E51-401D-4CD2-BF4B-888C97CFAF93}"/>
              </a:ext>
            </a:extLst>
          </p:cNvPr>
          <p:cNvSpPr txBox="1">
            <a:spLocks/>
          </p:cNvSpPr>
          <p:nvPr/>
        </p:nvSpPr>
        <p:spPr>
          <a:xfrm>
            <a:off x="6400800" y="3275648"/>
            <a:ext cx="5029200" cy="2440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Saved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$</a:t>
            </a:r>
            <a:r>
              <a:rPr lang="en-US" sz="8800" b="1" dirty="0">
                <a:solidFill>
                  <a:schemeClr val="bg1"/>
                </a:solidFill>
              </a:rPr>
              <a:t>4,051,075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61924"/>
      </p:ext>
    </p:extLst>
  </p:cSld>
  <p:clrMapOvr>
    <a:masterClrMapping/>
  </p:clrMapOvr>
  <p:transition spd="slow"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1"/>
            <a:ext cx="4876800" cy="6553200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3" y="1031558"/>
            <a:ext cx="4190592" cy="2702242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3C46"/>
                </a:solidFill>
                <a:latin typeface="Helvetica 45 Light" panose="020B0500000000000000" pitchFamily="34" charset="0"/>
              </a:rPr>
              <a:t>Medigap</a:t>
            </a:r>
            <a:br>
              <a:rPr lang="en-US" sz="5400" b="1" dirty="0">
                <a:solidFill>
                  <a:srgbClr val="003C46"/>
                </a:solidFill>
                <a:latin typeface="Helvetica 45 Light" panose="020B0500000000000000" pitchFamily="34" charset="0"/>
              </a:rPr>
            </a:br>
            <a:r>
              <a:rPr lang="en-US" sz="5400" b="1" dirty="0">
                <a:solidFill>
                  <a:srgbClr val="003C46"/>
                </a:solidFill>
                <a:latin typeface="Helvetica 45 Light" panose="020B0500000000000000" pitchFamily="34" charset="0"/>
              </a:rPr>
              <a:t>Birthday Rule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A583D-B46D-4E7A-A0AF-D86FAF2AE2C6}"/>
              </a:ext>
            </a:extLst>
          </p:cNvPr>
          <p:cNvSpPr/>
          <p:nvPr/>
        </p:nvSpPr>
        <p:spPr>
          <a:xfrm>
            <a:off x="5244353" y="1031558"/>
            <a:ext cx="694764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New Virginia law – July 1, 2025</a:t>
            </a: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If you already have a </a:t>
            </a:r>
            <a:r>
              <a:rPr lang="en-US" sz="3200" dirty="0" err="1">
                <a:latin typeface="Helvetica 65 Medium" panose="020B0500000000000000" pitchFamily="34" charset="0"/>
              </a:rPr>
              <a:t>MediGap</a:t>
            </a:r>
            <a:endParaRPr lang="en-US" sz="3200" dirty="0">
              <a:latin typeface="Helvetica 65 Medium" panose="020B0500000000000000" pitchFamily="34" charset="0"/>
            </a:endParaRP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Shop for a better deal</a:t>
            </a: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Guaranteed Issue Right</a:t>
            </a: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No medical underwriting</a:t>
            </a: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Your birthday and 60 days</a:t>
            </a: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Helvetica 65 Medium" panose="020B0500000000000000" pitchFamily="34" charset="0"/>
              </a:rPr>
              <a:t>Stay on same letter plan</a:t>
            </a:r>
          </a:p>
          <a:p>
            <a:pPr marL="0" lvl="1">
              <a:spcBef>
                <a:spcPts val="600"/>
              </a:spcBef>
              <a:defRPr/>
            </a:pPr>
            <a:endParaRPr lang="en-US" sz="3600" dirty="0">
              <a:latin typeface="Helvetica 65 Medium" panose="020B0500000000000000" pitchFamily="34" charset="0"/>
            </a:endParaRPr>
          </a:p>
          <a:p>
            <a:pPr marL="0" lvl="1">
              <a:spcBef>
                <a:spcPts val="600"/>
              </a:spcBef>
              <a:defRPr/>
            </a:pPr>
            <a:endParaRPr lang="en-US" altLang="en-US" sz="3600" dirty="0">
              <a:latin typeface="Helvetica 65 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5627"/>
      </p:ext>
    </p:extLst>
  </p:cSld>
  <p:clrMapOvr>
    <a:masterClrMapping/>
  </p:clrMapOvr>
  <p:transition spd="slow"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A96A513-D343-47F6-A41A-970C4347CDD2}"/>
              </a:ext>
            </a:extLst>
          </p:cNvPr>
          <p:cNvSpPr/>
          <p:nvPr/>
        </p:nvSpPr>
        <p:spPr>
          <a:xfrm>
            <a:off x="0" y="1595513"/>
            <a:ext cx="12192000" cy="5262487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99F5-540F-426A-A696-E5FF5144CA95}"/>
              </a:ext>
            </a:extLst>
          </p:cNvPr>
          <p:cNvSpPr txBox="1"/>
          <p:nvPr/>
        </p:nvSpPr>
        <p:spPr>
          <a:xfrm>
            <a:off x="0" y="683896"/>
            <a:ext cx="12192000" cy="991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IRMAA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B8EDA0-5444-42D7-B5F0-D79A50D5790A}"/>
              </a:ext>
            </a:extLst>
          </p:cNvPr>
          <p:cNvSpPr/>
          <p:nvPr/>
        </p:nvSpPr>
        <p:spPr>
          <a:xfrm>
            <a:off x="685800" y="2133600"/>
            <a:ext cx="10820400" cy="419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AC746A-ABA2-4CA5-B5E7-618A242F4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09285"/>
              </p:ext>
            </p:extLst>
          </p:nvPr>
        </p:nvGraphicFramePr>
        <p:xfrm>
          <a:off x="762000" y="2206944"/>
          <a:ext cx="10668000" cy="4015570"/>
        </p:xfrm>
        <a:graphic>
          <a:graphicData uri="http://schemas.openxmlformats.org/drawingml/2006/table">
            <a:tbl>
              <a:tblPr/>
              <a:tblGrid>
                <a:gridCol w="3733144">
                  <a:extLst>
                    <a:ext uri="{9D8B030D-6E8A-4147-A177-3AD203B41FA5}">
                      <a16:colId xmlns:a16="http://schemas.microsoft.com/office/drawing/2014/main" val="1151353115"/>
                    </a:ext>
                  </a:extLst>
                </a:gridCol>
                <a:gridCol w="3964321">
                  <a:extLst>
                    <a:ext uri="{9D8B030D-6E8A-4147-A177-3AD203B41FA5}">
                      <a16:colId xmlns:a16="http://schemas.microsoft.com/office/drawing/2014/main" val="1417493181"/>
                    </a:ext>
                  </a:extLst>
                </a:gridCol>
                <a:gridCol w="2970535">
                  <a:extLst>
                    <a:ext uri="{9D8B030D-6E8A-4147-A177-3AD203B41FA5}">
                      <a16:colId xmlns:a16="http://schemas.microsoft.com/office/drawing/2014/main" val="3489008832"/>
                    </a:ext>
                  </a:extLst>
                </a:gridCol>
              </a:tblGrid>
              <a:tr h="501932"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2025 PART B PREMIUMS BY INCOME      (YEARLY INCOME FROM 2023 TAX RETURN)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827918"/>
                  </a:ext>
                </a:extLst>
              </a:tr>
              <a:tr h="5019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File individual tax return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File joint tax return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938165"/>
                  </a:ext>
                </a:extLst>
              </a:tr>
              <a:tr h="50193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$106,000 or Less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$212,000 or Less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$185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207572"/>
                  </a:ext>
                </a:extLst>
              </a:tr>
              <a:tr h="5019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$106,000 up to $133,000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$212,000 up to $266,000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$259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27344"/>
                  </a:ext>
                </a:extLst>
              </a:tr>
              <a:tr h="5019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$133,000 up to $167,000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$266,000 up to $334,000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$370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366932"/>
                  </a:ext>
                </a:extLst>
              </a:tr>
              <a:tr h="5019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$167,000 up to $200,000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$334,000 up to $400,000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$480.90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12601"/>
                  </a:ext>
                </a:extLst>
              </a:tr>
              <a:tr h="5019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$200,000 up to $500,000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$400,000 up to $750,000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$591.90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820006"/>
                  </a:ext>
                </a:extLst>
              </a:tr>
              <a:tr h="50195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$500,000 or Above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$750,000 or Above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$628.90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874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302623"/>
      </p:ext>
    </p:extLst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5547D6-5033-49D1-96D6-DFC427589D57}"/>
              </a:ext>
            </a:extLst>
          </p:cNvPr>
          <p:cNvSpPr/>
          <p:nvPr/>
        </p:nvSpPr>
        <p:spPr>
          <a:xfrm>
            <a:off x="762000" y="1631558"/>
            <a:ext cx="3028950" cy="3550042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5FD39-F4B9-485D-90EE-F20550D77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802" y="1742561"/>
            <a:ext cx="6957598" cy="3362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967334"/>
            <a:ext cx="3028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Helvetica 65 Medium" panose="020B0500000000000000" pitchFamily="34" charset="0"/>
              </a:rPr>
              <a:t>Federal</a:t>
            </a:r>
            <a:endParaRPr lang="en-US" sz="4400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56242"/>
      </p:ext>
    </p:extLst>
  </p:cSld>
  <p:clrMapOvr>
    <a:masterClrMapping/>
  </p:clrMapOvr>
  <p:transition spd="slow">
    <p:strips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A96A513-D343-47F6-A41A-970C4347CDD2}"/>
              </a:ext>
            </a:extLst>
          </p:cNvPr>
          <p:cNvSpPr/>
          <p:nvPr/>
        </p:nvSpPr>
        <p:spPr>
          <a:xfrm>
            <a:off x="0" y="1595513"/>
            <a:ext cx="12192000" cy="5262487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99F5-540F-426A-A696-E5FF5144CA95}"/>
              </a:ext>
            </a:extLst>
          </p:cNvPr>
          <p:cNvSpPr txBox="1"/>
          <p:nvPr/>
        </p:nvSpPr>
        <p:spPr>
          <a:xfrm>
            <a:off x="0" y="683896"/>
            <a:ext cx="12192000" cy="991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IRMAA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B8EDA0-5444-42D7-B5F0-D79A50D5790A}"/>
              </a:ext>
            </a:extLst>
          </p:cNvPr>
          <p:cNvSpPr/>
          <p:nvPr/>
        </p:nvSpPr>
        <p:spPr>
          <a:xfrm>
            <a:off x="685800" y="2362200"/>
            <a:ext cx="10820400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rol 2">
            <a:extLst>
              <a:ext uri="{FF2B5EF4-FFF2-40B4-BE49-F238E27FC236}">
                <a16:creationId xmlns:a16="http://schemas.microsoft.com/office/drawing/2014/main" id="{6ECF41D6-78ED-4E8C-AD8A-78E40C3909F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252788" y="9593262"/>
            <a:ext cx="7545029" cy="318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BDC38A-47BB-4BFC-ABA5-380608E16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85194"/>
              </p:ext>
            </p:extLst>
          </p:nvPr>
        </p:nvGraphicFramePr>
        <p:xfrm>
          <a:off x="762000" y="2494003"/>
          <a:ext cx="10668000" cy="3465506"/>
        </p:xfrm>
        <a:graphic>
          <a:graphicData uri="http://schemas.openxmlformats.org/drawingml/2006/table">
            <a:tbl>
              <a:tblPr/>
              <a:tblGrid>
                <a:gridCol w="3881006">
                  <a:extLst>
                    <a:ext uri="{9D8B030D-6E8A-4147-A177-3AD203B41FA5}">
                      <a16:colId xmlns:a16="http://schemas.microsoft.com/office/drawing/2014/main" val="4069174777"/>
                    </a:ext>
                  </a:extLst>
                </a:gridCol>
                <a:gridCol w="6786994">
                  <a:extLst>
                    <a:ext uri="{9D8B030D-6E8A-4147-A177-3AD203B41FA5}">
                      <a16:colId xmlns:a16="http://schemas.microsoft.com/office/drawing/2014/main" val="3250037386"/>
                    </a:ext>
                  </a:extLst>
                </a:gridCol>
              </a:tblGrid>
              <a:tr h="628128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2025 PART B PREMIUMS BY INCOME      (YEARLY INCOME FROM 2023 TAX RETURN)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24818"/>
                  </a:ext>
                </a:extLst>
              </a:tr>
              <a:tr h="912863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Beneficiaries who are married and lived with their spouses at any time during the year, but who file separate tax returns from their spouses with modified adjusted gross income: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483206"/>
                  </a:ext>
                </a:extLst>
              </a:tr>
              <a:tr h="6415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$106,000 or Less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$185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910906"/>
                  </a:ext>
                </a:extLst>
              </a:tr>
              <a:tr h="6415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$106,000 up to $394,000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$591.90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960220"/>
                  </a:ext>
                </a:extLst>
              </a:tr>
              <a:tr h="6415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$394,000 or Above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$628.90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92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828418"/>
      </p:ext>
    </p:extLst>
  </p:cSld>
  <p:clrMapOvr>
    <a:masterClrMapping/>
  </p:clrMapOvr>
  <p:transition spd="slow"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A96A513-D343-47F6-A41A-970C4347CDD2}"/>
              </a:ext>
            </a:extLst>
          </p:cNvPr>
          <p:cNvSpPr/>
          <p:nvPr/>
        </p:nvSpPr>
        <p:spPr>
          <a:xfrm>
            <a:off x="0" y="1595513"/>
            <a:ext cx="12192000" cy="5262487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99F5-540F-426A-A696-E5FF5144CA95}"/>
              </a:ext>
            </a:extLst>
          </p:cNvPr>
          <p:cNvSpPr txBox="1"/>
          <p:nvPr/>
        </p:nvSpPr>
        <p:spPr>
          <a:xfrm>
            <a:off x="0" y="683896"/>
            <a:ext cx="12192000" cy="991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IRMAA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B8EDA0-5444-42D7-B5F0-D79A50D5790A}"/>
              </a:ext>
            </a:extLst>
          </p:cNvPr>
          <p:cNvSpPr/>
          <p:nvPr/>
        </p:nvSpPr>
        <p:spPr>
          <a:xfrm>
            <a:off x="685800" y="2133600"/>
            <a:ext cx="10820400" cy="419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168FC9-B0E2-4710-BEED-6C426D9FA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62888"/>
              </p:ext>
            </p:extLst>
          </p:nvPr>
        </p:nvGraphicFramePr>
        <p:xfrm>
          <a:off x="761999" y="2249493"/>
          <a:ext cx="10668001" cy="3967159"/>
        </p:xfrm>
        <a:graphic>
          <a:graphicData uri="http://schemas.openxmlformats.org/drawingml/2006/table">
            <a:tbl>
              <a:tblPr/>
              <a:tblGrid>
                <a:gridCol w="3733144">
                  <a:extLst>
                    <a:ext uri="{9D8B030D-6E8A-4147-A177-3AD203B41FA5}">
                      <a16:colId xmlns:a16="http://schemas.microsoft.com/office/drawing/2014/main" val="3699238639"/>
                    </a:ext>
                  </a:extLst>
                </a:gridCol>
                <a:gridCol w="3964322">
                  <a:extLst>
                    <a:ext uri="{9D8B030D-6E8A-4147-A177-3AD203B41FA5}">
                      <a16:colId xmlns:a16="http://schemas.microsoft.com/office/drawing/2014/main" val="3937623835"/>
                    </a:ext>
                  </a:extLst>
                </a:gridCol>
                <a:gridCol w="2970535">
                  <a:extLst>
                    <a:ext uri="{9D8B030D-6E8A-4147-A177-3AD203B41FA5}">
                      <a16:colId xmlns:a16="http://schemas.microsoft.com/office/drawing/2014/main" val="3376512569"/>
                    </a:ext>
                  </a:extLst>
                </a:gridCol>
              </a:tblGrid>
              <a:tr h="491561"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2025 PART D PREMIUMS BY INCOME      (YEARLY INCOME FROM 2023 TAX RETURN)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52265"/>
                  </a:ext>
                </a:extLst>
              </a:tr>
              <a:tr h="52611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File individual tax return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File joint tax return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E4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828272"/>
                  </a:ext>
                </a:extLst>
              </a:tr>
              <a:tr h="49158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$106,000 or Less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$212,000 or Less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Your Part D Premium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424685"/>
                  </a:ext>
                </a:extLst>
              </a:tr>
              <a:tr h="49158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$106,000 up to $133,000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$212,000 up to $266,000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Premium + $13.70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568849"/>
                  </a:ext>
                </a:extLst>
              </a:tr>
              <a:tr h="49158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$133,000 up to $167,000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$266,000 up to $334,000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Premium + $35.30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84371"/>
                  </a:ext>
                </a:extLst>
              </a:tr>
              <a:tr h="49158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$167,000 up to $200,000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$334,000 up to $400,000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Premium + $57.00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237337"/>
                  </a:ext>
                </a:extLst>
              </a:tr>
              <a:tr h="49158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$200,000 up to $500,000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above $400,000 up to $750,000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Premium + $78.60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64849"/>
                  </a:ext>
                </a:extLst>
              </a:tr>
              <a:tr h="49158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$500,000 or Above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$750,000 or Above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Premium + $85.80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59450"/>
                  </a:ext>
                </a:extLst>
              </a:tr>
            </a:tbl>
          </a:graphicData>
        </a:graphic>
      </p:graphicFrame>
      <p:sp>
        <p:nvSpPr>
          <p:cNvPr id="7" name="Control 2">
            <a:extLst>
              <a:ext uri="{FF2B5EF4-FFF2-40B4-BE49-F238E27FC236}">
                <a16:creationId xmlns:a16="http://schemas.microsoft.com/office/drawing/2014/main" id="{6ECF41D6-78ED-4E8C-AD8A-78E40C3909F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252788" y="9593262"/>
            <a:ext cx="7545029" cy="318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73328"/>
      </p:ext>
    </p:extLst>
  </p:cSld>
  <p:clrMapOvr>
    <a:masterClrMapping/>
  </p:clrMapOvr>
  <p:transition spd="slow"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A96A513-D343-47F6-A41A-970C4347CDD2}"/>
              </a:ext>
            </a:extLst>
          </p:cNvPr>
          <p:cNvSpPr/>
          <p:nvPr/>
        </p:nvSpPr>
        <p:spPr>
          <a:xfrm>
            <a:off x="0" y="1595513"/>
            <a:ext cx="12192000" cy="5262487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2911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99F5-540F-426A-A696-E5FF5144CA95}"/>
              </a:ext>
            </a:extLst>
          </p:cNvPr>
          <p:cNvSpPr txBox="1"/>
          <p:nvPr/>
        </p:nvSpPr>
        <p:spPr>
          <a:xfrm>
            <a:off x="0" y="573093"/>
            <a:ext cx="12192000" cy="1102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Medicare Extra Help </a:t>
            </a:r>
            <a:r>
              <a:rPr lang="en-US" sz="3200" dirty="0">
                <a:latin typeface="Helvetica 45 Light" panose="020B0500000000000000" pitchFamily="34" charset="0"/>
              </a:rPr>
              <a:t>(Prescriptions) </a:t>
            </a:r>
            <a:endParaRPr lang="en-US" sz="4800" dirty="0">
              <a:latin typeface="Helvetica 45 Light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B8EDA0-5444-42D7-B5F0-D79A50D5790A}"/>
              </a:ext>
            </a:extLst>
          </p:cNvPr>
          <p:cNvSpPr/>
          <p:nvPr/>
        </p:nvSpPr>
        <p:spPr>
          <a:xfrm>
            <a:off x="609600" y="1981200"/>
            <a:ext cx="10972800" cy="4419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A0F29A-E0FD-46DC-81A3-A0B13E823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15517"/>
              </p:ext>
            </p:extLst>
          </p:nvPr>
        </p:nvGraphicFramePr>
        <p:xfrm>
          <a:off x="761999" y="2133600"/>
          <a:ext cx="10668001" cy="4151307"/>
        </p:xfrm>
        <a:graphic>
          <a:graphicData uri="http://schemas.openxmlformats.org/drawingml/2006/table">
            <a:tbl>
              <a:tblPr/>
              <a:tblGrid>
                <a:gridCol w="2880361">
                  <a:extLst>
                    <a:ext uri="{9D8B030D-6E8A-4147-A177-3AD203B41FA5}">
                      <a16:colId xmlns:a16="http://schemas.microsoft.com/office/drawing/2014/main" val="458638138"/>
                    </a:ext>
                  </a:extLst>
                </a:gridCol>
                <a:gridCol w="7787640">
                  <a:extLst>
                    <a:ext uri="{9D8B030D-6E8A-4147-A177-3AD203B41FA5}">
                      <a16:colId xmlns:a16="http://schemas.microsoft.com/office/drawing/2014/main" val="696177553"/>
                    </a:ext>
                  </a:extLst>
                </a:gridCol>
              </a:tblGrid>
              <a:tr h="11875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Single Person</a:t>
                      </a:r>
                      <a:endParaRPr lang="en-US" sz="1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If gross monthly income is below $1,883 and assets below $17,220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66799"/>
                  </a:ext>
                </a:extLst>
              </a:tr>
              <a:tr h="11875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Married Couple</a:t>
                      </a:r>
                      <a:endParaRPr lang="en-US" sz="1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If gross monthly income is below $2,555 and assets below $34,360</a:t>
                      </a:r>
                      <a:endParaRPr lang="en-US" sz="1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962476"/>
                  </a:ext>
                </a:extLst>
              </a:tr>
              <a:tr h="1776295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Pays for Part-D Premium on select Part D plans, Deductible is removed, copays are $4.90 generic, $12.15 brand name, 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65 Medium" panose="020B0500000000000000" pitchFamily="34" charset="0"/>
                        </a:rPr>
                        <a:t>you can change Part-D plan during the year.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90779"/>
                  </a:ext>
                </a:extLst>
              </a:tr>
            </a:tbl>
          </a:graphicData>
        </a:graphic>
      </p:graphicFrame>
      <p:sp>
        <p:nvSpPr>
          <p:cNvPr id="7" name="Control 2">
            <a:extLst>
              <a:ext uri="{FF2B5EF4-FFF2-40B4-BE49-F238E27FC236}">
                <a16:creationId xmlns:a16="http://schemas.microsoft.com/office/drawing/2014/main" id="{6ECF41D6-78ED-4E8C-AD8A-78E40C3909F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252788" y="9593262"/>
            <a:ext cx="7545029" cy="318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68815"/>
      </p:ext>
    </p:extLst>
  </p:cSld>
  <p:clrMapOvr>
    <a:masterClrMapping/>
  </p:clrMapOvr>
  <p:transition spd="slow"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87"/>
            <a:ext cx="12192000" cy="7010400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21706"/>
      </p:ext>
    </p:extLst>
  </p:cSld>
  <p:clrMapOvr>
    <a:masterClrMapping/>
  </p:clrMapOvr>
  <p:transition spd="slow">
    <p:strips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4D459F-B52E-4C7F-B336-B5542B009FD8}"/>
              </a:ext>
            </a:extLst>
          </p:cNvPr>
          <p:cNvSpPr/>
          <p:nvPr/>
        </p:nvSpPr>
        <p:spPr>
          <a:xfrm>
            <a:off x="8195003" y="150912"/>
            <a:ext cx="3996997" cy="4116288"/>
          </a:xfrm>
          <a:prstGeom prst="rect">
            <a:avLst/>
          </a:prstGeom>
          <a:solidFill>
            <a:srgbClr val="E58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0" y="668972"/>
            <a:ext cx="10210800" cy="83819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D9292"/>
                </a:solidFill>
              </a:rPr>
              <a:t>Medicare Scams or Fraud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7543" y="1507171"/>
            <a:ext cx="6934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16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+mj-lt"/>
              </a:rPr>
              <a:t>Fraud can happen to anyone of us, but the more we know, the better we can be at stopping it.</a:t>
            </a:r>
          </a:p>
          <a:p>
            <a:endParaRPr lang="en-US" altLang="en-US" sz="2400" dirty="0"/>
          </a:p>
          <a:p>
            <a:pPr>
              <a:spcAft>
                <a:spcPts val="1200"/>
              </a:spcAft>
            </a:pPr>
            <a:r>
              <a:rPr lang="en-US" altLang="en-US" sz="2800" u="sng" dirty="0">
                <a:latin typeface="Helvetica 45 Light" panose="020B0500000000000000" pitchFamily="34" charset="0"/>
              </a:rPr>
              <a:t>Specific scams to watch out for: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65 Medium" panose="020B0500000000000000" pitchFamily="34" charset="0"/>
              </a:rPr>
              <a:t>False Billing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65 Medium" panose="020B0500000000000000" pitchFamily="34" charset="0"/>
              </a:rPr>
              <a:t>"Free" Medical Equipment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65 Medium" panose="020B0500000000000000" pitchFamily="34" charset="0"/>
              </a:rPr>
              <a:t>Genetic Testing Scams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65 Medium" panose="020B0500000000000000" pitchFamily="34" charset="0"/>
              </a:rPr>
              <a:t>Medicare Card Scams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65 Medium" panose="020B0500000000000000" pitchFamily="34" charset="0"/>
              </a:rPr>
              <a:t>Misleading Marketing</a:t>
            </a:r>
          </a:p>
          <a:p>
            <a:endParaRPr lang="en-US" altLang="en-US" sz="2400" dirty="0"/>
          </a:p>
          <a:p>
            <a:endParaRPr lang="en-US" altLang="en-US" sz="1600" dirty="0"/>
          </a:p>
          <a:p>
            <a:endParaRPr lang="en-US" alt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038934"/>
            <a:ext cx="1320680" cy="697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786E27-622E-42E1-9B0E-3839CB7FD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173" y="1241355"/>
            <a:ext cx="3999827" cy="18828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8FABD2-C137-41E0-B813-8AF3FB7FFAEF}"/>
              </a:ext>
            </a:extLst>
          </p:cNvPr>
          <p:cNvSpPr/>
          <p:nvPr/>
        </p:nvSpPr>
        <p:spPr>
          <a:xfrm>
            <a:off x="7315200" y="4267200"/>
            <a:ext cx="4876800" cy="1552440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995E0-1BE6-4240-A7C1-C2D3D620AF6B}"/>
              </a:ext>
            </a:extLst>
          </p:cNvPr>
          <p:cNvSpPr/>
          <p:nvPr/>
        </p:nvSpPr>
        <p:spPr>
          <a:xfrm>
            <a:off x="7543800" y="4486494"/>
            <a:ext cx="55626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SMP Toll Free Hotline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1-800-938-8885</a:t>
            </a:r>
            <a:endParaRPr lang="en-US" alt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94544"/>
      </p:ext>
    </p:extLst>
  </p:cSld>
  <p:clrMapOvr>
    <a:masterClrMapping/>
  </p:clrMapOvr>
  <p:transition spd="slow">
    <p:strips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4D459F-B52E-4C7F-B336-B5542B009FD8}"/>
              </a:ext>
            </a:extLst>
          </p:cNvPr>
          <p:cNvSpPr/>
          <p:nvPr/>
        </p:nvSpPr>
        <p:spPr>
          <a:xfrm>
            <a:off x="8195003" y="150912"/>
            <a:ext cx="3996997" cy="4116288"/>
          </a:xfrm>
          <a:prstGeom prst="rect">
            <a:avLst/>
          </a:prstGeom>
          <a:solidFill>
            <a:srgbClr val="E58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0" y="668972"/>
            <a:ext cx="10210800" cy="83819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D9292"/>
                </a:solidFill>
              </a:rPr>
              <a:t>Medicare Scams or Fraud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7543" y="1507171"/>
            <a:ext cx="6846257" cy="613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16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+mj-lt"/>
              </a:rPr>
              <a:t>Fraud can happen to anyone of us, but the more we know, the better we can be at stopping it.</a:t>
            </a:r>
          </a:p>
          <a:p>
            <a:endParaRPr lang="en-US" altLang="en-US" sz="2400" dirty="0"/>
          </a:p>
          <a:p>
            <a:pPr>
              <a:spcAft>
                <a:spcPts val="1200"/>
              </a:spcAft>
            </a:pPr>
            <a:r>
              <a:rPr lang="en-US" altLang="en-US" sz="2800" u="sng" dirty="0">
                <a:latin typeface="Helvetica 45 Light" panose="020B0500000000000000" pitchFamily="34" charset="0"/>
              </a:rPr>
              <a:t>Things you should do: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65 Medium" panose="020B0500000000000000" pitchFamily="34" charset="0"/>
              </a:rPr>
              <a:t>Guard your Medicare number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65 Medium" panose="020B0500000000000000" pitchFamily="34" charset="0"/>
              </a:rPr>
              <a:t>Review your Medicare Summary Notices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65 Medium" panose="020B0500000000000000" pitchFamily="34" charset="0"/>
              </a:rPr>
              <a:t>Be cautious of free offers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65 Medium" panose="020B0500000000000000" pitchFamily="34" charset="0"/>
              </a:rPr>
              <a:t>Don't share personal information over       the phone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65 Medium" panose="020B0500000000000000" pitchFamily="34" charset="0"/>
              </a:rPr>
              <a:t>Report suspicious activity</a:t>
            </a:r>
          </a:p>
          <a:p>
            <a:endParaRPr lang="en-US" altLang="en-US" sz="2400" dirty="0"/>
          </a:p>
          <a:p>
            <a:endParaRPr lang="en-US" altLang="en-US" sz="1600" dirty="0"/>
          </a:p>
          <a:p>
            <a:endParaRPr lang="en-US" alt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038934"/>
            <a:ext cx="1320680" cy="6971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15200" y="4267200"/>
            <a:ext cx="4876800" cy="1552440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3800" y="4486494"/>
            <a:ext cx="55626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SMP Toll Free Hotline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1-800-938-8885</a:t>
            </a:r>
            <a:endParaRPr lang="en-US" altLang="en-US" sz="2800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786E27-622E-42E1-9B0E-3839CB7FD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173" y="1241355"/>
            <a:ext cx="3999827" cy="18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8051"/>
      </p:ext>
    </p:extLst>
  </p:cSld>
  <p:clrMapOvr>
    <a:masterClrMapping/>
  </p:clrMapOvr>
  <p:transition spd="slow">
    <p:strips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0925" y="1674337"/>
            <a:ext cx="10210800" cy="8381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JABA’s values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7175" y="2606288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Get the Facts. Not the Sales Pitch.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BBEC9-4F0F-4689-BFA6-08AD06D50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12192000" cy="541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682"/>
      </p:ext>
    </p:extLst>
  </p:cSld>
  <p:clrMapOvr>
    <a:masterClrMapping/>
  </p:clrMapOvr>
  <p:transition spd="slow">
    <p:strips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9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 Placeholder 285">
            <a:extLst>
              <a:ext uri="{FF2B5EF4-FFF2-40B4-BE49-F238E27FC236}">
                <a16:creationId xmlns:a16="http://schemas.microsoft.com/office/drawing/2014/main" id="{9626180B-FF05-48CF-BFB3-C95C9B5D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9200" y="1219200"/>
            <a:ext cx="9601200" cy="5638800"/>
          </a:xfrm>
          <a:solidFill>
            <a:srgbClr val="003C46"/>
          </a:solidFill>
          <a:effectLst>
            <a:outerShdw blurRad="254000" dir="354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 rot="1263077">
            <a:off x="7947019" y="125191"/>
            <a:ext cx="6060510" cy="831539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787" y="5121141"/>
            <a:ext cx="7208642" cy="146304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434-817-5248</a:t>
            </a:r>
          </a:p>
          <a:p>
            <a:pPr algn="l"/>
            <a:r>
              <a:rPr lang="en-US" sz="2800" dirty="0"/>
              <a:t>JABAIC@jabacares.org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949" y="1622349"/>
            <a:ext cx="9601199" cy="2275238"/>
          </a:xfrm>
        </p:spPr>
        <p:txBody>
          <a:bodyPr>
            <a:noAutofit/>
          </a:bodyPr>
          <a:lstStyle/>
          <a:p>
            <a:pPr algn="l"/>
            <a:r>
              <a:rPr lang="en-US" sz="5400" b="1" dirty="0"/>
              <a:t>Insurance counseling</a:t>
            </a:r>
            <a:br>
              <a:rPr lang="en-US" sz="5400" dirty="0"/>
            </a:b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30" y="3117189"/>
            <a:ext cx="6400813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390"/>
      </p:ext>
    </p:extLst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5547D6-5033-49D1-96D6-DFC427589D57}"/>
              </a:ext>
            </a:extLst>
          </p:cNvPr>
          <p:cNvSpPr/>
          <p:nvPr/>
        </p:nvSpPr>
        <p:spPr>
          <a:xfrm>
            <a:off x="762000" y="1631558"/>
            <a:ext cx="3028950" cy="3550042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A657B-A043-493D-9B43-ADF057A08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6181725" cy="3405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967334"/>
            <a:ext cx="3028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Helvetica 65 Medium" panose="020B0500000000000000" pitchFamily="34" charset="0"/>
              </a:rPr>
              <a:t>State</a:t>
            </a:r>
            <a:endParaRPr lang="en-US" sz="4400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794"/>
      </p:ext>
    </p:extLst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5547D6-5033-49D1-96D6-DFC427589D57}"/>
              </a:ext>
            </a:extLst>
          </p:cNvPr>
          <p:cNvSpPr/>
          <p:nvPr/>
        </p:nvSpPr>
        <p:spPr>
          <a:xfrm>
            <a:off x="762000" y="1631558"/>
            <a:ext cx="3028950" cy="3550042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2967334"/>
            <a:ext cx="3028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Helvetica 65 Medium" panose="020B0500000000000000" pitchFamily="34" charset="0"/>
              </a:rPr>
              <a:t>Local</a:t>
            </a:r>
            <a:endParaRPr lang="en-US" sz="4400" dirty="0">
              <a:solidFill>
                <a:schemeClr val="bg1"/>
              </a:solidFill>
              <a:latin typeface="Helvetica 65 Medium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58DEE-884B-466B-9D76-7D583AE6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14288"/>
            <a:ext cx="4368680" cy="23060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49A18E-B191-48EC-ADFE-DF3145A6F7AE}"/>
              </a:ext>
            </a:extLst>
          </p:cNvPr>
          <p:cNvSpPr/>
          <p:nvPr/>
        </p:nvSpPr>
        <p:spPr>
          <a:xfrm>
            <a:off x="4775140" y="43434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Helvetica 65 Medium" panose="020B0500000000000000" pitchFamily="34" charset="0"/>
              </a:rPr>
              <a:t>Insurance Counseling Program</a:t>
            </a:r>
            <a:endParaRPr lang="en-US" sz="2800" dirty="0">
              <a:latin typeface="Helvetica 65 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89804"/>
      </p:ext>
    </p:extLst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733145"/>
            <a:ext cx="10210800" cy="83819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5D9292"/>
                </a:solidFill>
              </a:rPr>
              <a:t>Medicare Counseling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826076"/>
            <a:ext cx="57822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Free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Unbiased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Medicare Counselors: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Volunteer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Highly Training</a:t>
            </a:r>
          </a:p>
          <a:p>
            <a:pPr marL="1371600" lvl="2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Helvetica 65 Medium" panose="020B0500000000000000" pitchFamily="34" charset="0"/>
              </a:rPr>
              <a:t>Certified</a:t>
            </a:r>
            <a:endParaRPr lang="en-US" altLang="en-US" sz="3600" dirty="0">
              <a:latin typeface="Helvetica 65 Medium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4" y="803671"/>
            <a:ext cx="1320680" cy="6971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886487-0F49-47DA-B061-1FA6F1E4AE08}"/>
              </a:ext>
            </a:extLst>
          </p:cNvPr>
          <p:cNvSpPr/>
          <p:nvPr/>
        </p:nvSpPr>
        <p:spPr>
          <a:xfrm>
            <a:off x="7104528" y="2743200"/>
            <a:ext cx="4706472" cy="1981200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D386C-1678-4C0A-A7BF-E3FF03C502B0}"/>
              </a:ext>
            </a:extLst>
          </p:cNvPr>
          <p:cNvSpPr/>
          <p:nvPr/>
        </p:nvSpPr>
        <p:spPr>
          <a:xfrm>
            <a:off x="7409328" y="3133635"/>
            <a:ext cx="4096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Get the Facts.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Not the Sales Pitch.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0844095"/>
      </p:ext>
    </p:extLst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010400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011262-7243-4BF9-BFA7-15D945C7A6CA}"/>
              </a:ext>
            </a:extLst>
          </p:cNvPr>
          <p:cNvSpPr/>
          <p:nvPr/>
        </p:nvSpPr>
        <p:spPr>
          <a:xfrm>
            <a:off x="304800" y="1143000"/>
            <a:ext cx="7243762" cy="5105400"/>
          </a:xfrm>
          <a:prstGeom prst="rect">
            <a:avLst/>
          </a:prstGeom>
          <a:solidFill>
            <a:srgbClr val="FFFFFF">
              <a:alpha val="90980"/>
            </a:srgb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C4FCB-0E50-4F2B-A0AB-289E884AD196}"/>
              </a:ext>
            </a:extLst>
          </p:cNvPr>
          <p:cNvSpPr/>
          <p:nvPr/>
        </p:nvSpPr>
        <p:spPr>
          <a:xfrm>
            <a:off x="7086600" y="0"/>
            <a:ext cx="5105400" cy="3962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67D052-BB6C-4B4A-BE7D-C470D196E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6" r="55556" b="16667"/>
          <a:stretch/>
        </p:blipFill>
        <p:spPr>
          <a:xfrm>
            <a:off x="7130100" y="228600"/>
            <a:ext cx="5018399" cy="36899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7D0176C3-1FF7-4188-8A61-010D0F19F18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89834" y="1480914"/>
            <a:ext cx="6572966" cy="3842384"/>
          </a:xfrm>
          <a:ln w="28575">
            <a:noFill/>
          </a:ln>
        </p:spPr>
        <p:txBody>
          <a:bodyPr>
            <a:noAutofit/>
          </a:bodyPr>
          <a:lstStyle/>
          <a:p>
            <a:pPr>
              <a:spcAft>
                <a:spcPts val="4800"/>
              </a:spcAft>
            </a:pPr>
            <a:r>
              <a:rPr lang="en-US" b="1" dirty="0">
                <a:latin typeface="Helvetica 65 Medium" panose="020B0500000000000000" pitchFamily="34" charset="0"/>
              </a:rPr>
              <a:t>Help people who are setting   up their Medicare</a:t>
            </a:r>
          </a:p>
          <a:p>
            <a:pPr>
              <a:spcAft>
                <a:spcPts val="4800"/>
              </a:spcAft>
            </a:pPr>
            <a:r>
              <a:rPr lang="en-US" b="1" dirty="0">
                <a:latin typeface="Helvetica 65 Medium" panose="020B0500000000000000" pitchFamily="34" charset="0"/>
              </a:rPr>
              <a:t>Help people with questions about Medicare</a:t>
            </a:r>
          </a:p>
          <a:p>
            <a:pPr>
              <a:spcAft>
                <a:spcPts val="4800"/>
              </a:spcAft>
            </a:pPr>
            <a:r>
              <a:rPr lang="en-US" b="1" dirty="0">
                <a:latin typeface="Helvetica 65 Medium" panose="020B0500000000000000" pitchFamily="34" charset="0"/>
              </a:rPr>
              <a:t>Help people evaluate their options during Open Enrollment</a:t>
            </a:r>
          </a:p>
        </p:txBody>
      </p:sp>
    </p:spTree>
    <p:extLst>
      <p:ext uri="{BB962C8B-B14F-4D97-AF65-F5344CB8AC3E}">
        <p14:creationId xmlns:p14="http://schemas.microsoft.com/office/powerpoint/2010/main" val="399210462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7118350" cy="6705601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60" y="1602105"/>
            <a:ext cx="6412590" cy="1445895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003C46"/>
                </a:solidFill>
                <a:latin typeface="Helvetica 45 Light" panose="020B0500000000000000" pitchFamily="34" charset="0"/>
              </a:rPr>
              <a:t>Medicare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BAE0A-78EE-4F46-9799-227BEEA95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2338"/>
            <a:ext cx="4114800" cy="2593324"/>
          </a:xfrm>
          <a:prstGeom prst="rect">
            <a:avLst/>
          </a:prstGeom>
          <a:noFill/>
          <a:ln w="6350" algn="ctr">
            <a:solidFill>
              <a:srgbClr val="59595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482757"/>
      </p:ext>
    </p:extLst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5060C88-AFF5-4BA5-B9C4-52D91134D050}"/>
              </a:ext>
            </a:extLst>
          </p:cNvPr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rgbClr val="5D9292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8100" y="1676400"/>
            <a:ext cx="12230100" cy="152400"/>
          </a:xfrm>
          <a:prstGeom prst="rect">
            <a:avLst/>
          </a:prstGeom>
          <a:gradFill>
            <a:gsLst>
              <a:gs pos="100000">
                <a:srgbClr val="003C46"/>
              </a:gs>
              <a:gs pos="0">
                <a:srgbClr val="5D9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38100" y="0"/>
            <a:ext cx="12192000" cy="152400"/>
          </a:xfrm>
          <a:prstGeom prst="rect">
            <a:avLst/>
          </a:prstGeom>
          <a:solidFill>
            <a:srgbClr val="5D9292"/>
          </a:solidFill>
          <a:ln>
            <a:solidFill>
              <a:srgbClr val="5D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810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3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" y="584521"/>
            <a:ext cx="12192000" cy="144589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3C46"/>
                </a:solidFill>
                <a:latin typeface="Helvetica 45 Light" panose="020B0500000000000000" pitchFamily="34" charset="0"/>
              </a:rPr>
              <a:t>Two paths to Medicare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65ECEC-C156-45C3-9E0B-EC1375F8DA56}"/>
              </a:ext>
            </a:extLst>
          </p:cNvPr>
          <p:cNvSpPr/>
          <p:nvPr/>
        </p:nvSpPr>
        <p:spPr>
          <a:xfrm>
            <a:off x="7239000" y="2895600"/>
            <a:ext cx="3886200" cy="2743200"/>
          </a:xfrm>
          <a:prstGeom prst="rect">
            <a:avLst/>
          </a:prstGeom>
          <a:solidFill>
            <a:srgbClr val="5CDCE2">
              <a:alpha val="6902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B3937B-24E9-4383-BC9E-9AE1330F918C}"/>
              </a:ext>
            </a:extLst>
          </p:cNvPr>
          <p:cNvSpPr/>
          <p:nvPr/>
        </p:nvSpPr>
        <p:spPr>
          <a:xfrm>
            <a:off x="990600" y="2895601"/>
            <a:ext cx="3886200" cy="2743200"/>
          </a:xfrm>
          <a:prstGeom prst="rect">
            <a:avLst/>
          </a:prstGeom>
          <a:solidFill>
            <a:srgbClr val="DDDDDD">
              <a:alpha val="74118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BD715D-139A-45A6-8C83-F68FDDC7183F}"/>
              </a:ext>
            </a:extLst>
          </p:cNvPr>
          <p:cNvSpPr txBox="1"/>
          <p:nvPr/>
        </p:nvSpPr>
        <p:spPr>
          <a:xfrm>
            <a:off x="3810000" y="3733801"/>
            <a:ext cx="4419600" cy="10540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43A34B-59FC-444F-9825-A720E93A2F97}"/>
              </a:ext>
            </a:extLst>
          </p:cNvPr>
          <p:cNvSpPr txBox="1"/>
          <p:nvPr/>
        </p:nvSpPr>
        <p:spPr>
          <a:xfrm>
            <a:off x="990600" y="3413603"/>
            <a:ext cx="3886200" cy="1705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Original</a:t>
            </a:r>
          </a:p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Medicare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1F7650-38F9-4013-976F-81CA045FBE6F}"/>
              </a:ext>
            </a:extLst>
          </p:cNvPr>
          <p:cNvSpPr txBox="1"/>
          <p:nvPr/>
        </p:nvSpPr>
        <p:spPr>
          <a:xfrm>
            <a:off x="7239000" y="3408205"/>
            <a:ext cx="3886200" cy="1705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Medicare</a:t>
            </a:r>
          </a:p>
          <a:p>
            <a:pPr algn="ctr"/>
            <a:r>
              <a:rPr lang="en-US" sz="4800" dirty="0">
                <a:latin typeface="Helvetica 65 Medium" panose="020B0500000000000000" pitchFamily="34" charset="0"/>
              </a:rPr>
              <a:t>Advantage</a:t>
            </a:r>
          </a:p>
        </p:txBody>
      </p:sp>
    </p:spTree>
    <p:extLst>
      <p:ext uri="{BB962C8B-B14F-4D97-AF65-F5344CB8AC3E}">
        <p14:creationId xmlns:p14="http://schemas.microsoft.com/office/powerpoint/2010/main" val="694305807"/>
      </p:ext>
    </p:extLst>
  </p:cSld>
  <p:clrMapOvr>
    <a:masterClrMapping/>
  </p:clrMapOvr>
  <p:transition spd="slow">
    <p:strips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JABA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09b3f31-825d-4ef3-9e3e-bec476ab5d2e" xsi:nil="true"/>
    <Is_Collaboration_Space_Locked xmlns="509b3f31-825d-4ef3-9e3e-bec476ab5d2e" xsi:nil="true"/>
    <Teams_Channel_Section_Location xmlns="509b3f31-825d-4ef3-9e3e-bec476ab5d2e" xsi:nil="true"/>
    <Templates xmlns="509b3f31-825d-4ef3-9e3e-bec476ab5d2e" xsi:nil="true"/>
    <Self_Registration_Enabled xmlns="509b3f31-825d-4ef3-9e3e-bec476ab5d2e" xsi:nil="true"/>
    <Has_Leaders_Only_SectionGroup xmlns="509b3f31-825d-4ef3-9e3e-bec476ab5d2e" xsi:nil="true"/>
    <DefaultSectionNames xmlns="509b3f31-825d-4ef3-9e3e-bec476ab5d2e" xsi:nil="true"/>
    <Invited_Members xmlns="509b3f31-825d-4ef3-9e3e-bec476ab5d2e" xsi:nil="true"/>
    <Member_Groups xmlns="509b3f31-825d-4ef3-9e3e-bec476ab5d2e">
      <UserInfo>
        <DisplayName/>
        <AccountId xsi:nil="true"/>
        <AccountType/>
      </UserInfo>
    </Member_Groups>
    <CultureName xmlns="509b3f31-825d-4ef3-9e3e-bec476ab5d2e" xsi:nil="true"/>
    <AppVersion xmlns="509b3f31-825d-4ef3-9e3e-bec476ab5d2e" xsi:nil="true"/>
    <LMS_Mappings xmlns="509b3f31-825d-4ef3-9e3e-bec476ab5d2e" xsi:nil="true"/>
    <Members xmlns="509b3f31-825d-4ef3-9e3e-bec476ab5d2e">
      <UserInfo>
        <DisplayName/>
        <AccountId xsi:nil="true"/>
        <AccountType/>
      </UserInfo>
    </Members>
    <TaxCatchAll xmlns="a2ec5b08-2487-4add-a4db-478d667c286b" xsi:nil="true"/>
    <FolderType xmlns="509b3f31-825d-4ef3-9e3e-bec476ab5d2e" xsi:nil="true"/>
    <Distribution_Groups xmlns="509b3f31-825d-4ef3-9e3e-bec476ab5d2e" xsi:nil="true"/>
    <lcf76f155ced4ddcb4097134ff3c332f xmlns="509b3f31-825d-4ef3-9e3e-bec476ab5d2e">
      <Terms xmlns="http://schemas.microsoft.com/office/infopath/2007/PartnerControls"/>
    </lcf76f155ced4ddcb4097134ff3c332f>
    <Invited_Leaders xmlns="509b3f31-825d-4ef3-9e3e-bec476ab5d2e" xsi:nil="true"/>
    <IsNotebookLocked xmlns="509b3f31-825d-4ef3-9e3e-bec476ab5d2e" xsi:nil="true"/>
    <Math_Settings xmlns="509b3f31-825d-4ef3-9e3e-bec476ab5d2e" xsi:nil="true"/>
    <Owner xmlns="509b3f31-825d-4ef3-9e3e-bec476ab5d2e">
      <UserInfo>
        <DisplayName/>
        <AccountId xsi:nil="true"/>
        <AccountType/>
      </UserInfo>
    </Owner>
    <TeamsChannelId xmlns="509b3f31-825d-4ef3-9e3e-bec476ab5d2e" xsi:nil="true"/>
    <NotebookType xmlns="509b3f31-825d-4ef3-9e3e-bec476ab5d2e" xsi:nil="true"/>
    <Leaders xmlns="509b3f31-825d-4ef3-9e3e-bec476ab5d2e">
      <UserInfo>
        <DisplayName/>
        <AccountId xsi:nil="true"/>
        <AccountType/>
      </UserInfo>
    </Lead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0DAFE5BFD9C478D59625056C551F4" ma:contentTypeVersion="39" ma:contentTypeDescription="Create a new document." ma:contentTypeScope="" ma:versionID="4f0fcec4b75c1652dd35afe3df71f42f">
  <xsd:schema xmlns:xsd="http://www.w3.org/2001/XMLSchema" xmlns:xs="http://www.w3.org/2001/XMLSchema" xmlns:p="http://schemas.microsoft.com/office/2006/metadata/properties" xmlns:ns2="509b3f31-825d-4ef3-9e3e-bec476ab5d2e" xmlns:ns3="a2ec5b08-2487-4add-a4db-478d667c286b" targetNamespace="http://schemas.microsoft.com/office/2006/metadata/properties" ma:root="true" ma:fieldsID="1d38a752392f4d422025f011ed7ebcec" ns2:_="" ns3:_="">
    <xsd:import namespace="509b3f31-825d-4ef3-9e3e-bec476ab5d2e"/>
    <xsd:import namespace="a2ec5b08-2487-4add-a4db-478d667c28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b3f31-825d-4ef3-9e3e-bec476ab5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c5b08-2487-4add-a4db-478d667c28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f094e6fd-d2b3-437c-bf62-72cfa86f9d6b}" ma:internalName="TaxCatchAll" ma:showField="CatchAllData" ma:web="a2ec5b08-2487-4add-a4db-478d667c28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22CB99-AD7B-4410-AAAF-3A0B595A7E4E}"/>
</file>

<file path=docProps/app.xml><?xml version="1.0" encoding="utf-8"?>
<Properties xmlns="http://schemas.openxmlformats.org/officeDocument/2006/extended-properties" xmlns:vt="http://schemas.openxmlformats.org/officeDocument/2006/docPropsVTypes">
  <Template>Modern classic block presentation</Template>
  <TotalTime>0</TotalTime>
  <Words>1020</Words>
  <Application>Microsoft Office PowerPoint</Application>
  <PresentationFormat>Widescreen</PresentationFormat>
  <Paragraphs>285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Georgia</vt:lpstr>
      <vt:lpstr>Helvetica 45 Light</vt:lpstr>
      <vt:lpstr>Helvetica 65 Medium</vt:lpstr>
      <vt:lpstr>Tw Cen MT</vt:lpstr>
      <vt:lpstr>Tw Cen MT Condensed</vt:lpstr>
      <vt:lpstr>Wingdings 3</vt:lpstr>
      <vt:lpstr>ModernClassicBlock-3</vt:lpstr>
      <vt:lpstr>Insurance counseling </vt:lpstr>
      <vt:lpstr>JABA’s mission is to promote, establish and preserve sustainable communities for healthy aging that benefit individuals and families of all ages. </vt:lpstr>
      <vt:lpstr>PowerPoint Presentation</vt:lpstr>
      <vt:lpstr>PowerPoint Presentation</vt:lpstr>
      <vt:lpstr>PowerPoint Presentation</vt:lpstr>
      <vt:lpstr>Medicare Counseling</vt:lpstr>
      <vt:lpstr>PowerPoint Presentation</vt:lpstr>
      <vt:lpstr>Medicare</vt:lpstr>
      <vt:lpstr>Two paths to Medicare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$2,100 Cap</vt:lpstr>
      <vt:lpstr>PowerPoint Presentation</vt:lpstr>
      <vt:lpstr>PowerPoint Presentation</vt:lpstr>
      <vt:lpstr>PowerPoint Presentation</vt:lpstr>
      <vt:lpstr>Helped 2,937 People </vt:lpstr>
      <vt:lpstr>Helped 2,937 People </vt:lpstr>
      <vt:lpstr>Medigap Birthday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Medicare Scams or Fraud</vt:lpstr>
      <vt:lpstr>Medicare Scams or Fraud</vt:lpstr>
      <vt:lpstr>JABA’s values</vt:lpstr>
      <vt:lpstr>Insurance counseling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2020-10-06T12:34:41Z</dcterms:created>
  <dcterms:modified xsi:type="dcterms:W3CDTF">2025-10-06T21:53:18Z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0x0101003630DAFE5BFD9C478D59625056C551F4</vt:lpwstr>
  </property>
</Properties>
</file>