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9.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media/image151.jpg" ContentType="image/jpeg"/>
  <Override PartName="/ppt/theme/theme1.xml" ContentType="application/vnd.openxmlformats-officedocument.theme+xml"/>
  <Override PartName="/ppt/media/image104.jpg" ContentType="image/jpeg"/>
  <Override PartName="/ppt/theme/theme2.xml" ContentType="application/vnd.openxmlformats-officedocument.theme+xml"/>
  <Override PartName="/ppt/media/image3.bin" ContentType="image/jpeg"/>
  <Override PartName="/ppt/theme/theme3.xml" ContentType="application/vnd.openxmlformats-officedocument.theme+xml"/>
  <Override PartName="/ppt/media/image5.bin" ContentType="image/jpeg"/>
  <Override PartName="/ppt/theme/theme4.xml" ContentType="application/vnd.openxmlformats-officedocument.theme+xml"/>
  <Override PartName="/ppt/media/image7.bin" ContentType="image/jpeg"/>
  <Override PartName="/ppt/theme/theme5.xml" ContentType="application/vnd.openxmlformats-officedocument.theme+xml"/>
  <Override PartName="/ppt/media/image9.bin" ContentType="image/jpeg"/>
  <Override PartName="/ppt/theme/theme6.xml" ContentType="application/vnd.openxmlformats-officedocument.theme+xml"/>
  <Override PartName="/ppt/media/image11.bin" ContentType="image/jpeg"/>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media/image152.jpg" ContentType="image/jpeg"/>
  <Override PartName="/ppt/theme/theme17.xml" ContentType="application/vnd.openxmlformats-officedocument.theme+xml"/>
  <Override PartName="/ppt/theme/theme18.xml" ContentType="application/vnd.openxmlformats-officedocument.theme+xml"/>
  <Override PartName="/ppt/media/image153.jpg" ContentType="image/jpeg"/>
  <Override PartName="/ppt/media/image148.jpg" ContentType="image/jpeg"/>
  <Override PartName="/ppt/media/image149.jpg" ContentType="image/jpeg"/>
  <Override PartName="/ppt/media/image150.jpg" ContentType="image/jpeg"/>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716" r:id="rId2"/>
    <p:sldMasterId id="2147483719" r:id="rId3"/>
    <p:sldMasterId id="2147483774" r:id="rId4"/>
    <p:sldMasterId id="2147483665" r:id="rId5"/>
    <p:sldMasterId id="2147483670" r:id="rId6"/>
    <p:sldMasterId id="2147483775" r:id="rId7"/>
    <p:sldMasterId id="2147483683" r:id="rId8"/>
    <p:sldMasterId id="2147483743" r:id="rId9"/>
    <p:sldMasterId id="2147483659" r:id="rId10"/>
    <p:sldMasterId id="2147483648" r:id="rId11"/>
    <p:sldMasterId id="2147483724" r:id="rId12"/>
    <p:sldMasterId id="2147483779" r:id="rId13"/>
    <p:sldMasterId id="2147483781" r:id="rId14"/>
    <p:sldMasterId id="2147483783" r:id="rId15"/>
    <p:sldMasterId id="2147483785" r:id="rId16"/>
    <p:sldMasterId id="2147483787" r:id="rId17"/>
  </p:sldMasterIdLst>
  <p:notesMasterIdLst>
    <p:notesMasterId r:id="rId70"/>
  </p:notesMasterIdLst>
  <p:sldIdLst>
    <p:sldId id="383" r:id="rId18"/>
    <p:sldId id="2147478879" r:id="rId19"/>
    <p:sldId id="2147478880" r:id="rId20"/>
    <p:sldId id="2147478881" r:id="rId21"/>
    <p:sldId id="2147478882" r:id="rId22"/>
    <p:sldId id="2147478883" r:id="rId23"/>
    <p:sldId id="2147478884" r:id="rId24"/>
    <p:sldId id="2147478885" r:id="rId25"/>
    <p:sldId id="2147478886" r:id="rId26"/>
    <p:sldId id="2147478887" r:id="rId27"/>
    <p:sldId id="2147478888" r:id="rId28"/>
    <p:sldId id="2147478889" r:id="rId29"/>
    <p:sldId id="2147478890" r:id="rId30"/>
    <p:sldId id="2147478891" r:id="rId31"/>
    <p:sldId id="2147478892" r:id="rId32"/>
    <p:sldId id="256" r:id="rId33"/>
    <p:sldId id="2147478832" r:id="rId34"/>
    <p:sldId id="2147478833" r:id="rId35"/>
    <p:sldId id="2147478834" r:id="rId36"/>
    <p:sldId id="400" r:id="rId37"/>
    <p:sldId id="426" r:id="rId38"/>
    <p:sldId id="437" r:id="rId39"/>
    <p:sldId id="445" r:id="rId40"/>
    <p:sldId id="432" r:id="rId41"/>
    <p:sldId id="435" r:id="rId42"/>
    <p:sldId id="420" r:id="rId43"/>
    <p:sldId id="416" r:id="rId44"/>
    <p:sldId id="441" r:id="rId45"/>
    <p:sldId id="436" r:id="rId46"/>
    <p:sldId id="423" r:id="rId47"/>
    <p:sldId id="446" r:id="rId48"/>
    <p:sldId id="447" r:id="rId49"/>
    <p:sldId id="451" r:id="rId50"/>
    <p:sldId id="449" r:id="rId51"/>
    <p:sldId id="266" r:id="rId52"/>
    <p:sldId id="452" r:id="rId53"/>
    <p:sldId id="333" r:id="rId54"/>
    <p:sldId id="2147478893" r:id="rId55"/>
    <p:sldId id="2147478894" r:id="rId56"/>
    <p:sldId id="2147478895" r:id="rId57"/>
    <p:sldId id="2147478896" r:id="rId58"/>
    <p:sldId id="2147478897" r:id="rId59"/>
    <p:sldId id="2147478898" r:id="rId60"/>
    <p:sldId id="2147478899" r:id="rId61"/>
    <p:sldId id="2147478900" r:id="rId62"/>
    <p:sldId id="2147478901" r:id="rId63"/>
    <p:sldId id="2147478902" r:id="rId64"/>
    <p:sldId id="2147478903" r:id="rId65"/>
    <p:sldId id="2147478904" r:id="rId66"/>
    <p:sldId id="2147478907" r:id="rId67"/>
    <p:sldId id="2147478905" r:id="rId68"/>
    <p:sldId id="38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8BF927"/>
    <a:srgbClr val="00FFCC"/>
    <a:srgbClr val="36F927"/>
    <a:srgbClr val="1D792A"/>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4660"/>
  </p:normalViewPr>
  <p:slideViewPr>
    <p:cSldViewPr snapToGrid="0">
      <p:cViewPr varScale="1">
        <p:scale>
          <a:sx n="52" d="100"/>
          <a:sy n="52" d="100"/>
        </p:scale>
        <p:origin x="76"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customXml" Target="../customXml/item3.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notesMaster" Target="notesMasters/notesMaster1.xml"/><Relationship Id="rId75"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customXml" Target="../customXml/item2.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AC490-2ACE-4ADB-972D-8DB3093B35EF}" type="datetimeFigureOut">
              <a:rPr lang="en-US" smtClean="0"/>
              <a:t>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525B31-2F34-43E6-8149-9067C4CE6E89}" type="slidenum">
              <a:rPr lang="en-US" smtClean="0"/>
              <a:t>‹#›</a:t>
            </a:fld>
            <a:endParaRPr lang="en-US"/>
          </a:p>
        </p:txBody>
      </p:sp>
    </p:spTree>
    <p:extLst>
      <p:ext uri="{BB962C8B-B14F-4D97-AF65-F5344CB8AC3E}">
        <p14:creationId xmlns:p14="http://schemas.microsoft.com/office/powerpoint/2010/main" val="4190990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9B7EF3-E634-FE42-A86D-33D46209EF31}" type="slidenum">
              <a:rPr lang="en-US" smtClean="0"/>
              <a:t>2</a:t>
            </a:fld>
            <a:endParaRPr lang="en-US"/>
          </a:p>
        </p:txBody>
      </p:sp>
    </p:spTree>
    <p:extLst>
      <p:ext uri="{BB962C8B-B14F-4D97-AF65-F5344CB8AC3E}">
        <p14:creationId xmlns:p14="http://schemas.microsoft.com/office/powerpoint/2010/main" val="894862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Fidelity Medicare Services is best suited for anyone enrolling into Medicare for the first time, as well as those who are already on Medicare and want to consider their options. </a:t>
            </a:r>
          </a:p>
          <a:p>
            <a:pPr marL="0" marR="0">
              <a:lnSpc>
                <a:spcPct val="100000"/>
              </a:lnSpc>
              <a:spcBef>
                <a:spcPts val="0"/>
              </a:spcBef>
              <a:spcAft>
                <a:spcPts val="0"/>
              </a:spcAft>
            </a:pPr>
            <a:endPar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Specifically, this includes individuals who are:</a:t>
            </a:r>
          </a:p>
          <a:p>
            <a:pPr marL="0" marR="0">
              <a:lnSpc>
                <a:spcPct val="100000"/>
              </a:lnSpc>
              <a:spcBef>
                <a:spcPts val="0"/>
              </a:spcBef>
              <a:spcAft>
                <a:spcPts val="0"/>
              </a:spcAft>
            </a:pPr>
            <a:endPar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Arial" panose="020B0604020202020204" pitchFamily="34" charset="0"/>
              <a:buChar char="•"/>
              <a:tabLst>
                <a:tab pos="457200" algn="l"/>
              </a:tabLst>
            </a:pPr>
            <a:r>
              <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Age 64+ (approaching Medicare-eligibility)</a:t>
            </a:r>
          </a:p>
          <a:p>
            <a:pPr marL="628650" marR="0" lvl="1" indent="-171450">
              <a:lnSpc>
                <a:spcPct val="100000"/>
              </a:lnSpc>
              <a:spcBef>
                <a:spcPts val="0"/>
              </a:spcBef>
              <a:spcAft>
                <a:spcPts val="0"/>
              </a:spcAft>
              <a:buFont typeface="Arial" panose="020B0604020202020204" pitchFamily="34" charset="0"/>
              <a:buChar char="•"/>
              <a:tabLst>
                <a:tab pos="457200" algn="l"/>
              </a:tabLst>
            </a:pPr>
            <a:r>
              <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Younger than 64 and eligible for Medicare due to certain medical conditions or disability</a:t>
            </a:r>
          </a:p>
          <a:p>
            <a:pPr marL="628650" marR="0" lvl="1" indent="-171450">
              <a:lnSpc>
                <a:spcPct val="100000"/>
              </a:lnSpc>
              <a:spcBef>
                <a:spcPts val="0"/>
              </a:spcBef>
              <a:spcAft>
                <a:spcPts val="0"/>
              </a:spcAft>
              <a:buFont typeface="Arial" panose="020B0604020202020204" pitchFamily="34" charset="0"/>
              <a:buChar char="•"/>
              <a:tabLst>
                <a:tab pos="457200" algn="l"/>
              </a:tabLst>
            </a:pPr>
            <a:r>
              <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Age 65 and older and transitioning to Medicare for the first time as they retire</a:t>
            </a:r>
            <a:endParaRPr lang="en-US" sz="10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Arial" panose="020B0604020202020204" pitchFamily="34" charset="0"/>
              <a:buChar char="•"/>
              <a:tabLst>
                <a:tab pos="457200" algn="l"/>
              </a:tabLst>
            </a:pPr>
            <a:r>
              <a:rPr lang="en-US" sz="10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Or</a:t>
            </a:r>
            <a:r>
              <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those already on Medicare and wanting to review their options</a:t>
            </a:r>
          </a:p>
          <a:p>
            <a:pPr marL="0" marR="0" lvl="0" indent="0">
              <a:lnSpc>
                <a:spcPct val="100000"/>
              </a:lnSpc>
              <a:spcBef>
                <a:spcPts val="0"/>
              </a:spcBef>
              <a:spcAft>
                <a:spcPts val="0"/>
              </a:spcAft>
              <a:buFont typeface="Times New Roman" panose="02020603050405020304" pitchFamily="18" charset="0"/>
              <a:buNone/>
              <a:tabLst>
                <a:tab pos="457200" algn="l"/>
              </a:tabLst>
            </a:pPr>
            <a:endPar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Since coverage and personal needs may change every year, it’s important to review your coverage annually to ensure it’s still meeting your needs. Fidelity Medicare Services can help you review and compare plans available during Medicare’s Annual Enrollment Period and help you make a switch if needed. The Annual Enrollment Period is each year from October 15</a:t>
            </a:r>
            <a:r>
              <a:rPr lang="en-US" sz="1000" kern="100"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a:r>
            <a:r>
              <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through December 7</a:t>
            </a:r>
            <a:r>
              <a:rPr lang="en-US" sz="1000" kern="100"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a:r>
            <a:r>
              <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0000"/>
              </a:lnSpc>
              <a:spcBef>
                <a:spcPts val="0"/>
              </a:spcBef>
              <a:spcAft>
                <a:spcPts val="0"/>
              </a:spcAft>
            </a:pPr>
            <a:endPar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If you’re still a few years away from your Medicare eligibility, or if you’re someone who’s just interested in planning ahead, you can take advantage of the many online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42AAD8A-6340-46E8-87DB-99ACE63538F8}" type="slidenum">
              <a:rPr lang="en-US" smtClean="0"/>
              <a:t>18</a:t>
            </a:fld>
            <a:endParaRPr lang="en-US"/>
          </a:p>
        </p:txBody>
      </p:sp>
    </p:spTree>
    <p:extLst>
      <p:ext uri="{BB962C8B-B14F-4D97-AF65-F5344CB8AC3E}">
        <p14:creationId xmlns:p14="http://schemas.microsoft.com/office/powerpoint/2010/main" val="1091532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There are many way</a:t>
            </a:r>
            <a:r>
              <a:rPr lang="en-US" sz="10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s to engage with the Fidelity Medicare Services team. </a:t>
            </a:r>
          </a:p>
          <a:p>
            <a:pPr marL="0" marR="0">
              <a:lnSpc>
                <a:spcPct val="100000"/>
              </a:lnSpc>
              <a:spcBef>
                <a:spcPts val="0"/>
              </a:spcBef>
              <a:spcAft>
                <a:spcPts val="0"/>
              </a:spcAft>
            </a:pPr>
            <a:endParaRPr lang="en-US" sz="10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000" kern="100" dirty="0">
                <a:solidFill>
                  <a:schemeClr val="tx1"/>
                </a:solidFill>
                <a:latin typeface="Calibri"/>
                <a:ea typeface="Calibri"/>
                <a:cs typeface="Times New Roman"/>
              </a:rPr>
              <a:t>First, you can check out the many educational articles, guidance tools and pre-recorded educational webinars available in the Learning Center to gain important insights about your situation.</a:t>
            </a:r>
            <a:endParaRPr lang="en-US" sz="1000" kern="100" dirty="0">
              <a:solidFill>
                <a:schemeClr val="tx1"/>
              </a:solidFill>
              <a:effectLst/>
              <a:latin typeface="Calibri"/>
              <a:ea typeface="Calibri"/>
              <a:cs typeface="Times New Roman"/>
            </a:endParaRPr>
          </a:p>
          <a:p>
            <a:pPr marL="0" marR="0">
              <a:lnSpc>
                <a:spcPct val="100000"/>
              </a:lnSpc>
              <a:spcBef>
                <a:spcPts val="0"/>
              </a:spcBef>
              <a:spcAft>
                <a:spcPts val="0"/>
              </a:spcAft>
            </a:pPr>
            <a:endParaRPr lang="en-US" sz="1000" kern="100" dirty="0">
              <a:solidFill>
                <a:schemeClr val="tx1"/>
              </a:solidFill>
              <a:effectLst/>
              <a:latin typeface="Calibri"/>
              <a:ea typeface="Calibri"/>
              <a:cs typeface="Times New Roman"/>
            </a:endParaRPr>
          </a:p>
          <a:p>
            <a:pPr marL="0" marR="0">
              <a:lnSpc>
                <a:spcPct val="100000"/>
              </a:lnSpc>
              <a:spcBef>
                <a:spcPts val="0"/>
              </a:spcBef>
              <a:spcAft>
                <a:spcPts val="0"/>
              </a:spcAft>
            </a:pPr>
            <a:r>
              <a:rPr lang="en-US" sz="1000" kern="100" dirty="0">
                <a:solidFill>
                  <a:schemeClr val="tx1"/>
                </a:solidFill>
                <a:effectLst/>
                <a:latin typeface="Calibri"/>
                <a:ea typeface="Calibri"/>
                <a:cs typeface="Times New Roman"/>
              </a:rPr>
              <a:t>Then, </a:t>
            </a:r>
            <a:r>
              <a:rPr lang="en-US" sz="1000" kern="100" dirty="0">
                <a:solidFill>
                  <a:schemeClr val="tx1"/>
                </a:solidFill>
                <a:latin typeface="Calibri"/>
                <a:ea typeface="Calibri"/>
                <a:cs typeface="Times New Roman"/>
              </a:rPr>
              <a:t>o</a:t>
            </a:r>
            <a:r>
              <a:rPr lang="en-US" sz="1000" kern="100" dirty="0">
                <a:solidFill>
                  <a:schemeClr val="tx1"/>
                </a:solidFill>
                <a:effectLst/>
                <a:latin typeface="Calibri"/>
                <a:ea typeface="Calibri"/>
                <a:cs typeface="Times New Roman"/>
              </a:rPr>
              <a:t>nce you are Medicare-eligible and ready to enroll, you </a:t>
            </a:r>
            <a:r>
              <a:rPr lang="en-US" sz="1000" kern="100" dirty="0">
                <a:solidFill>
                  <a:schemeClr val="tx1"/>
                </a:solidFill>
                <a:latin typeface="Calibri"/>
                <a:ea typeface="Calibri"/>
                <a:cs typeface="Times New Roman"/>
              </a:rPr>
              <a:t>can</a:t>
            </a:r>
            <a:r>
              <a:rPr lang="en-US" sz="1000" kern="100" dirty="0">
                <a:solidFill>
                  <a:schemeClr val="tx1"/>
                </a:solidFill>
                <a:effectLst/>
                <a:latin typeface="Calibri"/>
                <a:ea typeface="Calibri"/>
                <a:cs typeface="Times New Roman"/>
              </a:rPr>
              <a:t>:</a:t>
            </a:r>
          </a:p>
          <a:p>
            <a:pPr marL="0" marR="0">
              <a:lnSpc>
                <a:spcPct val="100000"/>
              </a:lnSpc>
              <a:spcBef>
                <a:spcPts val="0"/>
              </a:spcBef>
              <a:spcAft>
                <a:spcPts val="0"/>
              </a:spcAft>
            </a:pPr>
            <a:endParaRPr lang="en-US" sz="1000" kern="100" dirty="0">
              <a:solidFill>
                <a:schemeClr val="tx1"/>
              </a:solidFill>
              <a:effectLst/>
              <a:latin typeface="Calibri"/>
              <a:ea typeface="Calibri"/>
              <a:cs typeface="Times New Roman"/>
            </a:endParaRPr>
          </a:p>
          <a:p>
            <a:pPr marL="628650" marR="0" lvl="1" indent="-171450">
              <a:lnSpc>
                <a:spcPct val="100000"/>
              </a:lnSpc>
              <a:spcBef>
                <a:spcPts val="0"/>
              </a:spcBef>
              <a:spcAft>
                <a:spcPts val="0"/>
              </a:spcAft>
              <a:buFont typeface="Arial" panose="020B0604020202020204" pitchFamily="34" charset="0"/>
              <a:buChar char="•"/>
            </a:pPr>
            <a:r>
              <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Schedule an </a:t>
            </a:r>
            <a:r>
              <a:rPr lang="en-US" sz="10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appointment on the website </a:t>
            </a:r>
            <a:r>
              <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Fidelity.com/TalkMedicare</a:t>
            </a:r>
          </a:p>
          <a:p>
            <a:pPr marL="628650" marR="0" lvl="1" indent="-171450">
              <a:lnSpc>
                <a:spcPct val="100000"/>
              </a:lnSpc>
              <a:spcBef>
                <a:spcPts val="0"/>
              </a:spcBef>
              <a:spcAft>
                <a:spcPts val="0"/>
              </a:spcAft>
              <a:buFont typeface="Arial" panose="020B0604020202020204" pitchFamily="34" charset="0"/>
              <a:buChar char="•"/>
            </a:pPr>
            <a:r>
              <a:rPr lang="en-US" sz="10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G</a:t>
            </a:r>
            <a:r>
              <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ive the team a call directly at 833-886-0033 Mon-Fri 8:30am - 8pm ET </a:t>
            </a:r>
          </a:p>
          <a:p>
            <a:pPr marL="628650" marR="0" lvl="1" indent="-171450">
              <a:lnSpc>
                <a:spcPct val="100000"/>
              </a:lnSpc>
              <a:spcBef>
                <a:spcPts val="0"/>
              </a:spcBef>
              <a:spcAft>
                <a:spcPts val="0"/>
              </a:spcAft>
              <a:buFont typeface="Arial" panose="020B0604020202020204" pitchFamily="34" charset="0"/>
              <a:buChar char="•"/>
            </a:pPr>
            <a:r>
              <a:rPr lang="en-US" sz="1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Or browse, compare, and enroll in plans online </a:t>
            </a:r>
          </a:p>
        </p:txBody>
      </p:sp>
      <p:sp>
        <p:nvSpPr>
          <p:cNvPr id="4" name="Slide Number Placeholder 3"/>
          <p:cNvSpPr>
            <a:spLocks noGrp="1"/>
          </p:cNvSpPr>
          <p:nvPr>
            <p:ph type="sldNum" sz="quarter" idx="5"/>
          </p:nvPr>
        </p:nvSpPr>
        <p:spPr/>
        <p:txBody>
          <a:bodyPr/>
          <a:lstStyle/>
          <a:p>
            <a:fld id="{342AAD8A-6340-46E8-87DB-99ACE63538F8}" type="slidenum">
              <a:rPr lang="en-US" smtClean="0"/>
              <a:t>19</a:t>
            </a:fld>
            <a:endParaRPr lang="en-US"/>
          </a:p>
        </p:txBody>
      </p:sp>
    </p:spTree>
    <p:extLst>
      <p:ext uri="{BB962C8B-B14F-4D97-AF65-F5344CB8AC3E}">
        <p14:creationId xmlns:p14="http://schemas.microsoft.com/office/powerpoint/2010/main" val="4107341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Welcome to our presentation for open enrollment for plan year 2026. Open enrollment begins Monday, Oct. 6 and continues through Friday, Oct. 17. Changes made during this time will take effect on January 1st of 2026.</a:t>
            </a:r>
          </a:p>
        </p:txBody>
      </p:sp>
      <p:sp>
        <p:nvSpPr>
          <p:cNvPr id="4" name="Slide Number Placeholder 3"/>
          <p:cNvSpPr>
            <a:spLocks noGrp="1"/>
          </p:cNvSpPr>
          <p:nvPr>
            <p:ph type="sldNum" sz="quarter" idx="5"/>
          </p:nvPr>
        </p:nvSpPr>
        <p:spPr/>
        <p:txBody>
          <a:bodyPr/>
          <a:lstStyle/>
          <a:p>
            <a:fld id="{AC9B7EF3-E634-FE42-A86D-33D46209EF31}" type="slidenum">
              <a:rPr lang="en-US" smtClean="0"/>
              <a:t>20</a:t>
            </a:fld>
            <a:endParaRPr lang="en-US"/>
          </a:p>
        </p:txBody>
      </p:sp>
    </p:spTree>
    <p:extLst>
      <p:ext uri="{BB962C8B-B14F-4D97-AF65-F5344CB8AC3E}">
        <p14:creationId xmlns:p14="http://schemas.microsoft.com/office/powerpoint/2010/main" val="1859408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2026</a:t>
            </a:r>
          </a:p>
          <a:p>
            <a:r>
              <a:rPr lang="en-US"/>
              <a:t>Deductibles &amp; Out-of-Pocket maximums have changed for the </a:t>
            </a:r>
            <a:r>
              <a:rPr lang="en-US" b="1"/>
              <a:t>Health Savings Plan</a:t>
            </a:r>
          </a:p>
          <a:p>
            <a:pPr marL="285750" indent="-285750" algn="l">
              <a:buFont typeface="Arial" panose="020B0604020202020204" pitchFamily="34" charset="0"/>
              <a:buChar char="•"/>
            </a:pPr>
            <a:r>
              <a:rPr lang="en-US" sz="1200"/>
              <a:t>INN Deductible increase: $2,000/$4,000 </a:t>
            </a:r>
            <a:r>
              <a:rPr lang="en-US" sz="1200">
                <a:solidFill>
                  <a:srgbClr val="FF0000"/>
                </a:solidFill>
              </a:rPr>
              <a:t>to</a:t>
            </a:r>
            <a:r>
              <a:rPr lang="en-US" sz="1200"/>
              <a:t>: $3,000/$6,000 </a:t>
            </a:r>
          </a:p>
          <a:p>
            <a:pPr marL="285750" indent="-285750" algn="l">
              <a:buFont typeface="Arial" panose="020B0604020202020204" pitchFamily="34" charset="0"/>
              <a:buChar char="•"/>
            </a:pPr>
            <a:r>
              <a:rPr lang="en-US" sz="1200">
                <a:solidFill>
                  <a:schemeClr val="tx1"/>
                </a:solidFill>
              </a:rPr>
              <a:t>OON Deductible increase: </a:t>
            </a:r>
            <a:r>
              <a:rPr lang="en-US" sz="1200"/>
              <a:t>: $6,000/$12,000 </a:t>
            </a:r>
            <a:r>
              <a:rPr lang="en-US" sz="1200">
                <a:solidFill>
                  <a:srgbClr val="FF0000"/>
                </a:solidFill>
              </a:rPr>
              <a:t>to</a:t>
            </a:r>
            <a:r>
              <a:rPr lang="en-US" sz="1200"/>
              <a:t>: $7,000/$14,000</a:t>
            </a:r>
          </a:p>
          <a:p>
            <a:pPr marL="285750" indent="-285750" algn="l">
              <a:buFont typeface="Arial" panose="020B0604020202020204" pitchFamily="34" charset="0"/>
              <a:buChar char="•"/>
            </a:pPr>
            <a:r>
              <a:rPr lang="en-US" sz="1200">
                <a:solidFill>
                  <a:schemeClr val="tx1"/>
                </a:solidFill>
              </a:rPr>
              <a:t>INN OOP Max increase: </a:t>
            </a:r>
            <a:r>
              <a:rPr lang="en-US" sz="1200"/>
              <a:t>$5,500/$11,000 </a:t>
            </a:r>
            <a:r>
              <a:rPr lang="en-US" sz="1200">
                <a:solidFill>
                  <a:srgbClr val="FF0000"/>
                </a:solidFill>
              </a:rPr>
              <a:t>to</a:t>
            </a:r>
            <a:r>
              <a:rPr lang="en-US" sz="1200"/>
              <a:t>: $6,500/$13,000</a:t>
            </a:r>
          </a:p>
          <a:p>
            <a:pPr marL="285750" indent="-285750" algn="l">
              <a:buFont typeface="Arial" panose="020B0604020202020204" pitchFamily="34" charset="0"/>
              <a:buChar char="•"/>
            </a:pPr>
            <a:r>
              <a:rPr lang="en-US" sz="1200">
                <a:solidFill>
                  <a:schemeClr val="tx1"/>
                </a:solidFill>
              </a:rPr>
              <a:t>OON OOP Max increase: </a:t>
            </a:r>
            <a:r>
              <a:rPr lang="en-US" sz="1200"/>
              <a:t>$11,000/$22,000 </a:t>
            </a:r>
            <a:r>
              <a:rPr lang="en-US" sz="1200">
                <a:solidFill>
                  <a:srgbClr val="FF0000"/>
                </a:solidFill>
              </a:rPr>
              <a:t>to</a:t>
            </a:r>
            <a:r>
              <a:rPr lang="en-US" sz="1200"/>
              <a:t>: $12,000/$24,000 </a:t>
            </a:r>
            <a:endParaRPr lang="en-US" sz="1200">
              <a:solidFill>
                <a:schemeClr val="tx1"/>
              </a:solidFill>
            </a:endParaRPr>
          </a:p>
          <a:p>
            <a:r>
              <a:rPr lang="en-US"/>
              <a:t>No changes for deductibles or out-of-pocket maximums for the UVA PPO or the Choice Plans</a:t>
            </a:r>
          </a:p>
          <a:p>
            <a:r>
              <a:rPr lang="en-US"/>
              <a:t>Copays and coinsurance amounts remain the same for all plans</a:t>
            </a:r>
          </a:p>
        </p:txBody>
      </p:sp>
      <p:sp>
        <p:nvSpPr>
          <p:cNvPr id="4" name="Slide Number Placeholder 3"/>
          <p:cNvSpPr>
            <a:spLocks noGrp="1"/>
          </p:cNvSpPr>
          <p:nvPr>
            <p:ph type="sldNum" sz="quarter" idx="5"/>
          </p:nvPr>
        </p:nvSpPr>
        <p:spPr/>
        <p:txBody>
          <a:bodyPr/>
          <a:lstStyle/>
          <a:p>
            <a:fld id="{AC9B7EF3-E634-FE42-A86D-33D46209EF31}" type="slidenum">
              <a:rPr lang="en-US" smtClean="0"/>
              <a:t>23</a:t>
            </a:fld>
            <a:endParaRPr lang="en-US"/>
          </a:p>
        </p:txBody>
      </p:sp>
    </p:spTree>
    <p:extLst>
      <p:ext uri="{BB962C8B-B14F-4D97-AF65-F5344CB8AC3E}">
        <p14:creationId xmlns:p14="http://schemas.microsoft.com/office/powerpoint/2010/main" val="3767011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Segoe UI" panose="020B0502040204020203" pitchFamily="34" charset="0"/>
              </a:rPr>
              <a:t>You MUST be eligible for enrollment in the HSA to elect this option</a:t>
            </a:r>
          </a:p>
          <a:p>
            <a:endParaRPr lang="en-US" b="0" i="0">
              <a:solidFill>
                <a:srgbClr val="333333"/>
              </a:solidFill>
              <a:effectLst/>
              <a:latin typeface="Segoe UI" panose="020B0502040204020203" pitchFamily="34" charset="0"/>
            </a:endParaRPr>
          </a:p>
          <a:p>
            <a:r>
              <a:rPr lang="en-US" b="1" i="0">
                <a:solidFill>
                  <a:srgbClr val="333333"/>
                </a:solidFill>
                <a:effectLst/>
                <a:latin typeface="Segoe UI" panose="020B0502040204020203" pitchFamily="34" charset="0"/>
              </a:rPr>
              <a:t>2026</a:t>
            </a:r>
          </a:p>
          <a:p>
            <a:r>
              <a:rPr lang="en-US" b="0" i="0">
                <a:solidFill>
                  <a:srgbClr val="333333"/>
                </a:solidFill>
                <a:effectLst/>
                <a:latin typeface="Segoe UI" panose="020B0502040204020203" pitchFamily="34" charset="0"/>
              </a:rPr>
              <a:t>High Deductible</a:t>
            </a:r>
          </a:p>
          <a:p>
            <a:pPr marL="285750" indent="-285750" algn="l">
              <a:buFont typeface="Arial" panose="020B0604020202020204" pitchFamily="34" charset="0"/>
              <a:buChar char="•"/>
            </a:pPr>
            <a:r>
              <a:rPr lang="en-US" sz="1200"/>
              <a:t>$3,000 employee only coverage</a:t>
            </a:r>
          </a:p>
          <a:p>
            <a:pPr marL="285750" indent="-285750" algn="l">
              <a:buFont typeface="Arial" panose="020B0604020202020204" pitchFamily="34" charset="0"/>
              <a:buChar char="•"/>
            </a:pPr>
            <a:r>
              <a:rPr lang="en-US" sz="1200"/>
              <a:t>$6,000 employee + spouse and/or dependents</a:t>
            </a:r>
          </a:p>
          <a:p>
            <a:pPr marL="0" indent="0" algn="l">
              <a:buFont typeface="Arial" panose="020B0604020202020204" pitchFamily="34" charset="0"/>
              <a:buNone/>
            </a:pPr>
            <a:r>
              <a:rPr lang="en-US" sz="1200"/>
              <a:t>Out-of-Pocket Maximum</a:t>
            </a:r>
          </a:p>
          <a:p>
            <a:pPr marL="285750" indent="-285750" algn="l">
              <a:buFont typeface="Arial" panose="020B0604020202020204" pitchFamily="34" charset="0"/>
              <a:buChar char="•"/>
            </a:pPr>
            <a:r>
              <a:rPr lang="en-US" sz="1200"/>
              <a:t>$6,500 employee only coverage</a:t>
            </a:r>
          </a:p>
          <a:p>
            <a:pPr marL="285750" indent="-285750" algn="l">
              <a:buFont typeface="Arial" panose="020B0604020202020204" pitchFamily="34" charset="0"/>
              <a:buChar char="•"/>
            </a:pPr>
            <a:r>
              <a:rPr lang="en-US" sz="1200"/>
              <a:t>$13,000 employee + spouse and/or dependents</a:t>
            </a:r>
          </a:p>
          <a:p>
            <a:pPr marL="0" indent="0" algn="l">
              <a:buFont typeface="Arial" panose="020B0604020202020204" pitchFamily="34" charset="0"/>
              <a:buNone/>
            </a:pPr>
            <a:r>
              <a:rPr lang="en-US" sz="1200"/>
              <a:t>Coinsurance</a:t>
            </a:r>
          </a:p>
          <a:p>
            <a:pPr marL="171450" indent="-171450" algn="l">
              <a:buFont typeface="Arial" panose="020B0604020202020204" pitchFamily="34" charset="0"/>
              <a:buChar char="•"/>
            </a:pPr>
            <a:r>
              <a:rPr lang="en-US" sz="1200"/>
              <a:t>20% coinsurance due after deductible is met</a:t>
            </a:r>
          </a:p>
        </p:txBody>
      </p:sp>
      <p:sp>
        <p:nvSpPr>
          <p:cNvPr id="4" name="Slide Number Placeholder 3"/>
          <p:cNvSpPr>
            <a:spLocks noGrp="1"/>
          </p:cNvSpPr>
          <p:nvPr>
            <p:ph type="sldNum" sz="quarter" idx="5"/>
          </p:nvPr>
        </p:nvSpPr>
        <p:spPr/>
        <p:txBody>
          <a:bodyPr/>
          <a:lstStyle/>
          <a:p>
            <a:fld id="{AC9B7EF3-E634-FE42-A86D-33D46209EF31}" type="slidenum">
              <a:rPr lang="en-US" smtClean="0"/>
              <a:t>24</a:t>
            </a:fld>
            <a:endParaRPr lang="en-US"/>
          </a:p>
        </p:txBody>
      </p:sp>
    </p:spTree>
    <p:extLst>
      <p:ext uri="{BB962C8B-B14F-4D97-AF65-F5344CB8AC3E}">
        <p14:creationId xmlns:p14="http://schemas.microsoft.com/office/powerpoint/2010/main" val="488219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9B7EF3-E634-FE42-A86D-33D46209EF31}" type="slidenum">
              <a:rPr lang="en-US" smtClean="0"/>
              <a:t>25</a:t>
            </a:fld>
            <a:endParaRPr lang="en-US"/>
          </a:p>
        </p:txBody>
      </p:sp>
    </p:spTree>
    <p:extLst>
      <p:ext uri="{BB962C8B-B14F-4D97-AF65-F5344CB8AC3E}">
        <p14:creationId xmlns:p14="http://schemas.microsoft.com/office/powerpoint/2010/main" val="3771328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Our premium rates are going up slightly this year, based on increased market prices and plan usage. </a:t>
            </a:r>
          </a:p>
          <a:p>
            <a:endParaRPr lang="en-US"/>
          </a:p>
        </p:txBody>
      </p:sp>
      <p:sp>
        <p:nvSpPr>
          <p:cNvPr id="4" name="Slide Number Placeholder 3"/>
          <p:cNvSpPr>
            <a:spLocks noGrp="1"/>
          </p:cNvSpPr>
          <p:nvPr>
            <p:ph type="sldNum" sz="quarter" idx="5"/>
          </p:nvPr>
        </p:nvSpPr>
        <p:spPr/>
        <p:txBody>
          <a:bodyPr/>
          <a:lstStyle/>
          <a:p>
            <a:fld id="{AC9B7EF3-E634-FE42-A86D-33D46209EF31}" type="slidenum">
              <a:rPr lang="en-US" smtClean="0"/>
              <a:t>28</a:t>
            </a:fld>
            <a:endParaRPr lang="en-US"/>
          </a:p>
        </p:txBody>
      </p:sp>
    </p:spTree>
    <p:extLst>
      <p:ext uri="{BB962C8B-B14F-4D97-AF65-F5344CB8AC3E}">
        <p14:creationId xmlns:p14="http://schemas.microsoft.com/office/powerpoint/2010/main" val="2533034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The orange is the annual premium. As a reminder the premium is “</a:t>
            </a:r>
            <a:r>
              <a:rPr lang="en-US" sz="1200"/>
              <a:t>the amount that must be paid for your health insurance or plan.” The lighter blue is the deductible. The deductible is “An amount you could owe during a coverage period (usually one year) for covered health care services before your plan begins to pay”. There is also the striped area noted in the Basic Health plan. This denotes the employer contribution to the health savings account. </a:t>
            </a:r>
            <a:endParaRPr lang="en-US"/>
          </a:p>
        </p:txBody>
      </p:sp>
      <p:sp>
        <p:nvSpPr>
          <p:cNvPr id="4" name="Slide Number Placeholder 3"/>
          <p:cNvSpPr>
            <a:spLocks noGrp="1"/>
          </p:cNvSpPr>
          <p:nvPr>
            <p:ph type="sldNum" sz="quarter" idx="5"/>
          </p:nvPr>
        </p:nvSpPr>
        <p:spPr/>
        <p:txBody>
          <a:bodyPr/>
          <a:lstStyle/>
          <a:p>
            <a:fld id="{AC9B7EF3-E634-FE42-A86D-33D46209EF31}" type="slidenum">
              <a:rPr lang="en-US" smtClean="0"/>
              <a:t>29</a:t>
            </a:fld>
            <a:endParaRPr lang="en-US"/>
          </a:p>
        </p:txBody>
      </p:sp>
    </p:spTree>
    <p:extLst>
      <p:ext uri="{BB962C8B-B14F-4D97-AF65-F5344CB8AC3E}">
        <p14:creationId xmlns:p14="http://schemas.microsoft.com/office/powerpoint/2010/main" val="2965255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 many reasons that Primary360 may be the perfect fit for your healthcare needs.</a:t>
            </a:r>
          </a:p>
          <a:p>
            <a:endParaRPr lang="en-US"/>
          </a:p>
          <a:p>
            <a:r>
              <a:rPr lang="en-US"/>
              <a:t>Similar to a traditional primary care provider, Teladoc Health offers the same comprehensive care and more, including regular check-ups, screenings, access to a dedicated Care Team and 24/7 care when you have non-emergency health issues</a:t>
            </a:r>
          </a:p>
          <a:p>
            <a:endParaRPr lang="en-US"/>
          </a:p>
          <a:p>
            <a:r>
              <a:rPr lang="en-US"/>
              <a:t>Annual checkups are $0 and because they provide proactive care, you can reduce ER visits and hospitalizations – saving you time and money.</a:t>
            </a:r>
          </a:p>
          <a:p>
            <a:endParaRPr lang="en-US"/>
          </a:p>
          <a:p>
            <a:r>
              <a:rPr lang="en-US"/>
              <a:t>You can easily schedule appointments that fit your availability and have those appointments by phone or video.  And if you need to be referred to an in-person specialists, they help coordinate that with a low cost/high quality specialist.</a:t>
            </a:r>
          </a:p>
        </p:txBody>
      </p:sp>
      <p:sp>
        <p:nvSpPr>
          <p:cNvPr id="4" name="Slide Number Placeholder 3"/>
          <p:cNvSpPr>
            <a:spLocks noGrp="1"/>
          </p:cNvSpPr>
          <p:nvPr>
            <p:ph type="sldNum" sz="quarter" idx="5"/>
          </p:nvPr>
        </p:nvSpPr>
        <p:spPr/>
        <p:txBody>
          <a:bodyPr/>
          <a:lstStyle/>
          <a:p>
            <a:fld id="{AC9B7EF3-E634-FE42-A86D-33D46209EF31}" type="slidenum">
              <a:rPr lang="en-US" smtClean="0"/>
              <a:t>30</a:t>
            </a:fld>
            <a:endParaRPr lang="en-US"/>
          </a:p>
        </p:txBody>
      </p:sp>
    </p:spTree>
    <p:extLst>
      <p:ext uri="{BB962C8B-B14F-4D97-AF65-F5344CB8AC3E}">
        <p14:creationId xmlns:p14="http://schemas.microsoft.com/office/powerpoint/2010/main" val="4025219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2026</a:t>
            </a:r>
          </a:p>
          <a:p>
            <a:r>
              <a:rPr lang="en-US"/>
              <a:t>Enhanced Covers Orthodontia Care</a:t>
            </a:r>
          </a:p>
          <a:p>
            <a:pPr marL="171450" indent="-171450">
              <a:buFont typeface="Arial" panose="020B0604020202020204" pitchFamily="34" charset="0"/>
              <a:buChar char="•"/>
            </a:pPr>
            <a:r>
              <a:rPr lang="en-US"/>
              <a:t>Orthodontia Care: You pay 50%; Plan pays 50%</a:t>
            </a:r>
          </a:p>
          <a:p>
            <a:pPr marL="171450" indent="-171450">
              <a:buFont typeface="Arial" panose="020B0604020202020204" pitchFamily="34" charset="0"/>
              <a:buChar char="•"/>
            </a:pPr>
            <a:r>
              <a:rPr lang="en-US"/>
              <a:t>Lifetime Maximum</a:t>
            </a:r>
          </a:p>
        </p:txBody>
      </p:sp>
      <p:sp>
        <p:nvSpPr>
          <p:cNvPr id="4" name="Slide Number Placeholder 3"/>
          <p:cNvSpPr>
            <a:spLocks noGrp="1"/>
          </p:cNvSpPr>
          <p:nvPr>
            <p:ph type="sldNum" sz="quarter" idx="5"/>
          </p:nvPr>
        </p:nvSpPr>
        <p:spPr/>
        <p:txBody>
          <a:bodyPr/>
          <a:lstStyle/>
          <a:p>
            <a:fld id="{AC9B7EF3-E634-FE42-A86D-33D46209EF31}" type="slidenum">
              <a:rPr lang="en-US" smtClean="0"/>
              <a:t>31</a:t>
            </a:fld>
            <a:endParaRPr lang="en-US"/>
          </a:p>
        </p:txBody>
      </p:sp>
    </p:spTree>
    <p:extLst>
      <p:ext uri="{BB962C8B-B14F-4D97-AF65-F5344CB8AC3E}">
        <p14:creationId xmlns:p14="http://schemas.microsoft.com/office/powerpoint/2010/main" val="318991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BE11E4-348F-42A4-B162-F3218746C27D}" type="slidenum">
              <a:rPr lang="en-US" smtClean="0"/>
              <a:t>6</a:t>
            </a:fld>
            <a:endParaRPr lang="en-US"/>
          </a:p>
        </p:txBody>
      </p:sp>
    </p:spTree>
    <p:extLst>
      <p:ext uri="{BB962C8B-B14F-4D97-AF65-F5344CB8AC3E}">
        <p14:creationId xmlns:p14="http://schemas.microsoft.com/office/powerpoint/2010/main" val="105554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9B7EF3-E634-FE42-A86D-33D46209EF31}" type="slidenum">
              <a:rPr lang="en-US" smtClean="0"/>
              <a:t>34</a:t>
            </a:fld>
            <a:endParaRPr lang="en-US"/>
          </a:p>
        </p:txBody>
      </p:sp>
    </p:spTree>
    <p:extLst>
      <p:ext uri="{BB962C8B-B14F-4D97-AF65-F5344CB8AC3E}">
        <p14:creationId xmlns:p14="http://schemas.microsoft.com/office/powerpoint/2010/main" val="3282345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9B7EF3-E634-FE42-A86D-33D46209EF31}" type="slidenum">
              <a:rPr lang="en-US" smtClean="0"/>
              <a:t>35</a:t>
            </a:fld>
            <a:endParaRPr lang="en-US"/>
          </a:p>
        </p:txBody>
      </p:sp>
    </p:spTree>
    <p:extLst>
      <p:ext uri="{BB962C8B-B14F-4D97-AF65-F5344CB8AC3E}">
        <p14:creationId xmlns:p14="http://schemas.microsoft.com/office/powerpoint/2010/main" val="2618048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request changes to your supplemental life insurance at any time during the year. However, except for new hires who are within their first 30 days, requests for additional life insurance will be subject to medical underwriting. This means that you will be asked to provide health information and the vendor will review your request before deciding if it will be approved. </a:t>
            </a:r>
          </a:p>
          <a:p>
            <a:endParaRPr lang="en-US"/>
          </a:p>
          <a:p>
            <a:r>
              <a:rPr lang="en-US" b="1"/>
              <a:t>ORP and MCRP participants</a:t>
            </a:r>
            <a:r>
              <a:rPr lang="en-US"/>
              <a:t> - you can increase supplemental life insurance (one additional level) without medical "evidence of insurability" only during Open Enrollment, if you are already enrolled. </a:t>
            </a:r>
            <a:endParaRPr lang="en-US">
              <a:cs typeface="Calibri"/>
            </a:endParaRPr>
          </a:p>
          <a:p>
            <a:endParaRPr lang="en-US" b="1"/>
          </a:p>
          <a:p>
            <a:r>
              <a:rPr lang="en-US" b="1"/>
              <a:t>Guaranteed Issue amount is lesser of 3x your salary or $500,000</a:t>
            </a:r>
          </a:p>
          <a:p>
            <a:endParaRPr lang="en-US" b="1"/>
          </a:p>
          <a:p>
            <a:r>
              <a:rPr lang="en-US" b="1"/>
              <a:t>VRS participants</a:t>
            </a:r>
            <a:r>
              <a:rPr lang="en-US"/>
              <a:t> – you have a similar option to increase supplemental life insurance, but outside of Workday; see the Life Insurance webpage for details.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AC9B7EF3-E634-FE42-A86D-33D46209EF31}" type="slidenum">
              <a:rPr lang="en-US" smtClean="0"/>
              <a:t>36</a:t>
            </a:fld>
            <a:endParaRPr lang="en-US"/>
          </a:p>
        </p:txBody>
      </p:sp>
    </p:spTree>
    <p:extLst>
      <p:ext uri="{BB962C8B-B14F-4D97-AF65-F5344CB8AC3E}">
        <p14:creationId xmlns:p14="http://schemas.microsoft.com/office/powerpoint/2010/main" val="3833564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9B7EF3-E634-FE42-A86D-33D46209EF31}" type="slidenum">
              <a:rPr lang="en-US" smtClean="0"/>
              <a:t>37</a:t>
            </a:fld>
            <a:endParaRPr lang="en-US"/>
          </a:p>
        </p:txBody>
      </p:sp>
    </p:spTree>
    <p:extLst>
      <p:ext uri="{BB962C8B-B14F-4D97-AF65-F5344CB8AC3E}">
        <p14:creationId xmlns:p14="http://schemas.microsoft.com/office/powerpoint/2010/main" val="3555145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C736D-87C0-4474-8721-52043729F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736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pPr defTabSz="966612"/>
            <a:r>
              <a:rPr lang="en-US" sz="1300" dirty="0"/>
              <a:t>The TIAA site for the UVA retirement plans can be found at TIAA.org/uva. You can visit this site at any time to enroll in the UVA retirement plans, log in to your TIAA account, register for online access, research investment options, request an appointment with me your local financial consultant or a virtual appointment. You can also answer 5 quick questions to establish your goals and savings online. </a:t>
            </a:r>
            <a:endParaRPr lang="en-US" dirty="0"/>
          </a:p>
        </p:txBody>
      </p:sp>
      <p:sp>
        <p:nvSpPr>
          <p:cNvPr id="4" name="Footer Placeholder 3"/>
          <p:cNvSpPr>
            <a:spLocks noGrp="1"/>
          </p:cNvSpPr>
          <p:nvPr>
            <p:ph type="ftr" sz="quarter" idx="10"/>
          </p:nvPr>
        </p:nvSpPr>
        <p:spPr/>
        <p:txBody>
          <a:bodyPr/>
          <a:lstStyle/>
          <a:p>
            <a:pPr defTabSz="966612">
              <a:defRPr/>
            </a:pPr>
            <a:endParaRPr lang="en-US" dirty="0">
              <a:solidFill>
                <a:prstClr val="black"/>
              </a:solidFill>
              <a:latin typeface="Arial"/>
            </a:endParaRPr>
          </a:p>
        </p:txBody>
      </p:sp>
      <p:sp>
        <p:nvSpPr>
          <p:cNvPr id="5" name="Slide Number Placeholder 4"/>
          <p:cNvSpPr>
            <a:spLocks noGrp="1"/>
          </p:cNvSpPr>
          <p:nvPr>
            <p:ph type="sldNum" sz="quarter" idx="11"/>
          </p:nvPr>
        </p:nvSpPr>
        <p:spPr/>
        <p:txBody>
          <a:bodyPr/>
          <a:lstStyle/>
          <a:p>
            <a:pPr defTabSz="966612">
              <a:defRPr/>
            </a:pPr>
            <a:fld id="{EACC8096-350A-8549-8326-7DB8C88DCED3}" type="slidenum">
              <a:rPr lang="en-US">
                <a:solidFill>
                  <a:prstClr val="black"/>
                </a:solidFill>
                <a:latin typeface="Arial"/>
              </a:rPr>
              <a:pPr defTabSz="966612">
                <a:defRPr/>
              </a:pPr>
              <a:t>39</a:t>
            </a:fld>
            <a:endParaRPr lang="en-US" dirty="0">
              <a:solidFill>
                <a:prstClr val="black"/>
              </a:solidFill>
              <a:latin typeface="Arial"/>
            </a:endParaRPr>
          </a:p>
        </p:txBody>
      </p:sp>
    </p:spTree>
    <p:extLst>
      <p:ext uri="{BB962C8B-B14F-4D97-AF65-F5344CB8AC3E}">
        <p14:creationId xmlns:p14="http://schemas.microsoft.com/office/powerpoint/2010/main" val="3600843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r>
              <a:rPr lang="en-US" dirty="0"/>
              <a:t>TIAA has enhanced how you can log in to your account by introducing PASSKEY. This is a way to skip the passwords and create a passkey to log in to your account with your face, fingerprint, or PIN. PASSKEYS offer easier, safer single-step multi=factory authentication, but you can still use passwords to log in. The PASSKEY allows you to use biometrics and we do not collect or store any biometric data, allowing a PASSKEY to be more secure.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C736D-87C0-4474-8721-52043729F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202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The TIAA homepage has dynamic components that provide personalization. The experience is visually clean, and instead of just showing your balance, we provide insight into your retirement journey by including “How much spending power will I have in retirement?”. </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In the Save section, you can see a clear breakdown of your contributions and have easy access to a planning calculator.</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dirty="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In the Manage section, you can see a breakdown of your investments, along with education on each asset type to help you increase your financial proficiency.</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16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In the Protect section, we educate them on the importance of lifetime income. If you have money invested in TIAA Traditional, we display your estimated monthly income, as well as your TIAA Loyalty Bonus amount. </a:t>
            </a:r>
          </a:p>
          <a:p>
            <a:pPr marL="0" marR="0">
              <a:lnSpc>
                <a:spcPct val="116000"/>
              </a:lnSpc>
              <a:spcBef>
                <a:spcPts val="0"/>
              </a:spcBef>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16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On the bottom right, you can use the 360 Financial View tool which allows you to add in and track all of your financial accounts (bank, mortgage, debit card, credit card, etc.) and use the tools to help you track your spending. You may find out you are ordering Door Dash too much impacting your savings plans. </a:t>
            </a:r>
          </a:p>
          <a:p>
            <a:pPr marL="0" marR="0">
              <a:lnSpc>
                <a:spcPct val="116000"/>
              </a:lnSpc>
              <a:spcBef>
                <a:spcPts val="0"/>
              </a:spcBef>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16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You can also select “Schedule an appointment” and set up an advice session with me or with our virtual financial consultants. </a:t>
            </a:r>
          </a:p>
          <a:p>
            <a:pPr marL="0" marR="0">
              <a:lnSpc>
                <a:spcPct val="116000"/>
              </a:lnSpc>
              <a:spcBef>
                <a:spcPts val="0"/>
              </a:spcBef>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16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So not only do we show you your balances on the homepage, we also have action items and bite sized articles and videos to link to  for additional financial wellness opportunities. </a:t>
            </a:r>
          </a:p>
          <a:p>
            <a:pPr marL="0" marR="0">
              <a:lnSpc>
                <a:spcPct val="116000"/>
              </a:lnSpc>
              <a:spcBef>
                <a:spcPts val="0"/>
              </a:spcBef>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6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And, finally, our new homepage experience carries over to the TIAA mobile app, to ensure you receive retirement guidance in any channel you engage with us on.</a:t>
            </a:r>
            <a:endParaRPr lang="en-US" sz="1200" dirty="0">
              <a:effectLst/>
              <a:latin typeface="Aptos" panose="020B0004020202020204" pitchFamily="34" charset="0"/>
              <a:ea typeface="MS Mincho" panose="02020609040205080304" pitchFamily="49" charset="-128"/>
              <a:cs typeface="Arial" panose="020B0604020202020204" pitchFamily="34" charset="0"/>
            </a:endParaRPr>
          </a:p>
          <a:p>
            <a:pPr marL="0" marR="0">
              <a:lnSpc>
                <a:spcPct val="116000"/>
              </a:lnSpc>
              <a:spcBef>
                <a:spcPts val="0"/>
              </a:spcBef>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16000"/>
              </a:lnSpc>
              <a:spcBef>
                <a:spcPts val="0"/>
              </a:spcBef>
              <a:spcAft>
                <a:spcPts val="0"/>
              </a:spcAft>
            </a:pPr>
            <a:endParaRPr lang="en-US" sz="1200" dirty="0">
              <a:effectLst/>
              <a:latin typeface="Aptos" panose="020B0004020202020204" pitchFamily="34" charset="0"/>
              <a:ea typeface="MS Mincho" panose="02020609040205080304" pitchFamily="49" charset="-128"/>
              <a:cs typeface="Arial" panose="020B0604020202020204" pitchFamily="34" charset="0"/>
            </a:endParaRPr>
          </a:p>
          <a:p>
            <a:pPr marL="0" marR="0">
              <a:lnSpc>
                <a:spcPct val="116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 </a:t>
            </a:r>
            <a:endParaRPr lang="en-US" sz="1200" dirty="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dirty="0">
              <a:effectLst/>
              <a:latin typeface="Aptos" panose="020B0004020202020204" pitchFamily="34" charset="0"/>
              <a:ea typeface="MS Mincho" panose="02020609040205080304" pitchFamily="49" charset="-128"/>
              <a:cs typeface="Arial" panose="020B0604020202020204" pitchFamily="34" charset="0"/>
            </a:endParaRPr>
          </a:p>
          <a:p>
            <a:pPr marL="0" marR="0">
              <a:lnSpc>
                <a:spcPct val="107000"/>
              </a:lnSpc>
              <a:spcBef>
                <a:spcPts val="0"/>
              </a:spcBef>
              <a:spcAft>
                <a:spcPts val="0"/>
              </a:spcAft>
            </a:pPr>
            <a:endParaRPr lang="en-US" sz="1200" dirty="0">
              <a:effectLst/>
              <a:latin typeface="Aptos" panose="020B0004020202020204" pitchFamily="34" charset="0"/>
              <a:ea typeface="MS Mincho" panose="02020609040205080304" pitchFamily="49" charset="-128"/>
              <a:cs typeface="Arial" panose="020B0604020202020204" pitchFamily="34"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US" sz="1200" dirty="0">
              <a:effectLst/>
              <a:latin typeface="Aptos" panose="020B0004020202020204" pitchFamily="34" charset="0"/>
              <a:ea typeface="MS Mincho" panose="02020609040205080304" pitchFamily="49" charset="-128"/>
              <a:cs typeface="Arial" panose="020B0604020202020204" pitchFamily="34" charset="0"/>
            </a:endParaRPr>
          </a:p>
          <a:p>
            <a:pPr marL="45720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6F7AA-547E-BC42-975A-E14A345D077C}"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28591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pPr defTabSz="966612">
              <a:defRPr/>
            </a:pPr>
            <a:r>
              <a:rPr lang="en-US" sz="1300" dirty="0"/>
              <a:t>I would like to highlight a few retirement calculators and financial tools at your fingertips! You can start at TIAA.org/tools and you can select from a large number of our online</a:t>
            </a:r>
            <a:r>
              <a:rPr lang="en-US" sz="1300" baseline="0" dirty="0"/>
              <a:t> tools. You will find Retirement Journey Planner which is a powerful calculator that helps you determine how much to save, how to invest, and how much income you’ll have. Or you may find the Goals tab and get started on setting goals and creating a budget to reach your goals. </a:t>
            </a:r>
          </a:p>
          <a:p>
            <a:pPr defTabSz="966612">
              <a:defRPr/>
            </a:pPr>
            <a:endParaRPr lang="en-US" sz="1300" b="1" i="1" u="none" baseline="0" dirty="0"/>
          </a:p>
          <a:p>
            <a:pPr defTabSz="966612">
              <a:defRPr/>
            </a:pPr>
            <a:r>
              <a:rPr lang="en-US" sz="1300" b="0" i="0" u="none" baseline="0" dirty="0"/>
              <a:t>If you need help managing debt, use our Debt Illustrator which helps you chart your credit card debt, student and personal loans, identify how much interest to pay and help you create a target date to become debt-free. </a:t>
            </a:r>
            <a:endParaRPr lang="en-US" b="0" i="0" u="none" dirty="0"/>
          </a:p>
        </p:txBody>
      </p:sp>
      <p:sp>
        <p:nvSpPr>
          <p:cNvPr id="4" name="Slide Number Placeholder 3"/>
          <p:cNvSpPr>
            <a:spLocks noGrp="1"/>
          </p:cNvSpPr>
          <p:nvPr>
            <p:ph type="sldNum" sz="quarter" idx="10"/>
          </p:nvPr>
        </p:nvSpPr>
        <p:spPr/>
        <p:txBody>
          <a:bodyPr/>
          <a:lstStyle/>
          <a:p>
            <a:fld id="{F0ABCE17-85B9-CD4C-817D-988195FDCAEE}" type="slidenum">
              <a:rPr lang="en-US" smtClean="0"/>
              <a:t>42</a:t>
            </a:fld>
            <a:endParaRPr lang="en-US"/>
          </a:p>
        </p:txBody>
      </p:sp>
    </p:spTree>
    <p:extLst>
      <p:ext uri="{BB962C8B-B14F-4D97-AF65-F5344CB8AC3E}">
        <p14:creationId xmlns:p14="http://schemas.microsoft.com/office/powerpoint/2010/main" val="3501741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pPr defTabSz="966612"/>
            <a:r>
              <a:rPr lang="en-US" sz="1300" dirty="0"/>
              <a:t>We have a new tool if you want</a:t>
            </a:r>
            <a:r>
              <a:rPr lang="en-US" sz="1300" baseline="0" dirty="0"/>
              <a:t> a quick action plan which is our </a:t>
            </a:r>
            <a:r>
              <a:rPr lang="en-US" sz="1300" dirty="0"/>
              <a:t>6-Minute Check-Up which is available to participants when the log into their account under the Goals tab. We know that many out-of-plan issues – like debt burdens– can affect a participant's ability to save enough for retirement, or even enroll in the first place. The 6 Minute checkup is a simple, diagnostic, digital-first solution that creates a personalized action plan to guide participants to save more for retirement, rebalance their portfolio as necessary and address lifetime goals through education. </a:t>
            </a:r>
          </a:p>
          <a:p>
            <a:pPr defTabSz="966612"/>
            <a:endParaRPr lang="en-US" sz="1300" dirty="0"/>
          </a:p>
          <a:p>
            <a:pPr defTabSz="966612"/>
            <a:r>
              <a:rPr lang="en-US" sz="1300" dirty="0"/>
              <a:t>Optional based on time: The first step in achieving financial wellness is for individuals to develop an understanding of their current situation, establish goals and follow a plan. The 6-Minute Check-Up support a participants' ability to budget and improve their financial acumen, increasing their overall financial health and, ultimately, the available cash flow to contribute to a retirement program.</a:t>
            </a:r>
          </a:p>
          <a:p>
            <a:endParaRPr lang="en-US" dirty="0"/>
          </a:p>
        </p:txBody>
      </p:sp>
      <p:sp>
        <p:nvSpPr>
          <p:cNvPr id="4" name="Slide Number Placeholder 3"/>
          <p:cNvSpPr>
            <a:spLocks noGrp="1"/>
          </p:cNvSpPr>
          <p:nvPr>
            <p:ph type="sldNum" sz="quarter" idx="10"/>
          </p:nvPr>
        </p:nvSpPr>
        <p:spPr/>
        <p:txBody>
          <a:bodyPr/>
          <a:lstStyle/>
          <a:p>
            <a:fld id="{F0ABCE17-85B9-CD4C-817D-988195FDCAEE}" type="slidenum">
              <a:rPr lang="en-US" smtClean="0"/>
              <a:t>43</a:t>
            </a:fld>
            <a:endParaRPr lang="en-US"/>
          </a:p>
        </p:txBody>
      </p:sp>
    </p:spTree>
    <p:extLst>
      <p:ext uri="{BB962C8B-B14F-4D97-AF65-F5344CB8AC3E}">
        <p14:creationId xmlns:p14="http://schemas.microsoft.com/office/powerpoint/2010/main" val="1965843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BE11E4-348F-42A4-B162-F3218746C27D}" type="slidenum">
              <a:t>7</a:t>
            </a:fld>
            <a:endParaRPr lang="en-US"/>
          </a:p>
        </p:txBody>
      </p:sp>
    </p:spTree>
    <p:extLst>
      <p:ext uri="{BB962C8B-B14F-4D97-AF65-F5344CB8AC3E}">
        <p14:creationId xmlns:p14="http://schemas.microsoft.com/office/powerpoint/2010/main" val="419569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pPr>
              <a:lnSpc>
                <a:spcPct val="114000"/>
              </a:lnSpc>
              <a:spcAft>
                <a:spcPts val="634"/>
              </a:spcAft>
            </a:pPr>
            <a:r>
              <a:rPr lang="en-US" sz="1300" i="1" dirty="0">
                <a:latin typeface="Arial"/>
              </a:rPr>
              <a:t>Read slide and talk about financial well-being:</a:t>
            </a:r>
          </a:p>
          <a:p>
            <a:pPr>
              <a:lnSpc>
                <a:spcPct val="114000"/>
              </a:lnSpc>
              <a:spcAft>
                <a:spcPts val="634"/>
              </a:spcAft>
            </a:pPr>
            <a:r>
              <a:rPr lang="en-US" sz="1300" dirty="0">
                <a:latin typeface="Arial"/>
              </a:rPr>
              <a:t>This is meant to be a quick overview of the TIAA advice and online tools. To check out our online tools, you can visit TIAA.org/tools . We want you to have Financial well-being now and in retirement. Yes, we’re always thinking about retirement, but you should be as well. Of course, that doesn’t mean you can’t enjoy getting there.</a:t>
            </a:r>
          </a:p>
          <a:p>
            <a:pPr defTabSz="966612">
              <a:lnSpc>
                <a:spcPct val="114000"/>
              </a:lnSpc>
              <a:spcAft>
                <a:spcPts val="634"/>
              </a:spcAft>
            </a:pPr>
            <a:r>
              <a:rPr lang="en-US" sz="1300" dirty="0">
                <a:latin typeface="Arial"/>
              </a:rPr>
              <a:t>If you want to hear more about TIAA’s online tools, our </a:t>
            </a:r>
            <a:r>
              <a:rPr lang="en-US" sz="1300" dirty="0"/>
              <a:t>next online tools webinar “At your fingertips: Manage your money from where you are” is scheduled for June 15, 2022 at www.TIAA.org/webinars2022</a:t>
            </a:r>
          </a:p>
          <a:p>
            <a:pPr>
              <a:lnSpc>
                <a:spcPct val="114000"/>
              </a:lnSpc>
              <a:spcAft>
                <a:spcPts val="634"/>
              </a:spcAft>
            </a:pPr>
            <a:endParaRPr lang="en-US" dirty="0"/>
          </a:p>
          <a:p>
            <a:endParaRPr lang="en-US" dirty="0"/>
          </a:p>
        </p:txBody>
      </p:sp>
      <p:sp>
        <p:nvSpPr>
          <p:cNvPr id="4" name="Slide Number Placeholder 3"/>
          <p:cNvSpPr>
            <a:spLocks noGrp="1"/>
          </p:cNvSpPr>
          <p:nvPr>
            <p:ph type="sldNum" sz="quarter" idx="10"/>
          </p:nvPr>
        </p:nvSpPr>
        <p:spPr/>
        <p:txBody>
          <a:bodyPr/>
          <a:lstStyle/>
          <a:p>
            <a:fld id="{F0ABCE17-85B9-CD4C-817D-988195FDCAEE}" type="slidenum">
              <a:rPr lang="en-US" smtClean="0"/>
              <a:t>44</a:t>
            </a:fld>
            <a:endParaRPr lang="en-US"/>
          </a:p>
        </p:txBody>
      </p:sp>
    </p:spTree>
    <p:extLst>
      <p:ext uri="{BB962C8B-B14F-4D97-AF65-F5344CB8AC3E}">
        <p14:creationId xmlns:p14="http://schemas.microsoft.com/office/powerpoint/2010/main" val="483991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F0ABCE17-85B9-CD4C-817D-988195FDCAEE}" type="slidenum">
              <a:rPr lang="en-US">
                <a:solidFill>
                  <a:prstClr val="black"/>
                </a:solidFill>
                <a:latin typeface="Arial"/>
              </a:rPr>
              <a:pPr defTabSz="966612">
                <a:defRPr/>
              </a:pPr>
              <a:t>45</a:t>
            </a:fld>
            <a:endParaRPr lang="en-US">
              <a:solidFill>
                <a:prstClr val="black"/>
              </a:solidFill>
              <a:latin typeface="Arial"/>
            </a:endParaRPr>
          </a:p>
        </p:txBody>
      </p:sp>
    </p:spTree>
    <p:extLst>
      <p:ext uri="{BB962C8B-B14F-4D97-AF65-F5344CB8AC3E}">
        <p14:creationId xmlns:p14="http://schemas.microsoft.com/office/powerpoint/2010/main" val="3484796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EACC8096-350A-8549-8326-7DB8C88DCED3}" type="slidenum">
              <a:rPr lang="en-US">
                <a:solidFill>
                  <a:prstClr val="black"/>
                </a:solidFill>
                <a:latin typeface="Arial"/>
              </a:rPr>
              <a:pPr defTabSz="966612">
                <a:defRPr/>
              </a:pPr>
              <a:t>46</a:t>
            </a:fld>
            <a:endParaRPr lang="en-US" dirty="0">
              <a:solidFill>
                <a:prstClr val="black"/>
              </a:solidFill>
              <a:latin typeface="Arial"/>
            </a:endParaRPr>
          </a:p>
        </p:txBody>
      </p:sp>
      <p:sp>
        <p:nvSpPr>
          <p:cNvPr id="5" name="Footer Placeholder 4">
            <a:extLst>
              <a:ext uri="{FF2B5EF4-FFF2-40B4-BE49-F238E27FC236}">
                <a16:creationId xmlns:a16="http://schemas.microsoft.com/office/drawing/2014/main" id="{736CD4AC-7A16-5C4B-9CF3-6348AF5EAF87}"/>
              </a:ext>
            </a:extLst>
          </p:cNvPr>
          <p:cNvSpPr>
            <a:spLocks noGrp="1"/>
          </p:cNvSpPr>
          <p:nvPr>
            <p:ph type="ftr" sz="quarter" idx="4"/>
          </p:nvPr>
        </p:nvSpPr>
        <p:spPr/>
        <p:txBody>
          <a:bodyPr/>
          <a:lstStyle/>
          <a:p>
            <a:pPr defTabSz="966612">
              <a:defRPr/>
            </a:pPr>
            <a:endParaRPr lang="en-US" dirty="0">
              <a:solidFill>
                <a:prstClr val="black"/>
              </a:solidFill>
              <a:latin typeface="Arial"/>
            </a:endParaRPr>
          </a:p>
        </p:txBody>
      </p:sp>
    </p:spTree>
    <p:extLst>
      <p:ext uri="{BB962C8B-B14F-4D97-AF65-F5344CB8AC3E}">
        <p14:creationId xmlns:p14="http://schemas.microsoft.com/office/powerpoint/2010/main" val="2216462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Calibri"/>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BE11E4-348F-42A4-B162-F3218746C27D}" type="slidenum">
              <a:rPr lang="en-US"/>
              <a:t>8</a:t>
            </a:fld>
            <a:endParaRPr lang="en-US"/>
          </a:p>
        </p:txBody>
      </p:sp>
    </p:spTree>
    <p:extLst>
      <p:ext uri="{BB962C8B-B14F-4D97-AF65-F5344CB8AC3E}">
        <p14:creationId xmlns:p14="http://schemas.microsoft.com/office/powerpoint/2010/main" val="2329506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BE11E4-348F-42A4-B162-F3218746C27D}" type="slidenum">
              <a:rPr lang="en-US" smtClean="0"/>
              <a:t>10</a:t>
            </a:fld>
            <a:endParaRPr lang="en-US"/>
          </a:p>
        </p:txBody>
      </p:sp>
    </p:spTree>
    <p:extLst>
      <p:ext uri="{BB962C8B-B14F-4D97-AF65-F5344CB8AC3E}">
        <p14:creationId xmlns:p14="http://schemas.microsoft.com/office/powerpoint/2010/main" val="446236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33649-D7C7-0846-F365-7A5114779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9668C-0DA0-B2AB-FE3B-B2A3B19B18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B346B-A491-C2D2-2158-99762AF087A1}"/>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78BC7D17-7D3B-26B3-11C6-A0DFE34B03F9}"/>
              </a:ext>
            </a:extLst>
          </p:cNvPr>
          <p:cNvSpPr>
            <a:spLocks noGrp="1"/>
          </p:cNvSpPr>
          <p:nvPr>
            <p:ph type="sldNum" sz="quarter" idx="5"/>
          </p:nvPr>
        </p:nvSpPr>
        <p:spPr/>
        <p:txBody>
          <a:bodyPr/>
          <a:lstStyle/>
          <a:p>
            <a:fld id="{4BBE11E4-348F-42A4-B162-F3218746C27D}" type="slidenum">
              <a:rPr lang="en-US" smtClean="0"/>
              <a:t>11</a:t>
            </a:fld>
            <a:endParaRPr lang="en-US"/>
          </a:p>
        </p:txBody>
      </p:sp>
    </p:spTree>
    <p:extLst>
      <p:ext uri="{BB962C8B-B14F-4D97-AF65-F5344CB8AC3E}">
        <p14:creationId xmlns:p14="http://schemas.microsoft.com/office/powerpoint/2010/main" val="4278131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BE11E4-348F-42A4-B162-F3218746C27D}" type="slidenum">
              <a:rPr lang="en-US"/>
              <a:t>12</a:t>
            </a:fld>
            <a:endParaRPr lang="en-US"/>
          </a:p>
        </p:txBody>
      </p:sp>
    </p:spTree>
    <p:extLst>
      <p:ext uri="{BB962C8B-B14F-4D97-AF65-F5344CB8AC3E}">
        <p14:creationId xmlns:p14="http://schemas.microsoft.com/office/powerpoint/2010/main" val="2106196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highlight>
                <a:srgbClr val="F5F5F5"/>
              </a:highlight>
              <a:latin typeface="Arimo"/>
              <a:ea typeface="Arimo"/>
              <a:cs typeface="Arimo"/>
            </a:endParaRPr>
          </a:p>
          <a:p>
            <a:endParaRPr lang="en-US" dirty="0"/>
          </a:p>
        </p:txBody>
      </p:sp>
      <p:sp>
        <p:nvSpPr>
          <p:cNvPr id="4" name="Slide Number Placeholder 3"/>
          <p:cNvSpPr>
            <a:spLocks noGrp="1"/>
          </p:cNvSpPr>
          <p:nvPr>
            <p:ph type="sldNum" sz="quarter" idx="5"/>
          </p:nvPr>
        </p:nvSpPr>
        <p:spPr/>
        <p:txBody>
          <a:bodyPr/>
          <a:lstStyle/>
          <a:p>
            <a:fld id="{4BBE11E4-348F-42A4-B162-F3218746C27D}" type="slidenum">
              <a:rPr lang="en-US" smtClean="0"/>
              <a:t>14</a:t>
            </a:fld>
            <a:endParaRPr lang="en-US"/>
          </a:p>
        </p:txBody>
      </p:sp>
    </p:spTree>
    <p:extLst>
      <p:ext uri="{BB962C8B-B14F-4D97-AF65-F5344CB8AC3E}">
        <p14:creationId xmlns:p14="http://schemas.microsoft.com/office/powerpoint/2010/main" val="288024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en-US" sz="1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Whether you’re becoming newly eligible, or you’ve been enrolled in Medicare for a number of years, Fidelity Medicare Services can provide you with complimentary assistance and support to help find and enroll into coverage that meets your needs. You </a:t>
            </a:r>
            <a:r>
              <a:rPr lang="en-US" sz="10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don’t</a:t>
            </a:r>
            <a:r>
              <a:rPr lang="en-US" sz="1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have to have a relationship with Fidelity to use this service, so your Medicare-eligible loved ones can get the support and help they need too! </a:t>
            </a:r>
          </a:p>
          <a:p>
            <a:pPr marL="0" marR="0">
              <a:lnSpc>
                <a:spcPct val="100000"/>
              </a:lnSpc>
              <a:spcBef>
                <a:spcPts val="0"/>
              </a:spcBef>
              <a:spcAft>
                <a:spcPts val="0"/>
              </a:spcAft>
            </a:pPr>
            <a:endParaRPr lang="en-US" sz="1000" strike="sngStrike"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0000"/>
              </a:lnSpc>
              <a:spcBef>
                <a:spcPts val="0"/>
              </a:spcBef>
              <a:spcAft>
                <a:spcPts val="0"/>
              </a:spcAft>
            </a:pPr>
            <a:r>
              <a:rPr lang="en-US" sz="1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Here’s how it works….</a:t>
            </a:r>
          </a:p>
          <a:p>
            <a:pPr marL="0" marR="0">
              <a:lnSpc>
                <a:spcPct val="100000"/>
              </a:lnSpc>
              <a:spcBef>
                <a:spcPts val="0"/>
              </a:spcBef>
              <a:spcAft>
                <a:spcPts val="0"/>
              </a:spcAft>
            </a:pPr>
            <a:endParaRPr lang="en-US" sz="1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0000"/>
              </a:lnSpc>
              <a:spcBef>
                <a:spcPts val="0"/>
              </a:spcBef>
              <a:spcAft>
                <a:spcPts val="0"/>
              </a:spcAft>
            </a:pPr>
            <a:r>
              <a:rPr lang="en-US" sz="1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Once you’re within 12 months of needing to make a Medicare-related decision, you have access to a team of Fidelity licensed insurance agents specializing in Medicare who provide Medicare education and impartial guidance on coverage choices.  When the time is right, they can help you enroll into the Medicare plan of your choosing, making it a simple and complete experience from start to finish. The agents are not incentivized by commissions for selling Medicare plans, so you can rest assured their focus is on guiding you based on your individual needs and preferences, ensuring you’re confident in your healthcare coverage decisions.</a:t>
            </a:r>
          </a:p>
          <a:p>
            <a:pPr marL="0" marR="0">
              <a:lnSpc>
                <a:spcPct val="100000"/>
              </a:lnSpc>
              <a:spcBef>
                <a:spcPts val="0"/>
              </a:spcBef>
              <a:spcAft>
                <a:spcPts val="0"/>
              </a:spcAft>
            </a:pPr>
            <a:endParaRPr lang="en-US" sz="1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0000"/>
              </a:lnSpc>
              <a:spcBef>
                <a:spcPts val="0"/>
              </a:spcBef>
              <a:spcAft>
                <a:spcPts val="0"/>
              </a:spcAft>
            </a:pPr>
            <a:r>
              <a:rPr lang="en-US" sz="1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Fidelity Medicare Services evaluates various health insurance companies offering Medicare plans, and based on their standards for quality and customer service, they contract with them to offer their products through the service. By using vetted insurers, they can provide you with a manageable short-list of Medicare plan options including: </a:t>
            </a:r>
          </a:p>
          <a:p>
            <a:pPr marL="457200" marR="0" lvl="1">
              <a:lnSpc>
                <a:spcPct val="100000"/>
              </a:lnSpc>
              <a:spcBef>
                <a:spcPts val="0"/>
              </a:spcBef>
              <a:spcAft>
                <a:spcPts val="0"/>
              </a:spcAft>
            </a:pPr>
            <a:endParaRPr lang="en-US" sz="1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marR="0" lvl="2" indent="-171450">
              <a:lnSpc>
                <a:spcPct val="100000"/>
              </a:lnSpc>
              <a:spcBef>
                <a:spcPts val="0"/>
              </a:spcBef>
              <a:spcAft>
                <a:spcPts val="0"/>
              </a:spcAft>
              <a:buFont typeface="Arial" panose="020B0604020202020204" pitchFamily="34" charset="0"/>
              <a:buChar char="•"/>
              <a:tabLst>
                <a:tab pos="457200" algn="l"/>
              </a:tabLst>
            </a:pPr>
            <a:r>
              <a:rPr lang="en-US" sz="1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Medicare Advantage plans</a:t>
            </a:r>
          </a:p>
          <a:p>
            <a:pPr marL="457200" marR="0" lvl="2" indent="-171450">
              <a:lnSpc>
                <a:spcPct val="100000"/>
              </a:lnSpc>
              <a:spcBef>
                <a:spcPts val="0"/>
              </a:spcBef>
              <a:spcAft>
                <a:spcPts val="0"/>
              </a:spcAft>
              <a:buFont typeface="Arial" panose="020B0604020202020204" pitchFamily="34" charset="0"/>
              <a:buChar char="•"/>
              <a:tabLst>
                <a:tab pos="457200" algn="l"/>
              </a:tabLst>
            </a:pPr>
            <a:r>
              <a:rPr lang="en-US" sz="1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Medicare Supplement (or Medigap) plans</a:t>
            </a:r>
          </a:p>
          <a:p>
            <a:pPr marL="457200" marR="0" lvl="2" indent="-171450">
              <a:lnSpc>
                <a:spcPct val="100000"/>
              </a:lnSpc>
              <a:spcBef>
                <a:spcPts val="0"/>
              </a:spcBef>
              <a:spcAft>
                <a:spcPts val="0"/>
              </a:spcAft>
              <a:buFont typeface="Arial" panose="020B0604020202020204" pitchFamily="34" charset="0"/>
              <a:buChar char="•"/>
              <a:tabLst>
                <a:tab pos="457200" algn="l"/>
              </a:tabLst>
            </a:pPr>
            <a:r>
              <a:rPr lang="en-US" sz="1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Part D prescription drug plans</a:t>
            </a:r>
          </a:p>
          <a:p>
            <a:pPr marL="457200" marR="0" lvl="2" indent="-171450">
              <a:lnSpc>
                <a:spcPct val="100000"/>
              </a:lnSpc>
              <a:spcBef>
                <a:spcPts val="0"/>
              </a:spcBef>
              <a:spcAft>
                <a:spcPts val="0"/>
              </a:spcAft>
              <a:buFont typeface="Arial" panose="020B0604020202020204" pitchFamily="34" charset="0"/>
              <a:buChar char="•"/>
              <a:tabLst>
                <a:tab pos="457200" algn="l"/>
              </a:tabLst>
            </a:pPr>
            <a:r>
              <a:rPr lang="en-US" sz="1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Stand-alone dental and vision plans, as well as...</a:t>
            </a:r>
          </a:p>
          <a:p>
            <a:pPr marL="457200" marR="0" lvl="2" indent="-171450">
              <a:lnSpc>
                <a:spcPct val="100000"/>
              </a:lnSpc>
              <a:spcBef>
                <a:spcPts val="0"/>
              </a:spcBef>
              <a:spcAft>
                <a:spcPts val="0"/>
              </a:spcAft>
              <a:buFont typeface="Arial" panose="020B0604020202020204" pitchFamily="34" charset="0"/>
              <a:buChar char="•"/>
              <a:tabLst>
                <a:tab pos="457200" algn="l"/>
              </a:tabLst>
            </a:pPr>
            <a:r>
              <a:rPr lang="en-US" sz="1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Travel health insurance</a:t>
            </a:r>
          </a:p>
          <a:p>
            <a:pPr marL="0" marR="0" lvl="0" indent="-342900">
              <a:lnSpc>
                <a:spcPct val="100000"/>
              </a:lnSpc>
              <a:spcBef>
                <a:spcPts val="0"/>
              </a:spcBef>
              <a:spcAft>
                <a:spcPts val="0"/>
              </a:spcAft>
              <a:buFont typeface="Arial" panose="020B0604020202020204" pitchFamily="34" charset="0"/>
              <a:buChar char="•"/>
              <a:tabLst>
                <a:tab pos="457200" algn="l"/>
              </a:tabLst>
            </a:pPr>
            <a:endParaRPr lang="en-US" sz="1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0000"/>
              </a:lnSpc>
              <a:spcBef>
                <a:spcPts val="0"/>
              </a:spcBef>
              <a:spcAft>
                <a:spcPts val="0"/>
              </a:spcAft>
            </a:pPr>
            <a:r>
              <a:rPr lang="en-US" sz="1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If you’re not yet within a year of making your Medicare related decisions, or if you prefer to explore resources on your own, the Fidelity Medicare Services website houses extensive digital resources and learning guides you can explore at your own pace. You can also shop and compare plan options, view on-demand Medicare webinars, as well as enroll into coverage online if you prefer. </a:t>
            </a:r>
          </a:p>
          <a:p>
            <a:endParaRPr lang="en-GB" dirty="0"/>
          </a:p>
        </p:txBody>
      </p:sp>
      <p:sp>
        <p:nvSpPr>
          <p:cNvPr id="4" name="Slide Number Placeholder 3"/>
          <p:cNvSpPr>
            <a:spLocks noGrp="1"/>
          </p:cNvSpPr>
          <p:nvPr>
            <p:ph type="sldNum" sz="quarter" idx="5"/>
          </p:nvPr>
        </p:nvSpPr>
        <p:spPr/>
        <p:txBody>
          <a:bodyPr/>
          <a:lstStyle/>
          <a:p>
            <a:fld id="{342AAD8A-6340-46E8-87DB-99ACE63538F8}" type="slidenum">
              <a:rPr lang="en-US" smtClean="0"/>
              <a:t>17</a:t>
            </a:fld>
            <a:endParaRPr lang="en-US"/>
          </a:p>
        </p:txBody>
      </p:sp>
    </p:spTree>
    <p:extLst>
      <p:ext uri="{BB962C8B-B14F-4D97-AF65-F5344CB8AC3E}">
        <p14:creationId xmlns:p14="http://schemas.microsoft.com/office/powerpoint/2010/main" val="2953256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bin"/><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7.bin"/><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image" Target="../media/image9.bin"/><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bin"/><Relationship Id="rId2" Type="http://schemas.openxmlformats.org/officeDocument/2006/relationships/image" Target="../media/image11.bin"/><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9.xml"/><Relationship Id="rId4" Type="http://schemas.openxmlformats.org/officeDocument/2006/relationships/image" Target="../media/image18.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image" Target="../media/image20.jpeg"/><Relationship Id="rId1" Type="http://schemas.openxmlformats.org/officeDocument/2006/relationships/slideMaster" Target="../slideMasters/slideMaster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9.xml"/><Relationship Id="rId4" Type="http://schemas.openxmlformats.org/officeDocument/2006/relationships/image" Target="../media/image32.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9.xml"/><Relationship Id="rId4" Type="http://schemas.openxmlformats.org/officeDocument/2006/relationships/image" Target="../media/image35.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Master" Target="../slideMasters/slideMaster9.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jpe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Master" Target="../slideMasters/slideMaster9.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0.xml"/><Relationship Id="rId4" Type="http://schemas.openxmlformats.org/officeDocument/2006/relationships/image" Target="../media/image56.sv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3.bin"/><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g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ECF4F0-F4C2-E2FD-2155-259E386B8779}"/>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5" name="Rectangle 4">
            <a:extLst>
              <a:ext uri="{FF2B5EF4-FFF2-40B4-BE49-F238E27FC236}">
                <a16:creationId xmlns:a16="http://schemas.microsoft.com/office/drawing/2014/main" id="{9B69B716-4380-8AE0-BC85-2CF9AE6CCAA7}"/>
              </a:ext>
            </a:extLst>
          </p:cNvPr>
          <p:cNvSpPr/>
          <p:nvPr userDrawn="1"/>
        </p:nvSpPr>
        <p:spPr>
          <a:xfrm>
            <a:off x="0" y="-1"/>
            <a:ext cx="12192000" cy="6441989"/>
          </a:xfrm>
          <a:prstGeom prst="rect">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6" name="Text Placeholder 4">
            <a:extLst>
              <a:ext uri="{FF2B5EF4-FFF2-40B4-BE49-F238E27FC236}">
                <a16:creationId xmlns:a16="http://schemas.microsoft.com/office/drawing/2014/main" id="{93D5FEE5-8DF6-F0D2-FC94-5217B9CC1E75}"/>
              </a:ext>
            </a:extLst>
          </p:cNvPr>
          <p:cNvSpPr>
            <a:spLocks noGrp="1"/>
          </p:cNvSpPr>
          <p:nvPr>
            <p:ph type="body" sz="quarter" idx="14" hasCustomPrompt="1"/>
          </p:nvPr>
        </p:nvSpPr>
        <p:spPr>
          <a:xfrm>
            <a:off x="350903" y="927847"/>
            <a:ext cx="11522849" cy="5155669"/>
          </a:xfrm>
          <a:prstGeom prst="rect">
            <a:avLst/>
          </a:prstGeom>
        </p:spPr>
        <p:txBody>
          <a:bodyPr anchor="b"/>
          <a:lstStyle>
            <a:lvl1pPr marL="0" indent="0">
              <a:buNone/>
              <a:defRPr sz="800" b="0" i="0">
                <a:latin typeface="Ringside Narrow Book" panose="02000500000000000000" pitchFamily="2" charset="0"/>
              </a:defRPr>
            </a:lvl1pPr>
          </a:lstStyle>
          <a:p>
            <a:pPr lvl="0"/>
            <a:r>
              <a:rPr lang="en-US" dirty="0"/>
              <a:t>Legal copy to go here.</a:t>
            </a:r>
          </a:p>
        </p:txBody>
      </p:sp>
    </p:spTree>
    <p:extLst>
      <p:ext uri="{BB962C8B-B14F-4D97-AF65-F5344CB8AC3E}">
        <p14:creationId xmlns:p14="http://schemas.microsoft.com/office/powerpoint/2010/main" val="351323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et Started Today—On2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1E2C69-4E89-BA0D-2E4B-0939961905EB}"/>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4" name="Rectangle 3">
            <a:extLst>
              <a:ext uri="{FF2B5EF4-FFF2-40B4-BE49-F238E27FC236}">
                <a16:creationId xmlns:a16="http://schemas.microsoft.com/office/drawing/2014/main" id="{4DD05BB7-22E5-CD55-27CD-9B1400617C15}"/>
              </a:ext>
            </a:extLst>
          </p:cNvPr>
          <p:cNvSpPr/>
          <p:nvPr userDrawn="1"/>
        </p:nvSpPr>
        <p:spPr>
          <a:xfrm>
            <a:off x="0" y="0"/>
            <a:ext cx="11826688" cy="6441989"/>
          </a:xfrm>
          <a:prstGeom prst="rect">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24" name="Text Placeholder 6">
            <a:extLst>
              <a:ext uri="{FF2B5EF4-FFF2-40B4-BE49-F238E27FC236}">
                <a16:creationId xmlns:a16="http://schemas.microsoft.com/office/drawing/2014/main" id="{E78D483F-3092-061E-4C15-AEEDA00BBAF5}"/>
              </a:ext>
            </a:extLst>
          </p:cNvPr>
          <p:cNvSpPr>
            <a:spLocks noGrp="1"/>
          </p:cNvSpPr>
          <p:nvPr>
            <p:ph type="body" sz="quarter" idx="17"/>
          </p:nvPr>
        </p:nvSpPr>
        <p:spPr>
          <a:xfrm>
            <a:off x="478447" y="572961"/>
            <a:ext cx="10299700" cy="597471"/>
          </a:xfrm>
          <a:prstGeom prst="rect">
            <a:avLst/>
          </a:prstGeom>
        </p:spPr>
        <p:txBody>
          <a:bodyPr/>
          <a:lstStyle>
            <a:lvl1pPr marL="0" indent="0">
              <a:buNone/>
              <a:defRPr sz="4000" b="1" i="0">
                <a:latin typeface="TIAA Challenger Black" pitchFamily="2" charset="77"/>
              </a:defRPr>
            </a:lvl1pPr>
          </a:lstStyle>
          <a:p>
            <a:pPr lvl="0"/>
            <a:endParaRPr lang="en-US" dirty="0"/>
          </a:p>
        </p:txBody>
      </p:sp>
      <p:cxnSp>
        <p:nvCxnSpPr>
          <p:cNvPr id="2" name="Straight Connector 1">
            <a:extLst>
              <a:ext uri="{FF2B5EF4-FFF2-40B4-BE49-F238E27FC236}">
                <a16:creationId xmlns:a16="http://schemas.microsoft.com/office/drawing/2014/main" id="{C7B836FD-D36E-00BD-EE92-280CCD10C901}"/>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375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Templat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B5CC40-BCBC-AD84-50E1-E5FBE4272D7D}"/>
              </a:ext>
            </a:extLst>
          </p:cNvPr>
          <p:cNvSpPr>
            <a:spLocks noGrp="1"/>
          </p:cNvSpPr>
          <p:nvPr>
            <p:ph type="sldNum" sz="quarter" idx="10"/>
          </p:nvPr>
        </p:nvSpPr>
        <p:spPr/>
        <p:txBody>
          <a:bodyPr/>
          <a:lstStyle/>
          <a:p>
            <a:fld id="{E5B12101-DB11-214A-81F9-2D258DBE057F}" type="slidenum">
              <a:rPr lang="en-US" smtClean="0"/>
              <a:pPr/>
              <a:t>‹#›</a:t>
            </a:fld>
            <a:endParaRPr lang="en-US" dirty="0"/>
          </a:p>
        </p:txBody>
      </p:sp>
      <p:pic>
        <p:nvPicPr>
          <p:cNvPr id="4" name="Picture 3">
            <a:extLst>
              <a:ext uri="{FF2B5EF4-FFF2-40B4-BE49-F238E27FC236}">
                <a16:creationId xmlns:a16="http://schemas.microsoft.com/office/drawing/2014/main" id="{0AD1AD5A-AABB-1091-A895-02757305567F}"/>
              </a:ext>
            </a:extLst>
          </p:cNvPr>
          <p:cNvPicPr>
            <a:picLocks noChangeAspect="1"/>
          </p:cNvPicPr>
          <p:nvPr userDrawn="1"/>
        </p:nvPicPr>
        <p:blipFill rotWithShape="1">
          <a:blip r:embed="rId2"/>
          <a:srcRect t="9164" b="9164"/>
          <a:stretch/>
        </p:blipFill>
        <p:spPr>
          <a:xfrm>
            <a:off x="0" y="3876"/>
            <a:ext cx="11832336" cy="6442472"/>
          </a:xfrm>
          <a:prstGeom prst="rect">
            <a:avLst/>
          </a:prstGeom>
        </p:spPr>
      </p:pic>
      <p:pic>
        <p:nvPicPr>
          <p:cNvPr id="9" name="Picture 8" descr="A number two on a black background&#10;&#10;Description automatically generated">
            <a:extLst>
              <a:ext uri="{FF2B5EF4-FFF2-40B4-BE49-F238E27FC236}">
                <a16:creationId xmlns:a16="http://schemas.microsoft.com/office/drawing/2014/main" id="{7637055F-A3E7-09A9-CC4D-C28E4B0ABDF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93741" y="-364313"/>
            <a:ext cx="3638595" cy="6814540"/>
          </a:xfrm>
          <a:prstGeom prst="rect">
            <a:avLst/>
          </a:prstGeom>
        </p:spPr>
      </p:pic>
      <p:sp>
        <p:nvSpPr>
          <p:cNvPr id="10" name="Text Placeholder 1">
            <a:extLst>
              <a:ext uri="{FF2B5EF4-FFF2-40B4-BE49-F238E27FC236}">
                <a16:creationId xmlns:a16="http://schemas.microsoft.com/office/drawing/2014/main" id="{D6130083-53A8-7927-CE45-93993BEA938E}"/>
              </a:ext>
            </a:extLst>
          </p:cNvPr>
          <p:cNvSpPr txBox="1">
            <a:spLocks/>
          </p:cNvSpPr>
          <p:nvPr userDrawn="1"/>
        </p:nvSpPr>
        <p:spPr>
          <a:xfrm>
            <a:off x="520618" y="758142"/>
            <a:ext cx="4802165" cy="430804"/>
          </a:xfrm>
          <a:prstGeom prst="rect">
            <a:avLst/>
          </a:prstGeom>
        </p:spPr>
        <p:txBody>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600" b="0" i="0" kern="1200">
                <a:solidFill>
                  <a:schemeClr val="tx1"/>
                </a:solidFill>
                <a:latin typeface="Ringside Narrow Book"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spc="300" dirty="0">
                <a:solidFill>
                  <a:schemeClr val="tx2"/>
                </a:solidFill>
                <a:effectLst/>
                <a:latin typeface="Ringside Narrow" panose="02000500000000000000" pitchFamily="2" charset="0"/>
                <a:cs typeface="Sentinel Book" panose="02060603060506030203" pitchFamily="18" charset="0"/>
              </a:rPr>
              <a:t>PRINCIPLE 2</a:t>
            </a:r>
          </a:p>
        </p:txBody>
      </p:sp>
      <p:sp>
        <p:nvSpPr>
          <p:cNvPr id="11" name="Text Placeholder 11">
            <a:extLst>
              <a:ext uri="{FF2B5EF4-FFF2-40B4-BE49-F238E27FC236}">
                <a16:creationId xmlns:a16="http://schemas.microsoft.com/office/drawing/2014/main" id="{18B52F52-1494-C21E-C856-FDD9120D3C68}"/>
              </a:ext>
            </a:extLst>
          </p:cNvPr>
          <p:cNvSpPr>
            <a:spLocks noGrp="1"/>
          </p:cNvSpPr>
          <p:nvPr>
            <p:ph type="body" sz="quarter" idx="11" hasCustomPrompt="1"/>
          </p:nvPr>
        </p:nvSpPr>
        <p:spPr>
          <a:xfrm>
            <a:off x="520617" y="1447086"/>
            <a:ext cx="4802164" cy="3471862"/>
          </a:xfrm>
          <a:prstGeom prst="rect">
            <a:avLst/>
          </a:prstGeom>
        </p:spPr>
        <p:txBody>
          <a:bodyPr/>
          <a:lstStyle>
            <a:lvl1pPr marL="0" indent="0">
              <a:buNone/>
              <a:defRPr sz="6000" b="1" i="0">
                <a:latin typeface="TIAA Challenger Black" pitchFamily="2" charset="77"/>
              </a:defRPr>
            </a:lvl1pPr>
          </a:lstStyle>
          <a:p>
            <a:pPr lvl="0"/>
            <a:r>
              <a:rPr lang="en-US" dirty="0"/>
              <a:t>Lorem ipsum.</a:t>
            </a:r>
          </a:p>
        </p:txBody>
      </p:sp>
      <p:cxnSp>
        <p:nvCxnSpPr>
          <p:cNvPr id="2" name="Straight Connector 1">
            <a:extLst>
              <a:ext uri="{FF2B5EF4-FFF2-40B4-BE49-F238E27FC236}">
                <a16:creationId xmlns:a16="http://schemas.microsoft.com/office/drawing/2014/main" id="{56149C67-BA31-B965-5750-5C4DF1868C85}"/>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480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sruptor Bar +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76105D-C0F2-C9FD-1353-22592C2AE646}"/>
              </a:ext>
            </a:extLst>
          </p:cNvPr>
          <p:cNvSpPr/>
          <p:nvPr userDrawn="1"/>
        </p:nvSpPr>
        <p:spPr>
          <a:xfrm>
            <a:off x="0" y="1"/>
            <a:ext cx="11841480" cy="6450012"/>
          </a:xfrm>
          <a:prstGeom prst="rect">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a:solidFill>
                <a:schemeClr val="bg1"/>
              </a:solidFill>
              <a:latin typeface="Ringside Narrow Book" panose="02000500000000000000" pitchFamily="2" charset="0"/>
            </a:endParaRPr>
          </a:p>
        </p:txBody>
      </p:sp>
      <p:sp>
        <p:nvSpPr>
          <p:cNvPr id="7" name="Rectangle 6">
            <a:extLst>
              <a:ext uri="{FF2B5EF4-FFF2-40B4-BE49-F238E27FC236}">
                <a16:creationId xmlns:a16="http://schemas.microsoft.com/office/drawing/2014/main" id="{73C3ECE6-1511-4601-9A0D-5ED2F2F5EF1E}"/>
              </a:ext>
            </a:extLst>
          </p:cNvPr>
          <p:cNvSpPr/>
          <p:nvPr userDrawn="1"/>
        </p:nvSpPr>
        <p:spPr>
          <a:xfrm flipH="1">
            <a:off x="0" y="1515979"/>
            <a:ext cx="11841480" cy="3850106"/>
          </a:xfrm>
          <a:prstGeom prst="rect">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a:solidFill>
                <a:schemeClr val="bg1"/>
              </a:solidFill>
              <a:latin typeface="Ringside Narrow Book" panose="02000500000000000000" pitchFamily="2" charset="0"/>
            </a:endParaRPr>
          </a:p>
        </p:txBody>
      </p:sp>
      <p:sp>
        <p:nvSpPr>
          <p:cNvPr id="2" name="Rectangle 1">
            <a:extLst>
              <a:ext uri="{FF2B5EF4-FFF2-40B4-BE49-F238E27FC236}">
                <a16:creationId xmlns:a16="http://schemas.microsoft.com/office/drawing/2014/main" id="{D213C372-7794-A255-E0BE-C7DE9F7B9B48}"/>
              </a:ext>
            </a:extLst>
          </p:cNvPr>
          <p:cNvSpPr/>
          <p:nvPr userDrawn="1"/>
        </p:nvSpPr>
        <p:spPr>
          <a:xfrm>
            <a:off x="649977" y="1"/>
            <a:ext cx="5782721" cy="6450012"/>
          </a:xfrm>
          <a:prstGeom prst="rect">
            <a:avLst/>
          </a:prstGeom>
          <a:solidFill>
            <a:schemeClr val="bg2"/>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a:solidFill>
                <a:schemeClr val="bg2"/>
              </a:solidFill>
              <a:latin typeface="Ringside Narrow Book" panose="02000500000000000000" pitchFamily="2" charset="0"/>
            </a:endParaRPr>
          </a:p>
        </p:txBody>
      </p:sp>
      <p:sp>
        <p:nvSpPr>
          <p:cNvPr id="3" name="Slide Number Placeholder 2">
            <a:extLst>
              <a:ext uri="{FF2B5EF4-FFF2-40B4-BE49-F238E27FC236}">
                <a16:creationId xmlns:a16="http://schemas.microsoft.com/office/drawing/2014/main" id="{A14CEC91-7188-54C9-77AE-BC57A3AB7037}"/>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12" name="Text Placeholder 6">
            <a:extLst>
              <a:ext uri="{FF2B5EF4-FFF2-40B4-BE49-F238E27FC236}">
                <a16:creationId xmlns:a16="http://schemas.microsoft.com/office/drawing/2014/main" id="{470290EF-0035-A037-A8B3-F7F0DD94B037}"/>
              </a:ext>
            </a:extLst>
          </p:cNvPr>
          <p:cNvSpPr>
            <a:spLocks noGrp="1"/>
          </p:cNvSpPr>
          <p:nvPr>
            <p:ph type="body" sz="quarter" idx="11" hasCustomPrompt="1"/>
          </p:nvPr>
        </p:nvSpPr>
        <p:spPr>
          <a:xfrm>
            <a:off x="1086562" y="1716761"/>
            <a:ext cx="4879542" cy="1131370"/>
          </a:xfrm>
          <a:prstGeom prst="rect">
            <a:avLst/>
          </a:prstGeom>
        </p:spPr>
        <p:txBody>
          <a:bodyPr/>
          <a:lstStyle>
            <a:lvl1pPr marL="0" indent="0">
              <a:buNone/>
              <a:defRPr sz="4000" b="1" i="0">
                <a:latin typeface="TIAA Challenger Black" pitchFamily="2" charset="77"/>
              </a:defRPr>
            </a:lvl1pPr>
          </a:lstStyle>
          <a:p>
            <a:pPr lvl="0"/>
            <a:r>
              <a:rPr lang="en-US" dirty="0"/>
              <a:t>Headline to go here.</a:t>
            </a:r>
          </a:p>
        </p:txBody>
      </p:sp>
      <p:sp>
        <p:nvSpPr>
          <p:cNvPr id="14" name="Text Placeholder 13">
            <a:extLst>
              <a:ext uri="{FF2B5EF4-FFF2-40B4-BE49-F238E27FC236}">
                <a16:creationId xmlns:a16="http://schemas.microsoft.com/office/drawing/2014/main" id="{A666732E-7D26-BC2F-0D9A-72CB3627B1DA}"/>
              </a:ext>
            </a:extLst>
          </p:cNvPr>
          <p:cNvSpPr>
            <a:spLocks noGrp="1"/>
          </p:cNvSpPr>
          <p:nvPr>
            <p:ph type="body" sz="quarter" idx="12" hasCustomPrompt="1"/>
          </p:nvPr>
        </p:nvSpPr>
        <p:spPr>
          <a:xfrm>
            <a:off x="1085850" y="2593976"/>
            <a:ext cx="4880235" cy="454938"/>
          </a:xfrm>
          <a:prstGeom prst="rect">
            <a:avLst/>
          </a:prstGeom>
        </p:spPr>
        <p:txBody>
          <a:bodyPr/>
          <a:lstStyle>
            <a:lvl1pPr marL="0" indent="0">
              <a:buFont typeface="Courier New" panose="02070309020205020404" pitchFamily="49" charset="0"/>
              <a:buNone/>
              <a:defRPr sz="2000" b="0" i="0">
                <a:latin typeface="Ringside Narrow Book" panose="02000500000000000000" pitchFamily="2" charset="0"/>
              </a:defRPr>
            </a:lvl1pPr>
          </a:lstStyle>
          <a:p>
            <a:pPr lvl="0"/>
            <a:r>
              <a:rPr lang="en-US" dirty="0"/>
              <a:t>Lorem </a:t>
            </a:r>
            <a:r>
              <a:rPr lang="en-US" dirty="0" err="1"/>
              <a:t>ipsom</a:t>
            </a:r>
            <a:r>
              <a:rPr lang="en-US" dirty="0"/>
              <a:t> dolor </a:t>
            </a:r>
            <a:r>
              <a:rPr lang="en-US" dirty="0" err="1"/>
              <a:t>smet</a:t>
            </a:r>
            <a:endParaRPr lang="en-US" dirty="0"/>
          </a:p>
        </p:txBody>
      </p:sp>
      <p:sp>
        <p:nvSpPr>
          <p:cNvPr id="15" name="Text Placeholder 13">
            <a:extLst>
              <a:ext uri="{FF2B5EF4-FFF2-40B4-BE49-F238E27FC236}">
                <a16:creationId xmlns:a16="http://schemas.microsoft.com/office/drawing/2014/main" id="{5D2FE25B-16E5-84AA-E87F-071302490C41}"/>
              </a:ext>
            </a:extLst>
          </p:cNvPr>
          <p:cNvSpPr>
            <a:spLocks noGrp="1"/>
          </p:cNvSpPr>
          <p:nvPr>
            <p:ph type="body" sz="quarter" idx="13" hasCustomPrompt="1"/>
          </p:nvPr>
        </p:nvSpPr>
        <p:spPr>
          <a:xfrm>
            <a:off x="1085850" y="3073661"/>
            <a:ext cx="4880235" cy="2892424"/>
          </a:xfrm>
          <a:prstGeom prst="rect">
            <a:avLst/>
          </a:prstGeom>
        </p:spPr>
        <p:txBody>
          <a:bodyPr/>
          <a:lstStyle>
            <a:lvl1pPr marL="342900" indent="-342900">
              <a:buFont typeface="Courier New" panose="02070309020205020404" pitchFamily="49" charset="0"/>
              <a:buChar char="o"/>
              <a:defRPr sz="2000" b="0" i="0">
                <a:latin typeface="Ringside Narrow Book" panose="02000500000000000000" pitchFamily="2" charset="0"/>
              </a:defRPr>
            </a:lvl1pPr>
          </a:lstStyle>
          <a:p>
            <a:pPr lvl="0"/>
            <a:r>
              <a:rPr lang="en-US" dirty="0"/>
              <a:t>Lorem </a:t>
            </a:r>
            <a:r>
              <a:rPr lang="en-US" dirty="0" err="1"/>
              <a:t>ipsom</a:t>
            </a:r>
            <a:r>
              <a:rPr lang="en-US" dirty="0"/>
              <a:t> dolor </a:t>
            </a:r>
            <a:r>
              <a:rPr lang="en-US" dirty="0" err="1"/>
              <a:t>smet</a:t>
            </a:r>
            <a:endParaRPr lang="en-US" dirty="0"/>
          </a:p>
        </p:txBody>
      </p:sp>
      <p:sp>
        <p:nvSpPr>
          <p:cNvPr id="6" name="Text Placeholder 4">
            <a:extLst>
              <a:ext uri="{FF2B5EF4-FFF2-40B4-BE49-F238E27FC236}">
                <a16:creationId xmlns:a16="http://schemas.microsoft.com/office/drawing/2014/main" id="{15B6A17C-80F2-AF78-A6A5-2DA83D686CE4}"/>
              </a:ext>
            </a:extLst>
          </p:cNvPr>
          <p:cNvSpPr>
            <a:spLocks noGrp="1"/>
          </p:cNvSpPr>
          <p:nvPr>
            <p:ph type="body" sz="quarter" idx="15" hasCustomPrompt="1"/>
          </p:nvPr>
        </p:nvSpPr>
        <p:spPr>
          <a:xfrm>
            <a:off x="976121" y="5216009"/>
            <a:ext cx="5119880" cy="865188"/>
          </a:xfrm>
          <a:prstGeom prst="rect">
            <a:avLst/>
          </a:prstGeom>
        </p:spPr>
        <p:txBody>
          <a:bodyPr anchor="b"/>
          <a:lstStyle>
            <a:lvl1pPr marL="0" indent="0">
              <a:buNone/>
              <a:defRPr sz="800" b="0" i="0">
                <a:latin typeface="Ringside Narrow Book" panose="02000500000000000000" pitchFamily="2" charset="0"/>
              </a:defRPr>
            </a:lvl1pPr>
          </a:lstStyle>
          <a:p>
            <a:pPr lvl="0"/>
            <a:r>
              <a:rPr lang="en-US" dirty="0"/>
              <a:t>Disclaimer copy to go here.</a:t>
            </a:r>
          </a:p>
        </p:txBody>
      </p:sp>
      <p:cxnSp>
        <p:nvCxnSpPr>
          <p:cNvPr id="5" name="Straight Connector 4">
            <a:extLst>
              <a:ext uri="{FF2B5EF4-FFF2-40B4-BE49-F238E27FC236}">
                <a16:creationId xmlns:a16="http://schemas.microsoft.com/office/drawing/2014/main" id="{1289EC1B-17BD-5BD0-B35A-CE2EBA6B3FD1}"/>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589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al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45813A-2AF4-DF78-A278-D141004BAAE4}"/>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4" name="Rectangle 3">
            <a:extLst>
              <a:ext uri="{FF2B5EF4-FFF2-40B4-BE49-F238E27FC236}">
                <a16:creationId xmlns:a16="http://schemas.microsoft.com/office/drawing/2014/main" id="{2DA588F1-9A91-06F9-96FB-A098EC6A2A07}"/>
              </a:ext>
            </a:extLst>
          </p:cNvPr>
          <p:cNvSpPr/>
          <p:nvPr userDrawn="1"/>
        </p:nvSpPr>
        <p:spPr>
          <a:xfrm>
            <a:off x="0" y="-1"/>
            <a:ext cx="11841096" cy="6441989"/>
          </a:xfrm>
          <a:prstGeom prst="rect">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2" name="Text Placeholder 6">
            <a:extLst>
              <a:ext uri="{FF2B5EF4-FFF2-40B4-BE49-F238E27FC236}">
                <a16:creationId xmlns:a16="http://schemas.microsoft.com/office/drawing/2014/main" id="{5ABF6808-1F2C-533A-BD5E-76B549347414}"/>
              </a:ext>
            </a:extLst>
          </p:cNvPr>
          <p:cNvSpPr>
            <a:spLocks noGrp="1"/>
          </p:cNvSpPr>
          <p:nvPr>
            <p:ph type="body" sz="quarter" idx="11" hasCustomPrompt="1"/>
          </p:nvPr>
        </p:nvSpPr>
        <p:spPr>
          <a:xfrm>
            <a:off x="478447" y="572961"/>
            <a:ext cx="10299700" cy="597471"/>
          </a:xfrm>
          <a:prstGeom prst="rect">
            <a:avLst/>
          </a:prstGeom>
        </p:spPr>
        <p:txBody>
          <a:bodyPr/>
          <a:lstStyle>
            <a:lvl1pPr marL="0" indent="0">
              <a:buNone/>
              <a:defRPr sz="4000" b="1" i="0">
                <a:latin typeface="TIAA Challenger Black" pitchFamily="2" charset="77"/>
              </a:defRPr>
            </a:lvl1pPr>
          </a:lstStyle>
          <a:p>
            <a:pPr lvl="0"/>
            <a:r>
              <a:rPr lang="en-US" dirty="0"/>
              <a:t>Headline to go here.</a:t>
            </a:r>
          </a:p>
        </p:txBody>
      </p:sp>
      <p:sp>
        <p:nvSpPr>
          <p:cNvPr id="6" name="Text Placeholder 4">
            <a:extLst>
              <a:ext uri="{FF2B5EF4-FFF2-40B4-BE49-F238E27FC236}">
                <a16:creationId xmlns:a16="http://schemas.microsoft.com/office/drawing/2014/main" id="{BB63031F-1FFF-D6BF-6311-CEE02597C79E}"/>
              </a:ext>
            </a:extLst>
          </p:cNvPr>
          <p:cNvSpPr>
            <a:spLocks noGrp="1"/>
          </p:cNvSpPr>
          <p:nvPr>
            <p:ph type="body" sz="quarter" idx="14" hasCustomPrompt="1"/>
          </p:nvPr>
        </p:nvSpPr>
        <p:spPr>
          <a:xfrm>
            <a:off x="350904" y="5218328"/>
            <a:ext cx="11193462" cy="865188"/>
          </a:xfrm>
          <a:prstGeom prst="rect">
            <a:avLst/>
          </a:prstGeom>
        </p:spPr>
        <p:txBody>
          <a:bodyPr anchor="b"/>
          <a:lstStyle>
            <a:lvl1pPr marL="0" indent="0">
              <a:buNone/>
              <a:defRPr sz="800" b="0" i="0">
                <a:latin typeface="Ringside Narrow Book" panose="02000500000000000000" pitchFamily="2" charset="0"/>
              </a:defRPr>
            </a:lvl1pPr>
          </a:lstStyle>
          <a:p>
            <a:pPr lvl="0"/>
            <a:r>
              <a:rPr lang="en-US" dirty="0"/>
              <a:t>Disclaimer copy to go here.</a:t>
            </a:r>
          </a:p>
        </p:txBody>
      </p:sp>
      <p:cxnSp>
        <p:nvCxnSpPr>
          <p:cNvPr id="5" name="Straight Connector 4">
            <a:extLst>
              <a:ext uri="{FF2B5EF4-FFF2-40B4-BE49-F238E27FC236}">
                <a16:creationId xmlns:a16="http://schemas.microsoft.com/office/drawing/2014/main" id="{58F940E9-7183-DE47-D681-A8B807AFC09C}"/>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282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Templat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E781FC-D303-761E-9586-661EBF816E71}"/>
              </a:ext>
            </a:extLst>
          </p:cNvPr>
          <p:cNvSpPr>
            <a:spLocks noGrp="1"/>
          </p:cNvSpPr>
          <p:nvPr>
            <p:ph type="sldNum" sz="quarter" idx="10"/>
          </p:nvPr>
        </p:nvSpPr>
        <p:spPr/>
        <p:txBody>
          <a:bodyPr/>
          <a:lstStyle/>
          <a:p>
            <a:fld id="{E5B12101-DB11-214A-81F9-2D258DBE057F}" type="slidenum">
              <a:rPr lang="en-US" smtClean="0"/>
              <a:pPr/>
              <a:t>‹#›</a:t>
            </a:fld>
            <a:endParaRPr lang="en-US" dirty="0"/>
          </a:p>
        </p:txBody>
      </p:sp>
      <p:pic>
        <p:nvPicPr>
          <p:cNvPr id="4" name="Picture 3">
            <a:extLst>
              <a:ext uri="{FF2B5EF4-FFF2-40B4-BE49-F238E27FC236}">
                <a16:creationId xmlns:a16="http://schemas.microsoft.com/office/drawing/2014/main" id="{24CA4D8D-187A-DC83-C082-593B052699F8}"/>
              </a:ext>
            </a:extLst>
          </p:cNvPr>
          <p:cNvPicPr>
            <a:picLocks noChangeAspect="1"/>
          </p:cNvPicPr>
          <p:nvPr userDrawn="1"/>
        </p:nvPicPr>
        <p:blipFill rotWithShape="1">
          <a:blip r:embed="rId2"/>
          <a:srcRect l="673" t="8325" r="5197" b="14792"/>
          <a:stretch/>
        </p:blipFill>
        <p:spPr>
          <a:xfrm>
            <a:off x="1" y="0"/>
            <a:ext cx="11845924" cy="6450227"/>
          </a:xfrm>
          <a:prstGeom prst="rect">
            <a:avLst/>
          </a:prstGeom>
        </p:spPr>
      </p:pic>
      <p:pic>
        <p:nvPicPr>
          <p:cNvPr id="9" name="Picture 8" descr="A number on a black background&#10;&#10;Description automatically generated">
            <a:extLst>
              <a:ext uri="{FF2B5EF4-FFF2-40B4-BE49-F238E27FC236}">
                <a16:creationId xmlns:a16="http://schemas.microsoft.com/office/drawing/2014/main" id="{BCA98E88-2C41-0EA5-5FFF-135E1E3DADE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213218" y="-353025"/>
            <a:ext cx="3632707" cy="6803252"/>
          </a:xfrm>
          <a:prstGeom prst="rect">
            <a:avLst/>
          </a:prstGeom>
        </p:spPr>
      </p:pic>
      <p:sp>
        <p:nvSpPr>
          <p:cNvPr id="10" name="Text Placeholder 1">
            <a:extLst>
              <a:ext uri="{FF2B5EF4-FFF2-40B4-BE49-F238E27FC236}">
                <a16:creationId xmlns:a16="http://schemas.microsoft.com/office/drawing/2014/main" id="{DBD5DDB6-415D-5132-8B2F-D1A10B1F3AD2}"/>
              </a:ext>
            </a:extLst>
          </p:cNvPr>
          <p:cNvSpPr txBox="1">
            <a:spLocks/>
          </p:cNvSpPr>
          <p:nvPr userDrawn="1"/>
        </p:nvSpPr>
        <p:spPr>
          <a:xfrm>
            <a:off x="520618" y="758142"/>
            <a:ext cx="4802165" cy="430804"/>
          </a:xfrm>
          <a:prstGeom prst="rect">
            <a:avLst/>
          </a:prstGeom>
        </p:spPr>
        <p:txBody>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600" b="0" i="0" kern="1200">
                <a:solidFill>
                  <a:schemeClr val="tx1"/>
                </a:solidFill>
                <a:latin typeface="Ringside Narrow Book"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spc="300" dirty="0">
                <a:solidFill>
                  <a:schemeClr val="tx2"/>
                </a:solidFill>
                <a:effectLst/>
                <a:latin typeface="Ringside Narrow" panose="02000500000000000000" pitchFamily="2" charset="0"/>
                <a:cs typeface="Sentinel Book" panose="02060603060506030203" pitchFamily="18" charset="0"/>
              </a:rPr>
              <a:t>PRINCIPLE 3</a:t>
            </a:r>
          </a:p>
        </p:txBody>
      </p:sp>
      <p:sp>
        <p:nvSpPr>
          <p:cNvPr id="11" name="Text Placeholder 11">
            <a:extLst>
              <a:ext uri="{FF2B5EF4-FFF2-40B4-BE49-F238E27FC236}">
                <a16:creationId xmlns:a16="http://schemas.microsoft.com/office/drawing/2014/main" id="{90DDB0F3-595A-9229-8205-9DAFE6805CBA}"/>
              </a:ext>
            </a:extLst>
          </p:cNvPr>
          <p:cNvSpPr>
            <a:spLocks noGrp="1"/>
          </p:cNvSpPr>
          <p:nvPr>
            <p:ph type="body" sz="quarter" idx="11" hasCustomPrompt="1"/>
          </p:nvPr>
        </p:nvSpPr>
        <p:spPr>
          <a:xfrm>
            <a:off x="520617" y="1447086"/>
            <a:ext cx="4802164" cy="3471862"/>
          </a:xfrm>
          <a:prstGeom prst="rect">
            <a:avLst/>
          </a:prstGeom>
        </p:spPr>
        <p:txBody>
          <a:bodyPr/>
          <a:lstStyle>
            <a:lvl1pPr marL="0" indent="0">
              <a:buNone/>
              <a:defRPr sz="6000" b="1" i="0">
                <a:latin typeface="TIAA Challenger Black" pitchFamily="2" charset="77"/>
              </a:defRPr>
            </a:lvl1pPr>
          </a:lstStyle>
          <a:p>
            <a:pPr lvl="0"/>
            <a:r>
              <a:rPr lang="en-US" dirty="0"/>
              <a:t>Lorem ipsum.</a:t>
            </a:r>
          </a:p>
        </p:txBody>
      </p:sp>
      <p:cxnSp>
        <p:nvCxnSpPr>
          <p:cNvPr id="2" name="Straight Connector 1">
            <a:extLst>
              <a:ext uri="{FF2B5EF4-FFF2-40B4-BE49-F238E27FC236}">
                <a16:creationId xmlns:a16="http://schemas.microsoft.com/office/drawing/2014/main" id="{BDD69A3D-23B3-D2CD-5D3C-8F1F03F06B2D}"/>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352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ig lin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45813A-2AF4-DF78-A278-D141004BAAE4}"/>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4" name="Rectangle 3">
            <a:extLst>
              <a:ext uri="{FF2B5EF4-FFF2-40B4-BE49-F238E27FC236}">
                <a16:creationId xmlns:a16="http://schemas.microsoft.com/office/drawing/2014/main" id="{2DA588F1-9A91-06F9-96FB-A098EC6A2A07}"/>
              </a:ext>
            </a:extLst>
          </p:cNvPr>
          <p:cNvSpPr/>
          <p:nvPr userDrawn="1"/>
        </p:nvSpPr>
        <p:spPr>
          <a:xfrm>
            <a:off x="0" y="0"/>
            <a:ext cx="11841096" cy="6441989"/>
          </a:xfrm>
          <a:prstGeom prst="rect">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cxnSp>
        <p:nvCxnSpPr>
          <p:cNvPr id="2" name="Straight Connector 1">
            <a:extLst>
              <a:ext uri="{FF2B5EF4-FFF2-40B4-BE49-F238E27FC236}">
                <a16:creationId xmlns:a16="http://schemas.microsoft.com/office/drawing/2014/main" id="{F6F592F3-C401-966E-42DB-CE04ADF2EB42}"/>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220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vider—Templat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E781FC-D303-761E-9586-661EBF816E71}"/>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10" name="Text Placeholder 1">
            <a:extLst>
              <a:ext uri="{FF2B5EF4-FFF2-40B4-BE49-F238E27FC236}">
                <a16:creationId xmlns:a16="http://schemas.microsoft.com/office/drawing/2014/main" id="{DBD5DDB6-415D-5132-8B2F-D1A10B1F3AD2}"/>
              </a:ext>
            </a:extLst>
          </p:cNvPr>
          <p:cNvSpPr txBox="1">
            <a:spLocks/>
          </p:cNvSpPr>
          <p:nvPr userDrawn="1"/>
        </p:nvSpPr>
        <p:spPr>
          <a:xfrm>
            <a:off x="520618" y="758142"/>
            <a:ext cx="4802165" cy="430804"/>
          </a:xfrm>
          <a:prstGeom prst="rect">
            <a:avLst/>
          </a:prstGeom>
        </p:spPr>
        <p:txBody>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600" b="0" i="0" kern="1200">
                <a:solidFill>
                  <a:schemeClr val="tx1"/>
                </a:solidFill>
                <a:latin typeface="Ringside Narrow Book"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spc="300" dirty="0">
                <a:solidFill>
                  <a:schemeClr val="bg1"/>
                </a:solidFill>
                <a:effectLst/>
                <a:latin typeface="Ringside Narrow" panose="02000500000000000000" pitchFamily="2" charset="0"/>
                <a:cs typeface="Sentinel Book" panose="02060603060506030203" pitchFamily="18" charset="0"/>
              </a:rPr>
              <a:t>TOPIC 3</a:t>
            </a:r>
          </a:p>
        </p:txBody>
      </p:sp>
      <p:cxnSp>
        <p:nvCxnSpPr>
          <p:cNvPr id="2" name="Straight Connector 1">
            <a:extLst>
              <a:ext uri="{FF2B5EF4-FFF2-40B4-BE49-F238E27FC236}">
                <a16:creationId xmlns:a16="http://schemas.microsoft.com/office/drawing/2014/main" id="{BDD69A3D-23B3-D2CD-5D3C-8F1F03F06B2D}"/>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727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338A63-A6EA-3938-3641-0B28635C4BF0}"/>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4" name="Rectangle 3">
            <a:extLst>
              <a:ext uri="{FF2B5EF4-FFF2-40B4-BE49-F238E27FC236}">
                <a16:creationId xmlns:a16="http://schemas.microsoft.com/office/drawing/2014/main" id="{8B073B03-DDE5-BBAA-7F93-2BC43B1F4F88}"/>
              </a:ext>
            </a:extLst>
          </p:cNvPr>
          <p:cNvSpPr/>
          <p:nvPr userDrawn="1"/>
        </p:nvSpPr>
        <p:spPr>
          <a:xfrm>
            <a:off x="0" y="-1"/>
            <a:ext cx="11841096" cy="6441989"/>
          </a:xfrm>
          <a:prstGeom prst="rect">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2" name="Text Placeholder 6">
            <a:extLst>
              <a:ext uri="{FF2B5EF4-FFF2-40B4-BE49-F238E27FC236}">
                <a16:creationId xmlns:a16="http://schemas.microsoft.com/office/drawing/2014/main" id="{7B5142E6-7445-7914-5EA0-4E1EE5434BCA}"/>
              </a:ext>
            </a:extLst>
          </p:cNvPr>
          <p:cNvSpPr>
            <a:spLocks noGrp="1"/>
          </p:cNvSpPr>
          <p:nvPr>
            <p:ph type="body" sz="quarter" idx="11" hasCustomPrompt="1"/>
          </p:nvPr>
        </p:nvSpPr>
        <p:spPr>
          <a:xfrm>
            <a:off x="478447" y="572961"/>
            <a:ext cx="10299700" cy="597471"/>
          </a:xfrm>
          <a:prstGeom prst="rect">
            <a:avLst/>
          </a:prstGeom>
        </p:spPr>
        <p:txBody>
          <a:bodyPr/>
          <a:lstStyle>
            <a:lvl1pPr marL="0" indent="0">
              <a:buNone/>
              <a:defRPr sz="4000" b="1" i="0">
                <a:latin typeface="TIAA Challenger Black" pitchFamily="2" charset="77"/>
              </a:defRPr>
            </a:lvl1pPr>
          </a:lstStyle>
          <a:p>
            <a:pPr lvl="0"/>
            <a:r>
              <a:rPr lang="en-US" dirty="0"/>
              <a:t>Headline to go here.</a:t>
            </a:r>
          </a:p>
        </p:txBody>
      </p:sp>
      <p:sp>
        <p:nvSpPr>
          <p:cNvPr id="5" name="Text Placeholder 4">
            <a:extLst>
              <a:ext uri="{FF2B5EF4-FFF2-40B4-BE49-F238E27FC236}">
                <a16:creationId xmlns:a16="http://schemas.microsoft.com/office/drawing/2014/main" id="{F718FFC2-8D9B-DBED-C265-AE8ECB9F86D7}"/>
              </a:ext>
            </a:extLst>
          </p:cNvPr>
          <p:cNvSpPr>
            <a:spLocks noGrp="1"/>
          </p:cNvSpPr>
          <p:nvPr>
            <p:ph type="body" sz="quarter" idx="12" hasCustomPrompt="1"/>
          </p:nvPr>
        </p:nvSpPr>
        <p:spPr>
          <a:xfrm>
            <a:off x="477839" y="1917700"/>
            <a:ext cx="3143902" cy="609600"/>
          </a:xfrm>
          <a:prstGeom prst="rect">
            <a:avLst/>
          </a:prstGeom>
        </p:spPr>
        <p:txBody>
          <a:bodyPr/>
          <a:lstStyle>
            <a:lvl1pPr marL="0" indent="0">
              <a:buNone/>
              <a:defRPr sz="2800" b="1" i="0">
                <a:latin typeface="Ringside Narrow" panose="02000500000000000000" pitchFamily="2" charset="0"/>
              </a:defRPr>
            </a:lvl1pPr>
          </a:lstStyle>
          <a:p>
            <a:pPr lvl="0"/>
            <a:r>
              <a:rPr lang="en-US" dirty="0"/>
              <a:t>Subhead here</a:t>
            </a:r>
          </a:p>
        </p:txBody>
      </p:sp>
      <p:sp>
        <p:nvSpPr>
          <p:cNvPr id="6" name="Text Placeholder 7">
            <a:extLst>
              <a:ext uri="{FF2B5EF4-FFF2-40B4-BE49-F238E27FC236}">
                <a16:creationId xmlns:a16="http://schemas.microsoft.com/office/drawing/2014/main" id="{21D5A33D-B203-96E9-466E-C52F2FAED560}"/>
              </a:ext>
            </a:extLst>
          </p:cNvPr>
          <p:cNvSpPr>
            <a:spLocks noGrp="1"/>
          </p:cNvSpPr>
          <p:nvPr>
            <p:ph type="body" sz="quarter" idx="13" hasCustomPrompt="1"/>
          </p:nvPr>
        </p:nvSpPr>
        <p:spPr>
          <a:xfrm>
            <a:off x="477839" y="2527300"/>
            <a:ext cx="3143902" cy="3335338"/>
          </a:xfrm>
          <a:prstGeom prst="rect">
            <a:avLst/>
          </a:prstGeom>
        </p:spPr>
        <p:txBody>
          <a:bodyPr/>
          <a:lstStyle>
            <a:lvl1pPr marL="285750" indent="-285750">
              <a:buFont typeface="Courier New" panose="02070309020205020404" pitchFamily="49" charset="0"/>
              <a:buChar char="o"/>
              <a:defRPr sz="1800" b="0" i="0">
                <a:latin typeface="Ringside Narrow Book" panose="02000500000000000000" pitchFamily="2" charset="0"/>
              </a:defRPr>
            </a:lvl1pPr>
          </a:lstStyle>
          <a:p>
            <a:pPr lvl="0"/>
            <a:r>
              <a:rPr lang="en-US" dirty="0"/>
              <a:t>Body copy to go here</a:t>
            </a:r>
          </a:p>
        </p:txBody>
      </p:sp>
      <p:sp>
        <p:nvSpPr>
          <p:cNvPr id="7" name="Text Placeholder 4">
            <a:extLst>
              <a:ext uri="{FF2B5EF4-FFF2-40B4-BE49-F238E27FC236}">
                <a16:creationId xmlns:a16="http://schemas.microsoft.com/office/drawing/2014/main" id="{C0467B1F-A8E0-F89E-3BCD-CF515A5C1DF7}"/>
              </a:ext>
            </a:extLst>
          </p:cNvPr>
          <p:cNvSpPr>
            <a:spLocks noGrp="1"/>
          </p:cNvSpPr>
          <p:nvPr>
            <p:ph type="body" sz="quarter" idx="14" hasCustomPrompt="1"/>
          </p:nvPr>
        </p:nvSpPr>
        <p:spPr>
          <a:xfrm>
            <a:off x="4054756" y="1917700"/>
            <a:ext cx="3143902" cy="609600"/>
          </a:xfrm>
          <a:prstGeom prst="rect">
            <a:avLst/>
          </a:prstGeom>
        </p:spPr>
        <p:txBody>
          <a:bodyPr/>
          <a:lstStyle>
            <a:lvl1pPr marL="0" indent="0">
              <a:buNone/>
              <a:defRPr sz="2800" b="1" i="0">
                <a:latin typeface="Ringside Narrow" panose="02000500000000000000" pitchFamily="2" charset="0"/>
              </a:defRPr>
            </a:lvl1pPr>
          </a:lstStyle>
          <a:p>
            <a:pPr lvl="0"/>
            <a:r>
              <a:rPr lang="en-US" dirty="0"/>
              <a:t>Subhead here</a:t>
            </a:r>
          </a:p>
        </p:txBody>
      </p:sp>
      <p:sp>
        <p:nvSpPr>
          <p:cNvPr id="8" name="Text Placeholder 7">
            <a:extLst>
              <a:ext uri="{FF2B5EF4-FFF2-40B4-BE49-F238E27FC236}">
                <a16:creationId xmlns:a16="http://schemas.microsoft.com/office/drawing/2014/main" id="{A6962BCD-4790-40AD-CD6D-5F60F3DDA4EC}"/>
              </a:ext>
            </a:extLst>
          </p:cNvPr>
          <p:cNvSpPr>
            <a:spLocks noGrp="1"/>
          </p:cNvSpPr>
          <p:nvPr>
            <p:ph type="body" sz="quarter" idx="15" hasCustomPrompt="1"/>
          </p:nvPr>
        </p:nvSpPr>
        <p:spPr>
          <a:xfrm>
            <a:off x="4054756" y="2527300"/>
            <a:ext cx="3143902" cy="3335338"/>
          </a:xfrm>
          <a:prstGeom prst="rect">
            <a:avLst/>
          </a:prstGeom>
        </p:spPr>
        <p:txBody>
          <a:bodyPr/>
          <a:lstStyle>
            <a:lvl1pPr marL="285750" indent="-285750">
              <a:buFont typeface="Courier New" panose="02070309020205020404" pitchFamily="49" charset="0"/>
              <a:buChar char="o"/>
              <a:defRPr sz="1800" b="0" i="0">
                <a:latin typeface="Ringside Narrow Book" panose="02000500000000000000" pitchFamily="2" charset="0"/>
              </a:defRPr>
            </a:lvl1pPr>
          </a:lstStyle>
          <a:p>
            <a:pPr lvl="0"/>
            <a:r>
              <a:rPr lang="en-US" dirty="0"/>
              <a:t>Body copy to go here</a:t>
            </a:r>
          </a:p>
        </p:txBody>
      </p:sp>
      <p:sp>
        <p:nvSpPr>
          <p:cNvPr id="9" name="Text Placeholder 4">
            <a:extLst>
              <a:ext uri="{FF2B5EF4-FFF2-40B4-BE49-F238E27FC236}">
                <a16:creationId xmlns:a16="http://schemas.microsoft.com/office/drawing/2014/main" id="{25CC9F42-213D-8189-18AA-F055BB66EB9C}"/>
              </a:ext>
            </a:extLst>
          </p:cNvPr>
          <p:cNvSpPr>
            <a:spLocks noGrp="1"/>
          </p:cNvSpPr>
          <p:nvPr>
            <p:ph type="body" sz="quarter" idx="16" hasCustomPrompt="1"/>
          </p:nvPr>
        </p:nvSpPr>
        <p:spPr>
          <a:xfrm>
            <a:off x="7631674" y="1917700"/>
            <a:ext cx="3143902" cy="609600"/>
          </a:xfrm>
          <a:prstGeom prst="rect">
            <a:avLst/>
          </a:prstGeom>
        </p:spPr>
        <p:txBody>
          <a:bodyPr/>
          <a:lstStyle>
            <a:lvl1pPr marL="0" indent="0">
              <a:buNone/>
              <a:defRPr sz="2800" b="1" i="0">
                <a:latin typeface="Ringside Narrow" panose="02000500000000000000" pitchFamily="2" charset="0"/>
              </a:defRPr>
            </a:lvl1pPr>
          </a:lstStyle>
          <a:p>
            <a:pPr lvl="0"/>
            <a:r>
              <a:rPr lang="en-US" dirty="0"/>
              <a:t>Subhead here</a:t>
            </a:r>
          </a:p>
        </p:txBody>
      </p:sp>
      <p:sp>
        <p:nvSpPr>
          <p:cNvPr id="10" name="Text Placeholder 7">
            <a:extLst>
              <a:ext uri="{FF2B5EF4-FFF2-40B4-BE49-F238E27FC236}">
                <a16:creationId xmlns:a16="http://schemas.microsoft.com/office/drawing/2014/main" id="{F34EF4CD-64C0-8807-34C5-9A855E571C5B}"/>
              </a:ext>
            </a:extLst>
          </p:cNvPr>
          <p:cNvSpPr>
            <a:spLocks noGrp="1"/>
          </p:cNvSpPr>
          <p:nvPr>
            <p:ph type="body" sz="quarter" idx="17" hasCustomPrompt="1"/>
          </p:nvPr>
        </p:nvSpPr>
        <p:spPr>
          <a:xfrm>
            <a:off x="7631674" y="2527300"/>
            <a:ext cx="3143902" cy="3335338"/>
          </a:xfrm>
          <a:prstGeom prst="rect">
            <a:avLst/>
          </a:prstGeom>
        </p:spPr>
        <p:txBody>
          <a:bodyPr/>
          <a:lstStyle>
            <a:lvl1pPr marL="285750" indent="-285750">
              <a:buFont typeface="Courier New" panose="02070309020205020404" pitchFamily="49" charset="0"/>
              <a:buChar char="o"/>
              <a:defRPr sz="1800" b="0" i="0">
                <a:latin typeface="Ringside Narrow Book" panose="02000500000000000000" pitchFamily="2" charset="0"/>
              </a:defRPr>
            </a:lvl1pPr>
          </a:lstStyle>
          <a:p>
            <a:pPr lvl="0"/>
            <a:r>
              <a:rPr lang="en-US" dirty="0"/>
              <a:t>Body copy to go here</a:t>
            </a:r>
          </a:p>
        </p:txBody>
      </p:sp>
      <p:sp>
        <p:nvSpPr>
          <p:cNvPr id="11" name="Text Placeholder 4">
            <a:extLst>
              <a:ext uri="{FF2B5EF4-FFF2-40B4-BE49-F238E27FC236}">
                <a16:creationId xmlns:a16="http://schemas.microsoft.com/office/drawing/2014/main" id="{243103A8-213D-608C-E741-067EEB855F6D}"/>
              </a:ext>
            </a:extLst>
          </p:cNvPr>
          <p:cNvSpPr>
            <a:spLocks noGrp="1"/>
          </p:cNvSpPr>
          <p:nvPr>
            <p:ph type="body" sz="quarter" idx="18" hasCustomPrompt="1"/>
          </p:nvPr>
        </p:nvSpPr>
        <p:spPr>
          <a:xfrm>
            <a:off x="350904" y="5218328"/>
            <a:ext cx="11193462" cy="865188"/>
          </a:xfrm>
          <a:prstGeom prst="rect">
            <a:avLst/>
          </a:prstGeom>
        </p:spPr>
        <p:txBody>
          <a:bodyPr anchor="b"/>
          <a:lstStyle>
            <a:lvl1pPr marL="0" indent="0">
              <a:buNone/>
              <a:defRPr sz="800" b="0" i="0">
                <a:latin typeface="Ringside Narrow Book" panose="02000500000000000000" pitchFamily="2" charset="0"/>
              </a:defRPr>
            </a:lvl1pPr>
          </a:lstStyle>
          <a:p>
            <a:pPr lvl="0"/>
            <a:r>
              <a:rPr lang="en-US" dirty="0"/>
              <a:t>Disclaimer copy to go here.</a:t>
            </a:r>
          </a:p>
        </p:txBody>
      </p:sp>
      <p:cxnSp>
        <p:nvCxnSpPr>
          <p:cNvPr id="12" name="Straight Connector 11">
            <a:extLst>
              <a:ext uri="{FF2B5EF4-FFF2-40B4-BE49-F238E27FC236}">
                <a16:creationId xmlns:a16="http://schemas.microsoft.com/office/drawing/2014/main" id="{37451EAB-76DF-D62D-1904-F8170D9F7C85}"/>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136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Templat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D18959-3463-8F7F-601D-3E362CC5C108}"/>
              </a:ext>
            </a:extLst>
          </p:cNvPr>
          <p:cNvSpPr>
            <a:spLocks noGrp="1"/>
          </p:cNvSpPr>
          <p:nvPr>
            <p:ph type="sldNum" sz="quarter" idx="10"/>
          </p:nvPr>
        </p:nvSpPr>
        <p:spPr/>
        <p:txBody>
          <a:bodyPr/>
          <a:lstStyle/>
          <a:p>
            <a:fld id="{E5B12101-DB11-214A-81F9-2D258DBE057F}" type="slidenum">
              <a:rPr lang="en-US" smtClean="0"/>
              <a:pPr/>
              <a:t>‹#›</a:t>
            </a:fld>
            <a:endParaRPr lang="en-US" dirty="0"/>
          </a:p>
        </p:txBody>
      </p:sp>
      <p:pic>
        <p:nvPicPr>
          <p:cNvPr id="4" name="Picture 3">
            <a:extLst>
              <a:ext uri="{FF2B5EF4-FFF2-40B4-BE49-F238E27FC236}">
                <a16:creationId xmlns:a16="http://schemas.microsoft.com/office/drawing/2014/main" id="{C635AAB1-9354-0192-9741-959DE5565D75}"/>
              </a:ext>
            </a:extLst>
          </p:cNvPr>
          <p:cNvPicPr>
            <a:picLocks noChangeAspect="1"/>
          </p:cNvPicPr>
          <p:nvPr userDrawn="1"/>
        </p:nvPicPr>
        <p:blipFill rotWithShape="1">
          <a:blip r:embed="rId2"/>
          <a:srcRect t="9131" b="9131"/>
          <a:stretch/>
        </p:blipFill>
        <p:spPr>
          <a:xfrm>
            <a:off x="-4448" y="0"/>
            <a:ext cx="11845925" cy="6450227"/>
          </a:xfrm>
          <a:prstGeom prst="rect">
            <a:avLst/>
          </a:prstGeom>
        </p:spPr>
      </p:pic>
      <p:pic>
        <p:nvPicPr>
          <p:cNvPr id="9" name="Picture 8" descr="A number on a black background&#10;&#10;Description automatically generated">
            <a:extLst>
              <a:ext uri="{FF2B5EF4-FFF2-40B4-BE49-F238E27FC236}">
                <a16:creationId xmlns:a16="http://schemas.microsoft.com/office/drawing/2014/main" id="{A5424333-1B62-AB27-F1ED-E8217AE7435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211671" y="-364314"/>
            <a:ext cx="3634253" cy="6814541"/>
          </a:xfrm>
          <a:prstGeom prst="rect">
            <a:avLst/>
          </a:prstGeom>
        </p:spPr>
      </p:pic>
      <p:sp>
        <p:nvSpPr>
          <p:cNvPr id="10" name="Text Placeholder 1">
            <a:extLst>
              <a:ext uri="{FF2B5EF4-FFF2-40B4-BE49-F238E27FC236}">
                <a16:creationId xmlns:a16="http://schemas.microsoft.com/office/drawing/2014/main" id="{B6D1BA88-4EF2-E9B3-7855-1E46D7A7249E}"/>
              </a:ext>
            </a:extLst>
          </p:cNvPr>
          <p:cNvSpPr txBox="1">
            <a:spLocks/>
          </p:cNvSpPr>
          <p:nvPr userDrawn="1"/>
        </p:nvSpPr>
        <p:spPr>
          <a:xfrm>
            <a:off x="520618" y="758142"/>
            <a:ext cx="4802165" cy="430804"/>
          </a:xfrm>
          <a:prstGeom prst="rect">
            <a:avLst/>
          </a:prstGeom>
        </p:spPr>
        <p:txBody>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600" b="0" i="0" kern="1200">
                <a:solidFill>
                  <a:schemeClr val="tx1"/>
                </a:solidFill>
                <a:latin typeface="Ringside Narrow Book"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spc="300" dirty="0">
                <a:solidFill>
                  <a:schemeClr val="tx2"/>
                </a:solidFill>
                <a:effectLst/>
                <a:latin typeface="Ringside Narrow" panose="02000500000000000000" pitchFamily="2" charset="0"/>
                <a:cs typeface="Sentinel Book" panose="02060603060506030203" pitchFamily="18" charset="0"/>
              </a:rPr>
              <a:t>PRINCIPLE 4</a:t>
            </a:r>
          </a:p>
        </p:txBody>
      </p:sp>
      <p:sp>
        <p:nvSpPr>
          <p:cNvPr id="11" name="Text Placeholder 11">
            <a:extLst>
              <a:ext uri="{FF2B5EF4-FFF2-40B4-BE49-F238E27FC236}">
                <a16:creationId xmlns:a16="http://schemas.microsoft.com/office/drawing/2014/main" id="{A79BEE31-9678-A8E9-D61F-72710D1355AF}"/>
              </a:ext>
            </a:extLst>
          </p:cNvPr>
          <p:cNvSpPr>
            <a:spLocks noGrp="1"/>
          </p:cNvSpPr>
          <p:nvPr>
            <p:ph type="body" sz="quarter" idx="11" hasCustomPrompt="1"/>
          </p:nvPr>
        </p:nvSpPr>
        <p:spPr>
          <a:xfrm>
            <a:off x="520617" y="1447086"/>
            <a:ext cx="4802164" cy="3471862"/>
          </a:xfrm>
          <a:prstGeom prst="rect">
            <a:avLst/>
          </a:prstGeom>
        </p:spPr>
        <p:txBody>
          <a:bodyPr/>
          <a:lstStyle>
            <a:lvl1pPr marL="0" indent="0">
              <a:buNone/>
              <a:defRPr sz="6000" b="1" i="0">
                <a:latin typeface="TIAA Challenger Black" pitchFamily="2" charset="77"/>
              </a:defRPr>
            </a:lvl1pPr>
          </a:lstStyle>
          <a:p>
            <a:pPr lvl="0"/>
            <a:r>
              <a:rPr lang="en-US" dirty="0"/>
              <a:t>Lorem ipsum.</a:t>
            </a:r>
          </a:p>
        </p:txBody>
      </p:sp>
      <p:cxnSp>
        <p:nvCxnSpPr>
          <p:cNvPr id="2" name="Straight Connector 1">
            <a:extLst>
              <a:ext uri="{FF2B5EF4-FFF2-40B4-BE49-F238E27FC236}">
                <a16:creationId xmlns:a16="http://schemas.microsoft.com/office/drawing/2014/main" id="{E54C1A14-29AA-ED5B-4A94-57C7554FC47D}"/>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955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id 1—Blue Sk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7F0BC4-15D2-3B4B-95AE-4339945EC05E}"/>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4" name="Rectangle 3">
            <a:extLst>
              <a:ext uri="{FF2B5EF4-FFF2-40B4-BE49-F238E27FC236}">
                <a16:creationId xmlns:a16="http://schemas.microsoft.com/office/drawing/2014/main" id="{EF5153FB-C3BA-60BD-8360-158EBF7E7622}"/>
              </a:ext>
            </a:extLst>
          </p:cNvPr>
          <p:cNvSpPr/>
          <p:nvPr userDrawn="1"/>
        </p:nvSpPr>
        <p:spPr>
          <a:xfrm>
            <a:off x="0" y="-1"/>
            <a:ext cx="11841096" cy="6441989"/>
          </a:xfrm>
          <a:prstGeom prst="rect">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5" name="Rectangle 4">
            <a:extLst>
              <a:ext uri="{FF2B5EF4-FFF2-40B4-BE49-F238E27FC236}">
                <a16:creationId xmlns:a16="http://schemas.microsoft.com/office/drawing/2014/main" id="{5E8583AA-104F-ADF7-8E1A-7886A65E7530}"/>
              </a:ext>
            </a:extLst>
          </p:cNvPr>
          <p:cNvSpPr/>
          <p:nvPr userDrawn="1"/>
        </p:nvSpPr>
        <p:spPr>
          <a:xfrm>
            <a:off x="4995234" y="1"/>
            <a:ext cx="6845667" cy="6441988"/>
          </a:xfrm>
          <a:prstGeom prst="rect">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6" name="Rectangle 5">
            <a:extLst>
              <a:ext uri="{FF2B5EF4-FFF2-40B4-BE49-F238E27FC236}">
                <a16:creationId xmlns:a16="http://schemas.microsoft.com/office/drawing/2014/main" id="{9BDF6328-8721-2F64-6EEF-FAA80E2D9AB5}"/>
              </a:ext>
            </a:extLst>
          </p:cNvPr>
          <p:cNvSpPr/>
          <p:nvPr userDrawn="1"/>
        </p:nvSpPr>
        <p:spPr>
          <a:xfrm>
            <a:off x="-23150" y="2064775"/>
            <a:ext cx="5018384" cy="4377214"/>
          </a:xfrm>
          <a:prstGeom prst="rect">
            <a:avLst/>
          </a:prstGeom>
          <a:solidFill>
            <a:srgbClr val="718E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7" name="Text Placeholder 6">
            <a:extLst>
              <a:ext uri="{FF2B5EF4-FFF2-40B4-BE49-F238E27FC236}">
                <a16:creationId xmlns:a16="http://schemas.microsoft.com/office/drawing/2014/main" id="{6650F33A-3B5C-2A88-75D7-6F8B3ED12031}"/>
              </a:ext>
            </a:extLst>
          </p:cNvPr>
          <p:cNvSpPr>
            <a:spLocks noGrp="1"/>
          </p:cNvSpPr>
          <p:nvPr>
            <p:ph type="body" sz="quarter" idx="11" hasCustomPrompt="1"/>
          </p:nvPr>
        </p:nvSpPr>
        <p:spPr>
          <a:xfrm>
            <a:off x="478447" y="572960"/>
            <a:ext cx="4011910" cy="1174725"/>
          </a:xfrm>
          <a:prstGeom prst="rect">
            <a:avLst/>
          </a:prstGeom>
        </p:spPr>
        <p:txBody>
          <a:bodyPr/>
          <a:lstStyle>
            <a:lvl1pPr marL="0" indent="0">
              <a:buNone/>
              <a:defRPr sz="4000" b="1" i="0">
                <a:latin typeface="TIAA Challenger Black" pitchFamily="2" charset="77"/>
              </a:defRPr>
            </a:lvl1pPr>
          </a:lstStyle>
          <a:p>
            <a:pPr lvl="0"/>
            <a:r>
              <a:rPr lang="en-US" dirty="0"/>
              <a:t>Headline to go here and here. </a:t>
            </a:r>
          </a:p>
        </p:txBody>
      </p:sp>
      <p:cxnSp>
        <p:nvCxnSpPr>
          <p:cNvPr id="2" name="Straight Connector 1">
            <a:extLst>
              <a:ext uri="{FF2B5EF4-FFF2-40B4-BE49-F238E27FC236}">
                <a16:creationId xmlns:a16="http://schemas.microsoft.com/office/drawing/2014/main" id="{1F753FEA-0766-FC99-2CBA-FC5ECC5A900D}"/>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68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932E4-DA2F-07CE-E33E-4A732BF8EAD6}"/>
              </a:ext>
            </a:extLst>
          </p:cNvPr>
          <p:cNvSpPr/>
          <p:nvPr userDrawn="1"/>
        </p:nvSpPr>
        <p:spPr>
          <a:xfrm>
            <a:off x="0" y="0"/>
            <a:ext cx="12191999" cy="6441988"/>
          </a:xfrm>
          <a:prstGeom prst="rect">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a:solidFill>
                <a:schemeClr val="bg1"/>
              </a:solidFill>
              <a:latin typeface="Ringside Narrow Book" panose="02000500000000000000" pitchFamily="2" charset="0"/>
            </a:endParaRPr>
          </a:p>
        </p:txBody>
      </p:sp>
      <p:sp>
        <p:nvSpPr>
          <p:cNvPr id="3" name="Slide Number Placeholder 2">
            <a:extLst>
              <a:ext uri="{FF2B5EF4-FFF2-40B4-BE49-F238E27FC236}">
                <a16:creationId xmlns:a16="http://schemas.microsoft.com/office/drawing/2014/main" id="{8ED4B0F7-6D70-B9D9-EF40-584E1E80AC1D}"/>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4" name="Rectangle 3">
            <a:extLst>
              <a:ext uri="{FF2B5EF4-FFF2-40B4-BE49-F238E27FC236}">
                <a16:creationId xmlns:a16="http://schemas.microsoft.com/office/drawing/2014/main" id="{BA4D32EC-16B0-DE1D-6D4A-3ADEB63DC2F2}"/>
              </a:ext>
            </a:extLst>
          </p:cNvPr>
          <p:cNvSpPr/>
          <p:nvPr userDrawn="1"/>
        </p:nvSpPr>
        <p:spPr>
          <a:xfrm>
            <a:off x="635430" y="0"/>
            <a:ext cx="4331777" cy="6441988"/>
          </a:xfrm>
          <a:prstGeom prst="rect">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a:solidFill>
                <a:schemeClr val="bg1"/>
              </a:solidFill>
              <a:latin typeface="Ringside Narrow Book" panose="02000500000000000000" pitchFamily="2" charset="0"/>
            </a:endParaRPr>
          </a:p>
        </p:txBody>
      </p:sp>
      <p:sp>
        <p:nvSpPr>
          <p:cNvPr id="5" name="TextBox 4">
            <a:extLst>
              <a:ext uri="{FF2B5EF4-FFF2-40B4-BE49-F238E27FC236}">
                <a16:creationId xmlns:a16="http://schemas.microsoft.com/office/drawing/2014/main" id="{0B5E907E-95EB-4463-10A1-A58C2DD571E0}"/>
              </a:ext>
            </a:extLst>
          </p:cNvPr>
          <p:cNvSpPr txBox="1"/>
          <p:nvPr userDrawn="1"/>
        </p:nvSpPr>
        <p:spPr>
          <a:xfrm>
            <a:off x="1203700" y="2805495"/>
            <a:ext cx="3195235" cy="830997"/>
          </a:xfrm>
          <a:prstGeom prst="rect">
            <a:avLst/>
          </a:prstGeom>
          <a:noFill/>
        </p:spPr>
        <p:txBody>
          <a:bodyPr wrap="square" rtlCol="0">
            <a:spAutoFit/>
          </a:bodyPr>
          <a:lstStyle/>
          <a:p>
            <a:pPr algn="ctr"/>
            <a:r>
              <a:rPr lang="en-US" sz="4800" b="1" i="0">
                <a:solidFill>
                  <a:schemeClr val="tx1"/>
                </a:solidFill>
                <a:latin typeface="TIAA Challenger Black" pitchFamily="2" charset="77"/>
              </a:rPr>
              <a:t>Thank you.</a:t>
            </a:r>
          </a:p>
        </p:txBody>
      </p:sp>
      <p:sp>
        <p:nvSpPr>
          <p:cNvPr id="11" name="Text Placeholder 12">
            <a:extLst>
              <a:ext uri="{FF2B5EF4-FFF2-40B4-BE49-F238E27FC236}">
                <a16:creationId xmlns:a16="http://schemas.microsoft.com/office/drawing/2014/main" id="{D5F8E34E-91FF-BF9E-5B37-839CD88D2116}"/>
              </a:ext>
            </a:extLst>
          </p:cNvPr>
          <p:cNvSpPr>
            <a:spLocks noGrp="1"/>
          </p:cNvSpPr>
          <p:nvPr>
            <p:ph type="body" sz="quarter" idx="12" hasCustomPrompt="1"/>
          </p:nvPr>
        </p:nvSpPr>
        <p:spPr>
          <a:xfrm>
            <a:off x="5756284" y="4583918"/>
            <a:ext cx="2725737" cy="611187"/>
          </a:xfrm>
          <a:prstGeom prst="rect">
            <a:avLst/>
          </a:prstGeom>
        </p:spPr>
        <p:txBody>
          <a:bodyPr/>
          <a:lstStyle>
            <a:lvl1pPr marL="0" indent="0" algn="l">
              <a:buNone/>
              <a:defRPr sz="2400" b="1" i="0">
                <a:solidFill>
                  <a:schemeClr val="tx1"/>
                </a:solidFill>
                <a:latin typeface="TIAA Challenger Black" pitchFamily="2" charset="77"/>
              </a:defRPr>
            </a:lvl1pPr>
          </a:lstStyle>
          <a:p>
            <a:pPr lvl="0"/>
            <a:r>
              <a:rPr lang="en-US" dirty="0" err="1"/>
              <a:t>tiaa.org</a:t>
            </a:r>
            <a:r>
              <a:rPr lang="en-US" dirty="0"/>
              <a:t>/webinars</a:t>
            </a:r>
          </a:p>
        </p:txBody>
      </p:sp>
      <p:sp>
        <p:nvSpPr>
          <p:cNvPr id="12" name="Text Placeholder 12">
            <a:extLst>
              <a:ext uri="{FF2B5EF4-FFF2-40B4-BE49-F238E27FC236}">
                <a16:creationId xmlns:a16="http://schemas.microsoft.com/office/drawing/2014/main" id="{F2183232-C88E-4254-142E-94C4BB98F6DC}"/>
              </a:ext>
            </a:extLst>
          </p:cNvPr>
          <p:cNvSpPr>
            <a:spLocks noGrp="1"/>
          </p:cNvSpPr>
          <p:nvPr>
            <p:ph type="body" sz="quarter" idx="13" hasCustomPrompt="1"/>
          </p:nvPr>
        </p:nvSpPr>
        <p:spPr>
          <a:xfrm>
            <a:off x="8822821" y="4580052"/>
            <a:ext cx="2725737" cy="611187"/>
          </a:xfrm>
          <a:prstGeom prst="rect">
            <a:avLst/>
          </a:prstGeom>
        </p:spPr>
        <p:txBody>
          <a:bodyPr/>
          <a:lstStyle>
            <a:lvl1pPr marL="0" indent="0" algn="l">
              <a:buNone/>
              <a:defRPr sz="2400" b="1" i="0">
                <a:solidFill>
                  <a:schemeClr val="tx1"/>
                </a:solidFill>
                <a:latin typeface="TIAA Challenger Black" pitchFamily="2" charset="77"/>
              </a:defRPr>
            </a:lvl1pPr>
          </a:lstStyle>
          <a:p>
            <a:pPr lvl="0"/>
            <a:r>
              <a:rPr lang="en-US" dirty="0" err="1"/>
              <a:t>tiaa.org</a:t>
            </a:r>
            <a:r>
              <a:rPr lang="en-US" dirty="0"/>
              <a:t>/learn</a:t>
            </a:r>
          </a:p>
        </p:txBody>
      </p:sp>
    </p:spTree>
    <p:extLst>
      <p:ext uri="{BB962C8B-B14F-4D97-AF65-F5344CB8AC3E}">
        <p14:creationId xmlns:p14="http://schemas.microsoft.com/office/powerpoint/2010/main" val="114453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3 Icons—Subhead + Bod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81DB79-9461-DADD-C95E-E004FC73E2FE}"/>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4" name="Rectangle 3">
            <a:extLst>
              <a:ext uri="{FF2B5EF4-FFF2-40B4-BE49-F238E27FC236}">
                <a16:creationId xmlns:a16="http://schemas.microsoft.com/office/drawing/2014/main" id="{317DE25F-5376-B60F-68ED-7ADFBC1024CC}"/>
              </a:ext>
            </a:extLst>
          </p:cNvPr>
          <p:cNvSpPr/>
          <p:nvPr userDrawn="1"/>
        </p:nvSpPr>
        <p:spPr>
          <a:xfrm>
            <a:off x="0" y="0"/>
            <a:ext cx="11841096" cy="6441989"/>
          </a:xfrm>
          <a:prstGeom prst="rect">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7" name="Text Placeholder 6">
            <a:extLst>
              <a:ext uri="{FF2B5EF4-FFF2-40B4-BE49-F238E27FC236}">
                <a16:creationId xmlns:a16="http://schemas.microsoft.com/office/drawing/2014/main" id="{63EC9AEE-0DF4-8A96-00A3-E8BAC61D2BD0}"/>
              </a:ext>
            </a:extLst>
          </p:cNvPr>
          <p:cNvSpPr>
            <a:spLocks noGrp="1"/>
          </p:cNvSpPr>
          <p:nvPr>
            <p:ph type="body" sz="quarter" idx="11" hasCustomPrompt="1"/>
          </p:nvPr>
        </p:nvSpPr>
        <p:spPr>
          <a:xfrm>
            <a:off x="478447" y="572961"/>
            <a:ext cx="10299700" cy="597471"/>
          </a:xfrm>
          <a:prstGeom prst="rect">
            <a:avLst/>
          </a:prstGeom>
        </p:spPr>
        <p:txBody>
          <a:bodyPr/>
          <a:lstStyle>
            <a:lvl1pPr marL="0" indent="0">
              <a:buNone/>
              <a:defRPr sz="4000" b="1" i="0">
                <a:latin typeface="TIAA Challenger Black" pitchFamily="2" charset="77"/>
              </a:defRPr>
            </a:lvl1pPr>
          </a:lstStyle>
          <a:p>
            <a:pPr lvl="0"/>
            <a:r>
              <a:rPr lang="en-US" dirty="0"/>
              <a:t>Headline to go here.</a:t>
            </a:r>
          </a:p>
        </p:txBody>
      </p:sp>
      <p:sp>
        <p:nvSpPr>
          <p:cNvPr id="5" name="Text Placeholder 4">
            <a:extLst>
              <a:ext uri="{FF2B5EF4-FFF2-40B4-BE49-F238E27FC236}">
                <a16:creationId xmlns:a16="http://schemas.microsoft.com/office/drawing/2014/main" id="{E9ABE836-5B8F-0CDA-237E-05564963EE7F}"/>
              </a:ext>
            </a:extLst>
          </p:cNvPr>
          <p:cNvSpPr>
            <a:spLocks noGrp="1"/>
          </p:cNvSpPr>
          <p:nvPr>
            <p:ph type="body" sz="quarter" idx="12" hasCustomPrompt="1"/>
          </p:nvPr>
        </p:nvSpPr>
        <p:spPr>
          <a:xfrm>
            <a:off x="770447" y="3573780"/>
            <a:ext cx="3143902" cy="609600"/>
          </a:xfrm>
          <a:prstGeom prst="rect">
            <a:avLst/>
          </a:prstGeom>
        </p:spPr>
        <p:txBody>
          <a:bodyPr/>
          <a:lstStyle>
            <a:lvl1pPr marL="0" indent="0">
              <a:buNone/>
              <a:defRPr sz="2800" b="1" i="0">
                <a:latin typeface="Ringside Narrow" panose="02000500000000000000" pitchFamily="2" charset="0"/>
              </a:defRPr>
            </a:lvl1pPr>
          </a:lstStyle>
          <a:p>
            <a:pPr lvl="0"/>
            <a:r>
              <a:rPr lang="en-US" dirty="0"/>
              <a:t>Subhead here</a:t>
            </a:r>
          </a:p>
        </p:txBody>
      </p:sp>
      <p:sp>
        <p:nvSpPr>
          <p:cNvPr id="8" name="Text Placeholder 7">
            <a:extLst>
              <a:ext uri="{FF2B5EF4-FFF2-40B4-BE49-F238E27FC236}">
                <a16:creationId xmlns:a16="http://schemas.microsoft.com/office/drawing/2014/main" id="{D20D0F33-A570-D7FE-7FA2-B3D37461E290}"/>
              </a:ext>
            </a:extLst>
          </p:cNvPr>
          <p:cNvSpPr>
            <a:spLocks noGrp="1"/>
          </p:cNvSpPr>
          <p:nvPr>
            <p:ph type="body" sz="quarter" idx="13" hasCustomPrompt="1"/>
          </p:nvPr>
        </p:nvSpPr>
        <p:spPr>
          <a:xfrm>
            <a:off x="770447" y="4183380"/>
            <a:ext cx="3143902" cy="1484527"/>
          </a:xfrm>
          <a:prstGeom prst="rect">
            <a:avLst/>
          </a:prstGeom>
        </p:spPr>
        <p:txBody>
          <a:bodyPr/>
          <a:lstStyle>
            <a:lvl1pPr marL="285750" indent="-285750">
              <a:buFont typeface="Courier New" panose="02070309020205020404" pitchFamily="49" charset="0"/>
              <a:buChar char="o"/>
              <a:defRPr sz="1800" b="0" i="0">
                <a:latin typeface="Ringside Narrow Book" panose="02000500000000000000" pitchFamily="2" charset="0"/>
              </a:defRPr>
            </a:lvl1pPr>
          </a:lstStyle>
          <a:p>
            <a:pPr lvl="0"/>
            <a:r>
              <a:rPr lang="en-US" dirty="0"/>
              <a:t>Body copy to go here</a:t>
            </a:r>
          </a:p>
        </p:txBody>
      </p:sp>
      <p:sp>
        <p:nvSpPr>
          <p:cNvPr id="13" name="Text Placeholder 4">
            <a:extLst>
              <a:ext uri="{FF2B5EF4-FFF2-40B4-BE49-F238E27FC236}">
                <a16:creationId xmlns:a16="http://schemas.microsoft.com/office/drawing/2014/main" id="{B070CDCE-1CD5-26B6-1478-6AA7222D5D26}"/>
              </a:ext>
            </a:extLst>
          </p:cNvPr>
          <p:cNvSpPr>
            <a:spLocks noGrp="1"/>
          </p:cNvSpPr>
          <p:nvPr>
            <p:ph type="body" sz="quarter" idx="14" hasCustomPrompt="1"/>
          </p:nvPr>
        </p:nvSpPr>
        <p:spPr>
          <a:xfrm>
            <a:off x="4347364" y="3573780"/>
            <a:ext cx="3143902" cy="609600"/>
          </a:xfrm>
          <a:prstGeom prst="rect">
            <a:avLst/>
          </a:prstGeom>
        </p:spPr>
        <p:txBody>
          <a:bodyPr/>
          <a:lstStyle>
            <a:lvl1pPr marL="0" indent="0">
              <a:buNone/>
              <a:defRPr sz="2800" b="1" i="0">
                <a:latin typeface="Ringside Narrow" panose="02000500000000000000" pitchFamily="2" charset="0"/>
              </a:defRPr>
            </a:lvl1pPr>
          </a:lstStyle>
          <a:p>
            <a:pPr lvl="0"/>
            <a:r>
              <a:rPr lang="en-US" dirty="0"/>
              <a:t>Subhead here</a:t>
            </a:r>
          </a:p>
        </p:txBody>
      </p:sp>
      <p:sp>
        <p:nvSpPr>
          <p:cNvPr id="14" name="Text Placeholder 7">
            <a:extLst>
              <a:ext uri="{FF2B5EF4-FFF2-40B4-BE49-F238E27FC236}">
                <a16:creationId xmlns:a16="http://schemas.microsoft.com/office/drawing/2014/main" id="{3F514E0F-84BE-70D2-4AAC-98F3747C0B24}"/>
              </a:ext>
            </a:extLst>
          </p:cNvPr>
          <p:cNvSpPr>
            <a:spLocks noGrp="1"/>
          </p:cNvSpPr>
          <p:nvPr>
            <p:ph type="body" sz="quarter" idx="15" hasCustomPrompt="1"/>
          </p:nvPr>
        </p:nvSpPr>
        <p:spPr>
          <a:xfrm>
            <a:off x="4347364" y="4183380"/>
            <a:ext cx="3143902" cy="1484527"/>
          </a:xfrm>
          <a:prstGeom prst="rect">
            <a:avLst/>
          </a:prstGeom>
        </p:spPr>
        <p:txBody>
          <a:bodyPr/>
          <a:lstStyle>
            <a:lvl1pPr marL="285750" indent="-285750">
              <a:buFont typeface="Courier New" panose="02070309020205020404" pitchFamily="49" charset="0"/>
              <a:buChar char="o"/>
              <a:defRPr sz="1800" b="0" i="0">
                <a:latin typeface="Ringside Narrow Book" panose="02000500000000000000" pitchFamily="2" charset="0"/>
              </a:defRPr>
            </a:lvl1pPr>
          </a:lstStyle>
          <a:p>
            <a:pPr lvl="0"/>
            <a:r>
              <a:rPr lang="en-US" dirty="0"/>
              <a:t>Body copy to go here</a:t>
            </a:r>
          </a:p>
        </p:txBody>
      </p:sp>
      <p:sp>
        <p:nvSpPr>
          <p:cNvPr id="15" name="Text Placeholder 4">
            <a:extLst>
              <a:ext uri="{FF2B5EF4-FFF2-40B4-BE49-F238E27FC236}">
                <a16:creationId xmlns:a16="http://schemas.microsoft.com/office/drawing/2014/main" id="{1A849268-AF7B-3A25-C9DB-2C4C2ACB5B7E}"/>
              </a:ext>
            </a:extLst>
          </p:cNvPr>
          <p:cNvSpPr>
            <a:spLocks noGrp="1"/>
          </p:cNvSpPr>
          <p:nvPr>
            <p:ph type="body" sz="quarter" idx="16" hasCustomPrompt="1"/>
          </p:nvPr>
        </p:nvSpPr>
        <p:spPr>
          <a:xfrm>
            <a:off x="7924282" y="3573780"/>
            <a:ext cx="3143902" cy="609600"/>
          </a:xfrm>
          <a:prstGeom prst="rect">
            <a:avLst/>
          </a:prstGeom>
        </p:spPr>
        <p:txBody>
          <a:bodyPr/>
          <a:lstStyle>
            <a:lvl1pPr marL="0" indent="0">
              <a:buNone/>
              <a:defRPr sz="2800" b="1" i="0">
                <a:latin typeface="Ringside Narrow" panose="02000500000000000000" pitchFamily="2" charset="0"/>
              </a:defRPr>
            </a:lvl1pPr>
          </a:lstStyle>
          <a:p>
            <a:pPr lvl="0"/>
            <a:r>
              <a:rPr lang="en-US" dirty="0"/>
              <a:t>Subhead here</a:t>
            </a:r>
          </a:p>
        </p:txBody>
      </p:sp>
      <p:sp>
        <p:nvSpPr>
          <p:cNvPr id="16" name="Text Placeholder 7">
            <a:extLst>
              <a:ext uri="{FF2B5EF4-FFF2-40B4-BE49-F238E27FC236}">
                <a16:creationId xmlns:a16="http://schemas.microsoft.com/office/drawing/2014/main" id="{354D2765-4771-6DC4-8825-58773130DFC8}"/>
              </a:ext>
            </a:extLst>
          </p:cNvPr>
          <p:cNvSpPr>
            <a:spLocks noGrp="1"/>
          </p:cNvSpPr>
          <p:nvPr>
            <p:ph type="body" sz="quarter" idx="17" hasCustomPrompt="1"/>
          </p:nvPr>
        </p:nvSpPr>
        <p:spPr>
          <a:xfrm>
            <a:off x="7924282" y="4183380"/>
            <a:ext cx="3143902" cy="1484527"/>
          </a:xfrm>
          <a:prstGeom prst="rect">
            <a:avLst/>
          </a:prstGeom>
        </p:spPr>
        <p:txBody>
          <a:bodyPr/>
          <a:lstStyle>
            <a:lvl1pPr marL="285750" indent="-285750">
              <a:buFont typeface="Courier New" panose="02070309020205020404" pitchFamily="49" charset="0"/>
              <a:buChar char="o"/>
              <a:defRPr sz="1800" b="0" i="0">
                <a:latin typeface="Ringside Narrow Book" panose="02000500000000000000" pitchFamily="2" charset="0"/>
              </a:defRPr>
            </a:lvl1pPr>
          </a:lstStyle>
          <a:p>
            <a:pPr lvl="0"/>
            <a:r>
              <a:rPr lang="en-US" dirty="0"/>
              <a:t>Body copy to go here</a:t>
            </a:r>
          </a:p>
        </p:txBody>
      </p:sp>
      <p:sp>
        <p:nvSpPr>
          <p:cNvPr id="2" name="Oval 1">
            <a:extLst>
              <a:ext uri="{FF2B5EF4-FFF2-40B4-BE49-F238E27FC236}">
                <a16:creationId xmlns:a16="http://schemas.microsoft.com/office/drawing/2014/main" id="{A490383D-6EE7-6626-C1BD-00BA8388165D}"/>
              </a:ext>
            </a:extLst>
          </p:cNvPr>
          <p:cNvSpPr/>
          <p:nvPr userDrawn="1"/>
        </p:nvSpPr>
        <p:spPr>
          <a:xfrm>
            <a:off x="826386" y="1820024"/>
            <a:ext cx="1553743" cy="1553743"/>
          </a:xfrm>
          <a:prstGeom prst="ellipse">
            <a:avLst/>
          </a:prstGeom>
          <a:solidFill>
            <a:schemeClr val="tx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Ringside Narrow Book" panose="02000500000000000000" pitchFamily="2" charset="0"/>
            </a:endParaRPr>
          </a:p>
        </p:txBody>
      </p:sp>
      <p:sp>
        <p:nvSpPr>
          <p:cNvPr id="11" name="Text Placeholder 4">
            <a:extLst>
              <a:ext uri="{FF2B5EF4-FFF2-40B4-BE49-F238E27FC236}">
                <a16:creationId xmlns:a16="http://schemas.microsoft.com/office/drawing/2014/main" id="{9196D087-D195-B89F-E836-1E781D8707E3}"/>
              </a:ext>
            </a:extLst>
          </p:cNvPr>
          <p:cNvSpPr>
            <a:spLocks noGrp="1"/>
          </p:cNvSpPr>
          <p:nvPr>
            <p:ph type="body" sz="quarter" idx="18" hasCustomPrompt="1"/>
          </p:nvPr>
        </p:nvSpPr>
        <p:spPr>
          <a:xfrm>
            <a:off x="350904" y="5218328"/>
            <a:ext cx="11193462" cy="865188"/>
          </a:xfrm>
          <a:prstGeom prst="rect">
            <a:avLst/>
          </a:prstGeom>
        </p:spPr>
        <p:txBody>
          <a:bodyPr anchor="b"/>
          <a:lstStyle>
            <a:lvl1pPr marL="0" indent="0">
              <a:buNone/>
              <a:defRPr sz="800" b="0" i="0">
                <a:latin typeface="Ringside Narrow Book" panose="02000500000000000000" pitchFamily="2" charset="0"/>
              </a:defRPr>
            </a:lvl1pPr>
          </a:lstStyle>
          <a:p>
            <a:pPr lvl="0"/>
            <a:r>
              <a:rPr lang="en-US" dirty="0"/>
              <a:t>Disclaimer copy to go here.</a:t>
            </a:r>
          </a:p>
        </p:txBody>
      </p:sp>
      <p:cxnSp>
        <p:nvCxnSpPr>
          <p:cNvPr id="9" name="Straight Connector 8">
            <a:extLst>
              <a:ext uri="{FF2B5EF4-FFF2-40B4-BE49-F238E27FC236}">
                <a16:creationId xmlns:a16="http://schemas.microsoft.com/office/drawing/2014/main" id="{12333804-F72A-5968-4234-A9A8289BD93A}"/>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37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sruptor Bar + Graphic + Big 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76105D-C0F2-C9FD-1353-22592C2AE646}"/>
              </a:ext>
            </a:extLst>
          </p:cNvPr>
          <p:cNvSpPr/>
          <p:nvPr userDrawn="1"/>
        </p:nvSpPr>
        <p:spPr>
          <a:xfrm>
            <a:off x="0" y="1"/>
            <a:ext cx="11841480" cy="6450012"/>
          </a:xfrm>
          <a:prstGeom prst="rect">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a:solidFill>
                <a:schemeClr val="bg1"/>
              </a:solidFill>
              <a:latin typeface="Ringside Narrow Book" panose="02000500000000000000" pitchFamily="2" charset="0"/>
            </a:endParaRPr>
          </a:p>
        </p:txBody>
      </p:sp>
      <p:sp>
        <p:nvSpPr>
          <p:cNvPr id="7" name="Rectangle 6">
            <a:extLst>
              <a:ext uri="{FF2B5EF4-FFF2-40B4-BE49-F238E27FC236}">
                <a16:creationId xmlns:a16="http://schemas.microsoft.com/office/drawing/2014/main" id="{73C3ECE6-1511-4601-9A0D-5ED2F2F5EF1E}"/>
              </a:ext>
            </a:extLst>
          </p:cNvPr>
          <p:cNvSpPr/>
          <p:nvPr userDrawn="1"/>
        </p:nvSpPr>
        <p:spPr>
          <a:xfrm flipH="1">
            <a:off x="0" y="1515979"/>
            <a:ext cx="11841480" cy="3850106"/>
          </a:xfrm>
          <a:prstGeom prst="rect">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a:solidFill>
                <a:schemeClr val="bg1"/>
              </a:solidFill>
              <a:latin typeface="Ringside Narrow Book" panose="02000500000000000000" pitchFamily="2" charset="0"/>
            </a:endParaRPr>
          </a:p>
        </p:txBody>
      </p:sp>
      <p:sp>
        <p:nvSpPr>
          <p:cNvPr id="2" name="Rectangle 1">
            <a:extLst>
              <a:ext uri="{FF2B5EF4-FFF2-40B4-BE49-F238E27FC236}">
                <a16:creationId xmlns:a16="http://schemas.microsoft.com/office/drawing/2014/main" id="{D213C372-7794-A255-E0BE-C7DE9F7B9B48}"/>
              </a:ext>
            </a:extLst>
          </p:cNvPr>
          <p:cNvSpPr/>
          <p:nvPr userDrawn="1"/>
        </p:nvSpPr>
        <p:spPr>
          <a:xfrm>
            <a:off x="649977" y="1"/>
            <a:ext cx="5782721" cy="6450012"/>
          </a:xfrm>
          <a:prstGeom prst="rect">
            <a:avLst/>
          </a:prstGeom>
          <a:solidFill>
            <a:schemeClr val="bg2"/>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a:solidFill>
                <a:schemeClr val="bg2"/>
              </a:solidFill>
              <a:latin typeface="Ringside Narrow Book" panose="02000500000000000000" pitchFamily="2" charset="0"/>
            </a:endParaRPr>
          </a:p>
        </p:txBody>
      </p:sp>
      <p:sp>
        <p:nvSpPr>
          <p:cNvPr id="3" name="Slide Number Placeholder 2">
            <a:extLst>
              <a:ext uri="{FF2B5EF4-FFF2-40B4-BE49-F238E27FC236}">
                <a16:creationId xmlns:a16="http://schemas.microsoft.com/office/drawing/2014/main" id="{A14CEC91-7188-54C9-77AE-BC57A3AB7037}"/>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12" name="Text Placeholder 6">
            <a:extLst>
              <a:ext uri="{FF2B5EF4-FFF2-40B4-BE49-F238E27FC236}">
                <a16:creationId xmlns:a16="http://schemas.microsoft.com/office/drawing/2014/main" id="{470290EF-0035-A037-A8B3-F7F0DD94B037}"/>
              </a:ext>
            </a:extLst>
          </p:cNvPr>
          <p:cNvSpPr>
            <a:spLocks noGrp="1"/>
          </p:cNvSpPr>
          <p:nvPr>
            <p:ph type="body" sz="quarter" idx="11" hasCustomPrompt="1"/>
          </p:nvPr>
        </p:nvSpPr>
        <p:spPr>
          <a:xfrm>
            <a:off x="1086562" y="2630030"/>
            <a:ext cx="4514138" cy="1597939"/>
          </a:xfrm>
          <a:prstGeom prst="rect">
            <a:avLst/>
          </a:prstGeom>
        </p:spPr>
        <p:txBody>
          <a:bodyPr/>
          <a:lstStyle>
            <a:lvl1pPr marL="0" indent="0">
              <a:buNone/>
              <a:defRPr sz="6000" b="1" i="0">
                <a:latin typeface="TIAA Challenger Black" pitchFamily="2" charset="77"/>
              </a:defRPr>
            </a:lvl1pPr>
          </a:lstStyle>
          <a:p>
            <a:pPr lvl="0"/>
            <a:r>
              <a:rPr lang="en-US" dirty="0"/>
              <a:t>Headline to go here.</a:t>
            </a:r>
          </a:p>
        </p:txBody>
      </p:sp>
      <p:cxnSp>
        <p:nvCxnSpPr>
          <p:cNvPr id="5" name="Straight Connector 4">
            <a:extLst>
              <a:ext uri="{FF2B5EF4-FFF2-40B4-BE49-F238E27FC236}">
                <a16:creationId xmlns:a16="http://schemas.microsoft.com/office/drawing/2014/main" id="{57DA71FF-F6C7-F905-FD2B-074ABD00181A}"/>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733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1FA71E-BEB6-D24D-54D4-379CA75AED8A}"/>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4" name="Rectangle 3">
            <a:extLst>
              <a:ext uri="{FF2B5EF4-FFF2-40B4-BE49-F238E27FC236}">
                <a16:creationId xmlns:a16="http://schemas.microsoft.com/office/drawing/2014/main" id="{4C1F872F-16C7-569B-A2FE-389671D52EC6}"/>
              </a:ext>
            </a:extLst>
          </p:cNvPr>
          <p:cNvSpPr/>
          <p:nvPr userDrawn="1"/>
        </p:nvSpPr>
        <p:spPr>
          <a:xfrm>
            <a:off x="0" y="-1"/>
            <a:ext cx="11841096" cy="6441989"/>
          </a:xfrm>
          <a:prstGeom prst="rect">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2" name="Text Placeholder 6">
            <a:extLst>
              <a:ext uri="{FF2B5EF4-FFF2-40B4-BE49-F238E27FC236}">
                <a16:creationId xmlns:a16="http://schemas.microsoft.com/office/drawing/2014/main" id="{9C7F9E27-E5D0-799C-331F-3C85645F3B3F}"/>
              </a:ext>
            </a:extLst>
          </p:cNvPr>
          <p:cNvSpPr>
            <a:spLocks noGrp="1"/>
          </p:cNvSpPr>
          <p:nvPr>
            <p:ph type="body" sz="quarter" idx="11" hasCustomPrompt="1"/>
          </p:nvPr>
        </p:nvSpPr>
        <p:spPr>
          <a:xfrm>
            <a:off x="478447" y="572961"/>
            <a:ext cx="10299700" cy="597471"/>
          </a:xfrm>
          <a:prstGeom prst="rect">
            <a:avLst/>
          </a:prstGeom>
        </p:spPr>
        <p:txBody>
          <a:bodyPr/>
          <a:lstStyle>
            <a:lvl1pPr marL="0" indent="0">
              <a:buNone/>
              <a:defRPr sz="4000" b="1" i="0">
                <a:latin typeface="TIAA Challenger Black" pitchFamily="2" charset="77"/>
              </a:defRPr>
            </a:lvl1pPr>
          </a:lstStyle>
          <a:p>
            <a:pPr lvl="0"/>
            <a:r>
              <a:rPr lang="en-US" dirty="0"/>
              <a:t>Headline to go here.</a:t>
            </a:r>
          </a:p>
        </p:txBody>
      </p:sp>
      <p:sp>
        <p:nvSpPr>
          <p:cNvPr id="6" name="Text Placeholder 4">
            <a:extLst>
              <a:ext uri="{FF2B5EF4-FFF2-40B4-BE49-F238E27FC236}">
                <a16:creationId xmlns:a16="http://schemas.microsoft.com/office/drawing/2014/main" id="{420B83CE-5C70-F431-D70C-C379A71D2F81}"/>
              </a:ext>
            </a:extLst>
          </p:cNvPr>
          <p:cNvSpPr>
            <a:spLocks noGrp="1"/>
          </p:cNvSpPr>
          <p:nvPr>
            <p:ph type="body" sz="quarter" idx="14" hasCustomPrompt="1"/>
          </p:nvPr>
        </p:nvSpPr>
        <p:spPr>
          <a:xfrm>
            <a:off x="350904" y="5218328"/>
            <a:ext cx="11193462" cy="865188"/>
          </a:xfrm>
          <a:prstGeom prst="rect">
            <a:avLst/>
          </a:prstGeom>
        </p:spPr>
        <p:txBody>
          <a:bodyPr anchor="b"/>
          <a:lstStyle>
            <a:lvl1pPr marL="0" indent="0">
              <a:buNone/>
              <a:defRPr sz="800" b="0" i="0">
                <a:latin typeface="Ringside Narrow Book" panose="02000500000000000000" pitchFamily="2" charset="0"/>
              </a:defRPr>
            </a:lvl1pPr>
          </a:lstStyle>
          <a:p>
            <a:pPr lvl="0"/>
            <a:r>
              <a:rPr lang="en-US" dirty="0"/>
              <a:t>Disclaimer copy to go here.</a:t>
            </a:r>
          </a:p>
        </p:txBody>
      </p:sp>
      <p:cxnSp>
        <p:nvCxnSpPr>
          <p:cNvPr id="5" name="Straight Connector 4">
            <a:extLst>
              <a:ext uri="{FF2B5EF4-FFF2-40B4-BE49-F238E27FC236}">
                <a16:creationId xmlns:a16="http://schemas.microsoft.com/office/drawing/2014/main" id="{8814355F-7BDD-BB6B-D025-DCFF239E2E58}"/>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232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Templat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E7DF53-3B60-F5AA-1BDB-0B30E0E88035}"/>
              </a:ext>
            </a:extLst>
          </p:cNvPr>
          <p:cNvSpPr>
            <a:spLocks noGrp="1"/>
          </p:cNvSpPr>
          <p:nvPr>
            <p:ph type="sldNum" sz="quarter" idx="10"/>
          </p:nvPr>
        </p:nvSpPr>
        <p:spPr/>
        <p:txBody>
          <a:bodyPr/>
          <a:lstStyle/>
          <a:p>
            <a:fld id="{E5B12101-DB11-214A-81F9-2D258DBE057F}" type="slidenum">
              <a:rPr lang="en-US" smtClean="0"/>
              <a:pPr/>
              <a:t>‹#›</a:t>
            </a:fld>
            <a:endParaRPr lang="en-US" dirty="0"/>
          </a:p>
        </p:txBody>
      </p:sp>
      <p:pic>
        <p:nvPicPr>
          <p:cNvPr id="4" name="Picture 3">
            <a:extLst>
              <a:ext uri="{FF2B5EF4-FFF2-40B4-BE49-F238E27FC236}">
                <a16:creationId xmlns:a16="http://schemas.microsoft.com/office/drawing/2014/main" id="{0D1FC96D-858E-B047-72C2-7FBD172FC957}"/>
              </a:ext>
            </a:extLst>
          </p:cNvPr>
          <p:cNvPicPr>
            <a:picLocks noChangeAspect="1"/>
          </p:cNvPicPr>
          <p:nvPr userDrawn="1"/>
        </p:nvPicPr>
        <p:blipFill rotWithShape="1">
          <a:blip r:embed="rId2"/>
          <a:srcRect l="1" t="10307" r="23424" b="27149"/>
          <a:stretch/>
        </p:blipFill>
        <p:spPr>
          <a:xfrm>
            <a:off x="0" y="0"/>
            <a:ext cx="11845923" cy="6450227"/>
          </a:xfrm>
          <a:prstGeom prst="rect">
            <a:avLst/>
          </a:prstGeom>
        </p:spPr>
      </p:pic>
      <p:sp>
        <p:nvSpPr>
          <p:cNvPr id="8" name="Text Placeholder 1">
            <a:extLst>
              <a:ext uri="{FF2B5EF4-FFF2-40B4-BE49-F238E27FC236}">
                <a16:creationId xmlns:a16="http://schemas.microsoft.com/office/drawing/2014/main" id="{30DF3371-2ABA-03AB-7FA2-6D976D16D8AC}"/>
              </a:ext>
            </a:extLst>
          </p:cNvPr>
          <p:cNvSpPr txBox="1">
            <a:spLocks/>
          </p:cNvSpPr>
          <p:nvPr userDrawn="1"/>
        </p:nvSpPr>
        <p:spPr>
          <a:xfrm>
            <a:off x="520618" y="758142"/>
            <a:ext cx="4802165" cy="430804"/>
          </a:xfrm>
          <a:prstGeom prst="rect">
            <a:avLst/>
          </a:prstGeom>
        </p:spPr>
        <p:txBody>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600" b="0" i="0" kern="1200">
                <a:solidFill>
                  <a:schemeClr val="tx1"/>
                </a:solidFill>
                <a:latin typeface="Ringside Narrow Book"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spc="300" dirty="0">
                <a:solidFill>
                  <a:schemeClr val="bg1"/>
                </a:solidFill>
                <a:effectLst/>
                <a:latin typeface="Ringside Narrow" panose="02000500000000000000" pitchFamily="2" charset="0"/>
                <a:cs typeface="Sentinel Book" panose="02060603060506030203" pitchFamily="18" charset="0"/>
              </a:rPr>
              <a:t>PRINCIPLE 5</a:t>
            </a:r>
          </a:p>
        </p:txBody>
      </p:sp>
      <p:sp>
        <p:nvSpPr>
          <p:cNvPr id="9" name="Text Placeholder 11">
            <a:extLst>
              <a:ext uri="{FF2B5EF4-FFF2-40B4-BE49-F238E27FC236}">
                <a16:creationId xmlns:a16="http://schemas.microsoft.com/office/drawing/2014/main" id="{753E0BB6-B0F9-88C3-C5F6-785189CB1BD3}"/>
              </a:ext>
            </a:extLst>
          </p:cNvPr>
          <p:cNvSpPr>
            <a:spLocks noGrp="1"/>
          </p:cNvSpPr>
          <p:nvPr>
            <p:ph type="body" sz="quarter" idx="11" hasCustomPrompt="1"/>
          </p:nvPr>
        </p:nvSpPr>
        <p:spPr>
          <a:xfrm>
            <a:off x="520617" y="1447086"/>
            <a:ext cx="4802164" cy="3471862"/>
          </a:xfrm>
          <a:prstGeom prst="rect">
            <a:avLst/>
          </a:prstGeom>
        </p:spPr>
        <p:txBody>
          <a:bodyPr/>
          <a:lstStyle>
            <a:lvl1pPr marL="0" indent="0">
              <a:buNone/>
              <a:defRPr sz="6000" b="1" i="0">
                <a:latin typeface="TIAA Challenger Black" pitchFamily="2" charset="77"/>
              </a:defRPr>
            </a:lvl1pPr>
          </a:lstStyle>
          <a:p>
            <a:pPr lvl="0"/>
            <a:r>
              <a:rPr lang="en-US" dirty="0"/>
              <a:t>Lorem ipsum.</a:t>
            </a:r>
          </a:p>
        </p:txBody>
      </p:sp>
      <p:pic>
        <p:nvPicPr>
          <p:cNvPr id="12" name="Picture 11" descr="A number on a black background&#10;&#10;Description automatically generated">
            <a:extLst>
              <a:ext uri="{FF2B5EF4-FFF2-40B4-BE49-F238E27FC236}">
                <a16:creationId xmlns:a16="http://schemas.microsoft.com/office/drawing/2014/main" id="{B27B58F0-33F8-358F-F4C0-C98E02EE670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213218" y="-364314"/>
            <a:ext cx="3632705" cy="6814541"/>
          </a:xfrm>
          <a:prstGeom prst="rect">
            <a:avLst/>
          </a:prstGeom>
        </p:spPr>
      </p:pic>
      <p:cxnSp>
        <p:nvCxnSpPr>
          <p:cNvPr id="2" name="Straight Connector 1">
            <a:extLst>
              <a:ext uri="{FF2B5EF4-FFF2-40B4-BE49-F238E27FC236}">
                <a16:creationId xmlns:a16="http://schemas.microsoft.com/office/drawing/2014/main" id="{053EC340-2176-A560-7E43-07B945E10725}"/>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485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t Started Today—On2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1E2C69-4E89-BA0D-2E4B-0939961905EB}"/>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4" name="Rectangle 3">
            <a:extLst>
              <a:ext uri="{FF2B5EF4-FFF2-40B4-BE49-F238E27FC236}">
                <a16:creationId xmlns:a16="http://schemas.microsoft.com/office/drawing/2014/main" id="{4DD05BB7-22E5-CD55-27CD-9B1400617C15}"/>
              </a:ext>
            </a:extLst>
          </p:cNvPr>
          <p:cNvSpPr/>
          <p:nvPr userDrawn="1"/>
        </p:nvSpPr>
        <p:spPr>
          <a:xfrm>
            <a:off x="0" y="-1"/>
            <a:ext cx="12192000" cy="6441989"/>
          </a:xfrm>
          <a:prstGeom prst="rect">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grpSp>
        <p:nvGrpSpPr>
          <p:cNvPr id="5" name="Group 4">
            <a:extLst>
              <a:ext uri="{FF2B5EF4-FFF2-40B4-BE49-F238E27FC236}">
                <a16:creationId xmlns:a16="http://schemas.microsoft.com/office/drawing/2014/main" id="{613D149A-4CF1-1850-A3AF-AAC2A2597308}"/>
              </a:ext>
            </a:extLst>
          </p:cNvPr>
          <p:cNvGrpSpPr/>
          <p:nvPr userDrawn="1"/>
        </p:nvGrpSpPr>
        <p:grpSpPr>
          <a:xfrm>
            <a:off x="-10449" y="2035589"/>
            <a:ext cx="12212897" cy="3222640"/>
            <a:chOff x="-20897" y="1592395"/>
            <a:chExt cx="11399959" cy="4406489"/>
          </a:xfrm>
        </p:grpSpPr>
        <p:sp>
          <p:nvSpPr>
            <p:cNvPr id="6" name="Rectangle 5">
              <a:extLst>
                <a:ext uri="{FF2B5EF4-FFF2-40B4-BE49-F238E27FC236}">
                  <a16:creationId xmlns:a16="http://schemas.microsoft.com/office/drawing/2014/main" id="{5DFBFD97-8F9C-0B7B-63BB-B2A66FD6CB77}"/>
                </a:ext>
              </a:extLst>
            </p:cNvPr>
            <p:cNvSpPr/>
            <p:nvPr/>
          </p:nvSpPr>
          <p:spPr>
            <a:xfrm>
              <a:off x="-20897" y="1592395"/>
              <a:ext cx="3803904" cy="4406489"/>
            </a:xfrm>
            <a:prstGeom prst="rect">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7" name="Rectangle 6">
              <a:extLst>
                <a:ext uri="{FF2B5EF4-FFF2-40B4-BE49-F238E27FC236}">
                  <a16:creationId xmlns:a16="http://schemas.microsoft.com/office/drawing/2014/main" id="{70A685D2-BAD1-A27B-FCC3-ACACECBE543B}"/>
                </a:ext>
              </a:extLst>
            </p:cNvPr>
            <p:cNvSpPr/>
            <p:nvPr/>
          </p:nvSpPr>
          <p:spPr>
            <a:xfrm>
              <a:off x="3783007" y="1592396"/>
              <a:ext cx="3794760" cy="4406488"/>
            </a:xfrm>
            <a:prstGeom prst="rect">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8" name="Rectangle 7">
              <a:extLst>
                <a:ext uri="{FF2B5EF4-FFF2-40B4-BE49-F238E27FC236}">
                  <a16:creationId xmlns:a16="http://schemas.microsoft.com/office/drawing/2014/main" id="{12FE6947-F885-5332-AF17-88E1995C6A0C}"/>
                </a:ext>
              </a:extLst>
            </p:cNvPr>
            <p:cNvSpPr/>
            <p:nvPr/>
          </p:nvSpPr>
          <p:spPr>
            <a:xfrm>
              <a:off x="7577768" y="1592395"/>
              <a:ext cx="3801294" cy="4406489"/>
            </a:xfrm>
            <a:prstGeom prst="rect">
              <a:avLst/>
            </a:prstGeom>
            <a:solidFill>
              <a:schemeClr val="accent5"/>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grpSp>
      <p:sp>
        <p:nvSpPr>
          <p:cNvPr id="14" name="Text Placeholder 13">
            <a:extLst>
              <a:ext uri="{FF2B5EF4-FFF2-40B4-BE49-F238E27FC236}">
                <a16:creationId xmlns:a16="http://schemas.microsoft.com/office/drawing/2014/main" id="{C0FD28C0-6393-45D7-9813-921726DDB564}"/>
              </a:ext>
            </a:extLst>
          </p:cNvPr>
          <p:cNvSpPr>
            <a:spLocks noGrp="1"/>
          </p:cNvSpPr>
          <p:nvPr>
            <p:ph type="body" sz="quarter" idx="11" hasCustomPrompt="1"/>
          </p:nvPr>
        </p:nvSpPr>
        <p:spPr>
          <a:xfrm>
            <a:off x="4486068" y="3429000"/>
            <a:ext cx="2924175" cy="648325"/>
          </a:xfrm>
          <a:prstGeom prst="rect">
            <a:avLst/>
          </a:prstGeom>
        </p:spPr>
        <p:txBody>
          <a:bodyPr/>
          <a:lstStyle>
            <a:lvl1pPr marL="0" indent="0">
              <a:buNone/>
              <a:defRPr sz="2000" b="0" i="0">
                <a:latin typeface="Ringside Narrow Book" panose="02000500000000000000" pitchFamily="2" charset="0"/>
              </a:defRPr>
            </a:lvl1pPr>
          </a:lstStyle>
          <a:p>
            <a:pPr lvl="0"/>
            <a:r>
              <a:rPr lang="en-US" b="0" i="0" dirty="0">
                <a:latin typeface="Ringside Narrow Book" panose="02000500000000000000" pitchFamily="2" charset="0"/>
              </a:rPr>
              <a:t>Lorem </a:t>
            </a:r>
            <a:r>
              <a:rPr lang="en-US" b="0" i="0" dirty="0" err="1">
                <a:latin typeface="Ringside Narrow Book" panose="02000500000000000000" pitchFamily="2" charset="0"/>
              </a:rPr>
              <a:t>ipsom</a:t>
            </a:r>
            <a:r>
              <a:rPr lang="en-US" b="0" i="0" dirty="0">
                <a:latin typeface="Ringside Narrow Book" panose="02000500000000000000" pitchFamily="2" charset="0"/>
              </a:rPr>
              <a:t> dolor </a:t>
            </a:r>
            <a:r>
              <a:rPr lang="en-US" b="0" i="0" dirty="0" err="1">
                <a:latin typeface="Ringside Narrow Book" panose="02000500000000000000" pitchFamily="2" charset="0"/>
              </a:rPr>
              <a:t>smet</a:t>
            </a:r>
            <a:r>
              <a:rPr lang="en-US" b="0" i="0" dirty="0">
                <a:latin typeface="Ringside Narrow Book" panose="02000500000000000000" pitchFamily="2" charset="0"/>
              </a:rPr>
              <a:t> </a:t>
            </a:r>
            <a:r>
              <a:rPr lang="en-US" b="0" i="0" dirty="0" err="1">
                <a:latin typeface="Ringside Narrow Book" panose="02000500000000000000" pitchFamily="2" charset="0"/>
              </a:rPr>
              <a:t>doliw</a:t>
            </a:r>
            <a:r>
              <a:rPr lang="en-US" b="0" i="0" dirty="0">
                <a:latin typeface="Ringside Narrow Book" panose="02000500000000000000" pitchFamily="2" charset="0"/>
              </a:rPr>
              <a:t> </a:t>
            </a:r>
            <a:r>
              <a:rPr lang="en-US" b="0" i="0" dirty="0" err="1">
                <a:latin typeface="Ringside Narrow Book" panose="02000500000000000000" pitchFamily="2" charset="0"/>
              </a:rPr>
              <a:t>sioleo</a:t>
            </a:r>
            <a:r>
              <a:rPr lang="en-US" b="0" i="0" dirty="0">
                <a:latin typeface="Ringside Narrow Book" panose="02000500000000000000" pitchFamily="2" charset="0"/>
              </a:rPr>
              <a:t> </a:t>
            </a:r>
            <a:r>
              <a:rPr lang="en-US" b="0" i="0" dirty="0" err="1">
                <a:latin typeface="Ringside Narrow Book" panose="02000500000000000000" pitchFamily="2" charset="0"/>
              </a:rPr>
              <a:t>mosowl</a:t>
            </a:r>
            <a:endParaRPr lang="en-US" b="0" i="0" dirty="0">
              <a:latin typeface="Ringside Narrow Book" panose="02000500000000000000" pitchFamily="2" charset="0"/>
            </a:endParaRPr>
          </a:p>
        </p:txBody>
      </p:sp>
      <p:sp>
        <p:nvSpPr>
          <p:cNvPr id="17" name="Text Placeholder 16">
            <a:extLst>
              <a:ext uri="{FF2B5EF4-FFF2-40B4-BE49-F238E27FC236}">
                <a16:creationId xmlns:a16="http://schemas.microsoft.com/office/drawing/2014/main" id="{5D81A631-A316-F552-0FC2-E1D166671AB8}"/>
              </a:ext>
            </a:extLst>
          </p:cNvPr>
          <p:cNvSpPr>
            <a:spLocks noGrp="1"/>
          </p:cNvSpPr>
          <p:nvPr>
            <p:ph type="body" sz="quarter" idx="12" hasCustomPrompt="1"/>
          </p:nvPr>
        </p:nvSpPr>
        <p:spPr>
          <a:xfrm>
            <a:off x="4486068" y="4183245"/>
            <a:ext cx="2924175" cy="733425"/>
          </a:xfrm>
          <a:prstGeom prst="rect">
            <a:avLst/>
          </a:prstGeom>
        </p:spPr>
        <p:txBody>
          <a:bodyPr/>
          <a:lstStyle>
            <a:lvl1pPr marL="0" indent="0">
              <a:buNone/>
              <a:defRPr sz="2000" b="1" i="0">
                <a:latin typeface="Ringside Narrow" panose="02000500000000000000" pitchFamily="2" charset="0"/>
              </a:defRPr>
            </a:lvl1pPr>
          </a:lstStyle>
          <a:p>
            <a:pPr lvl="0"/>
            <a:r>
              <a:rPr lang="en-US" dirty="0" err="1"/>
              <a:t>tiaa.org</a:t>
            </a:r>
            <a:r>
              <a:rPr lang="en-US" dirty="0"/>
              <a:t>/</a:t>
            </a:r>
            <a:r>
              <a:rPr lang="en-US" dirty="0" err="1"/>
              <a:t>loremipsom</a:t>
            </a:r>
            <a:endParaRPr lang="en-US" dirty="0"/>
          </a:p>
        </p:txBody>
      </p:sp>
      <p:sp>
        <p:nvSpPr>
          <p:cNvPr id="18" name="Text Placeholder 13">
            <a:extLst>
              <a:ext uri="{FF2B5EF4-FFF2-40B4-BE49-F238E27FC236}">
                <a16:creationId xmlns:a16="http://schemas.microsoft.com/office/drawing/2014/main" id="{77F1A9FA-05AD-83BD-385D-5FB2D55F0A7B}"/>
              </a:ext>
            </a:extLst>
          </p:cNvPr>
          <p:cNvSpPr>
            <a:spLocks noGrp="1"/>
          </p:cNvSpPr>
          <p:nvPr>
            <p:ph type="body" sz="quarter" idx="13" hasCustomPrompt="1"/>
          </p:nvPr>
        </p:nvSpPr>
        <p:spPr>
          <a:xfrm>
            <a:off x="423733" y="3429000"/>
            <a:ext cx="2924175" cy="648325"/>
          </a:xfrm>
          <a:prstGeom prst="rect">
            <a:avLst/>
          </a:prstGeom>
        </p:spPr>
        <p:txBody>
          <a:bodyPr/>
          <a:lstStyle>
            <a:lvl1pPr marL="0" indent="0">
              <a:buNone/>
              <a:defRPr sz="2000" b="0" i="0">
                <a:latin typeface="Ringside Narrow Book" panose="02000500000000000000" pitchFamily="2" charset="0"/>
              </a:defRPr>
            </a:lvl1pPr>
          </a:lstStyle>
          <a:p>
            <a:pPr lvl="0"/>
            <a:r>
              <a:rPr lang="en-US" b="0" i="0" dirty="0">
                <a:latin typeface="Ringside Narrow Book" panose="02000500000000000000" pitchFamily="2" charset="0"/>
              </a:rPr>
              <a:t>Lorem </a:t>
            </a:r>
            <a:r>
              <a:rPr lang="en-US" b="0" i="0" dirty="0" err="1">
                <a:latin typeface="Ringside Narrow Book" panose="02000500000000000000" pitchFamily="2" charset="0"/>
              </a:rPr>
              <a:t>ipsom</a:t>
            </a:r>
            <a:r>
              <a:rPr lang="en-US" b="0" i="0" dirty="0">
                <a:latin typeface="Ringside Narrow Book" panose="02000500000000000000" pitchFamily="2" charset="0"/>
              </a:rPr>
              <a:t> dolor </a:t>
            </a:r>
            <a:r>
              <a:rPr lang="en-US" b="0" i="0" dirty="0" err="1">
                <a:latin typeface="Ringside Narrow Book" panose="02000500000000000000" pitchFamily="2" charset="0"/>
              </a:rPr>
              <a:t>smet</a:t>
            </a:r>
            <a:r>
              <a:rPr lang="en-US" b="0" i="0" dirty="0">
                <a:latin typeface="Ringside Narrow Book" panose="02000500000000000000" pitchFamily="2" charset="0"/>
              </a:rPr>
              <a:t> </a:t>
            </a:r>
            <a:r>
              <a:rPr lang="en-US" b="0" i="0" dirty="0" err="1">
                <a:latin typeface="Ringside Narrow Book" panose="02000500000000000000" pitchFamily="2" charset="0"/>
              </a:rPr>
              <a:t>doliw</a:t>
            </a:r>
            <a:r>
              <a:rPr lang="en-US" b="0" i="0" dirty="0">
                <a:latin typeface="Ringside Narrow Book" panose="02000500000000000000" pitchFamily="2" charset="0"/>
              </a:rPr>
              <a:t> </a:t>
            </a:r>
            <a:r>
              <a:rPr lang="en-US" b="0" i="0" dirty="0" err="1">
                <a:latin typeface="Ringside Narrow Book" panose="02000500000000000000" pitchFamily="2" charset="0"/>
              </a:rPr>
              <a:t>sioleo</a:t>
            </a:r>
            <a:r>
              <a:rPr lang="en-US" b="0" i="0" dirty="0">
                <a:latin typeface="Ringside Narrow Book" panose="02000500000000000000" pitchFamily="2" charset="0"/>
              </a:rPr>
              <a:t> </a:t>
            </a:r>
            <a:r>
              <a:rPr lang="en-US" b="0" i="0" dirty="0" err="1">
                <a:latin typeface="Ringside Narrow Book" panose="02000500000000000000" pitchFamily="2" charset="0"/>
              </a:rPr>
              <a:t>mosowl</a:t>
            </a:r>
            <a:endParaRPr lang="en-US" b="0" i="0" dirty="0">
              <a:latin typeface="Ringside Narrow Book" panose="02000500000000000000" pitchFamily="2" charset="0"/>
            </a:endParaRPr>
          </a:p>
        </p:txBody>
      </p:sp>
      <p:sp>
        <p:nvSpPr>
          <p:cNvPr id="19" name="Text Placeholder 16">
            <a:extLst>
              <a:ext uri="{FF2B5EF4-FFF2-40B4-BE49-F238E27FC236}">
                <a16:creationId xmlns:a16="http://schemas.microsoft.com/office/drawing/2014/main" id="{CF3EB06F-B061-6017-5E13-B0E2207BDB82}"/>
              </a:ext>
            </a:extLst>
          </p:cNvPr>
          <p:cNvSpPr>
            <a:spLocks noGrp="1"/>
          </p:cNvSpPr>
          <p:nvPr>
            <p:ph type="body" sz="quarter" idx="14" hasCustomPrompt="1"/>
          </p:nvPr>
        </p:nvSpPr>
        <p:spPr>
          <a:xfrm>
            <a:off x="423733" y="4183245"/>
            <a:ext cx="2924175" cy="733425"/>
          </a:xfrm>
          <a:prstGeom prst="rect">
            <a:avLst/>
          </a:prstGeom>
        </p:spPr>
        <p:txBody>
          <a:bodyPr/>
          <a:lstStyle>
            <a:lvl1pPr marL="0" indent="0">
              <a:buNone/>
              <a:defRPr sz="2000" b="1" i="0">
                <a:latin typeface="Ringside Narrow" panose="02000500000000000000" pitchFamily="2" charset="0"/>
              </a:defRPr>
            </a:lvl1pPr>
          </a:lstStyle>
          <a:p>
            <a:pPr lvl="0"/>
            <a:r>
              <a:rPr lang="en-US" dirty="0" err="1"/>
              <a:t>tiaa.org</a:t>
            </a:r>
            <a:r>
              <a:rPr lang="en-US" dirty="0"/>
              <a:t>/</a:t>
            </a:r>
            <a:r>
              <a:rPr lang="en-US" dirty="0" err="1"/>
              <a:t>loremipsom</a:t>
            </a:r>
            <a:endParaRPr lang="en-US" dirty="0"/>
          </a:p>
        </p:txBody>
      </p:sp>
      <p:sp>
        <p:nvSpPr>
          <p:cNvPr id="22" name="Text Placeholder 13">
            <a:extLst>
              <a:ext uri="{FF2B5EF4-FFF2-40B4-BE49-F238E27FC236}">
                <a16:creationId xmlns:a16="http://schemas.microsoft.com/office/drawing/2014/main" id="{15366030-6340-CEC9-BCEF-8CD67EFB3EFF}"/>
              </a:ext>
            </a:extLst>
          </p:cNvPr>
          <p:cNvSpPr>
            <a:spLocks noGrp="1"/>
          </p:cNvSpPr>
          <p:nvPr>
            <p:ph type="body" sz="quarter" idx="15" hasCustomPrompt="1"/>
          </p:nvPr>
        </p:nvSpPr>
        <p:spPr>
          <a:xfrm>
            <a:off x="8548402" y="3429000"/>
            <a:ext cx="2924175" cy="648325"/>
          </a:xfrm>
          <a:prstGeom prst="rect">
            <a:avLst/>
          </a:prstGeom>
        </p:spPr>
        <p:txBody>
          <a:bodyPr/>
          <a:lstStyle>
            <a:lvl1pPr marL="0" indent="0">
              <a:buNone/>
              <a:defRPr sz="2000" b="0" i="0">
                <a:latin typeface="Ringside Narrow Book" panose="02000500000000000000" pitchFamily="2" charset="0"/>
              </a:defRPr>
            </a:lvl1pPr>
          </a:lstStyle>
          <a:p>
            <a:pPr lvl="0"/>
            <a:r>
              <a:rPr lang="en-US" b="0" i="0" dirty="0">
                <a:latin typeface="Ringside Narrow Book" panose="02000500000000000000" pitchFamily="2" charset="0"/>
              </a:rPr>
              <a:t>Lorem </a:t>
            </a:r>
            <a:r>
              <a:rPr lang="en-US" b="0" i="0" dirty="0" err="1">
                <a:latin typeface="Ringside Narrow Book" panose="02000500000000000000" pitchFamily="2" charset="0"/>
              </a:rPr>
              <a:t>ipsom</a:t>
            </a:r>
            <a:r>
              <a:rPr lang="en-US" b="0" i="0" dirty="0">
                <a:latin typeface="Ringside Narrow Book" panose="02000500000000000000" pitchFamily="2" charset="0"/>
              </a:rPr>
              <a:t> dolor </a:t>
            </a:r>
            <a:r>
              <a:rPr lang="en-US" b="0" i="0" dirty="0" err="1">
                <a:latin typeface="Ringside Narrow Book" panose="02000500000000000000" pitchFamily="2" charset="0"/>
              </a:rPr>
              <a:t>smet</a:t>
            </a:r>
            <a:r>
              <a:rPr lang="en-US" b="0" i="0" dirty="0">
                <a:latin typeface="Ringside Narrow Book" panose="02000500000000000000" pitchFamily="2" charset="0"/>
              </a:rPr>
              <a:t> </a:t>
            </a:r>
            <a:r>
              <a:rPr lang="en-US" b="0" i="0" dirty="0" err="1">
                <a:latin typeface="Ringside Narrow Book" panose="02000500000000000000" pitchFamily="2" charset="0"/>
              </a:rPr>
              <a:t>doliw</a:t>
            </a:r>
            <a:r>
              <a:rPr lang="en-US" b="0" i="0" dirty="0">
                <a:latin typeface="Ringside Narrow Book" panose="02000500000000000000" pitchFamily="2" charset="0"/>
              </a:rPr>
              <a:t> </a:t>
            </a:r>
            <a:r>
              <a:rPr lang="en-US" b="0" i="0" dirty="0" err="1">
                <a:latin typeface="Ringside Narrow Book" panose="02000500000000000000" pitchFamily="2" charset="0"/>
              </a:rPr>
              <a:t>sioleo</a:t>
            </a:r>
            <a:r>
              <a:rPr lang="en-US" b="0" i="0" dirty="0">
                <a:latin typeface="Ringside Narrow Book" panose="02000500000000000000" pitchFamily="2" charset="0"/>
              </a:rPr>
              <a:t> </a:t>
            </a:r>
            <a:r>
              <a:rPr lang="en-US" b="0" i="0" dirty="0" err="1">
                <a:latin typeface="Ringside Narrow Book" panose="02000500000000000000" pitchFamily="2" charset="0"/>
              </a:rPr>
              <a:t>mosowl</a:t>
            </a:r>
            <a:endParaRPr lang="en-US" b="0" i="0" dirty="0">
              <a:latin typeface="Ringside Narrow Book" panose="02000500000000000000" pitchFamily="2" charset="0"/>
            </a:endParaRPr>
          </a:p>
        </p:txBody>
      </p:sp>
      <p:sp>
        <p:nvSpPr>
          <p:cNvPr id="23" name="Text Placeholder 16">
            <a:extLst>
              <a:ext uri="{FF2B5EF4-FFF2-40B4-BE49-F238E27FC236}">
                <a16:creationId xmlns:a16="http://schemas.microsoft.com/office/drawing/2014/main" id="{16DE3394-C206-83C9-94D0-FB174B199A40}"/>
              </a:ext>
            </a:extLst>
          </p:cNvPr>
          <p:cNvSpPr>
            <a:spLocks noGrp="1"/>
          </p:cNvSpPr>
          <p:nvPr>
            <p:ph type="body" sz="quarter" idx="16" hasCustomPrompt="1"/>
          </p:nvPr>
        </p:nvSpPr>
        <p:spPr>
          <a:xfrm>
            <a:off x="8548402" y="4183245"/>
            <a:ext cx="2924175" cy="733425"/>
          </a:xfrm>
          <a:prstGeom prst="rect">
            <a:avLst/>
          </a:prstGeom>
        </p:spPr>
        <p:txBody>
          <a:bodyPr/>
          <a:lstStyle>
            <a:lvl1pPr marL="0" indent="0">
              <a:buNone/>
              <a:defRPr sz="2000" b="1" i="0">
                <a:latin typeface="Ringside Narrow" panose="02000500000000000000" pitchFamily="2" charset="0"/>
              </a:defRPr>
            </a:lvl1pPr>
          </a:lstStyle>
          <a:p>
            <a:pPr lvl="0"/>
            <a:r>
              <a:rPr lang="en-US" dirty="0" err="1"/>
              <a:t>tiaa.org</a:t>
            </a:r>
            <a:r>
              <a:rPr lang="en-US" dirty="0"/>
              <a:t>/</a:t>
            </a:r>
            <a:r>
              <a:rPr lang="en-US" dirty="0" err="1"/>
              <a:t>loremipsom</a:t>
            </a:r>
            <a:endParaRPr lang="en-US" dirty="0"/>
          </a:p>
        </p:txBody>
      </p:sp>
      <p:sp>
        <p:nvSpPr>
          <p:cNvPr id="24" name="Text Placeholder 6">
            <a:extLst>
              <a:ext uri="{FF2B5EF4-FFF2-40B4-BE49-F238E27FC236}">
                <a16:creationId xmlns:a16="http://schemas.microsoft.com/office/drawing/2014/main" id="{E78D483F-3092-061E-4C15-AEEDA00BBAF5}"/>
              </a:ext>
            </a:extLst>
          </p:cNvPr>
          <p:cNvSpPr>
            <a:spLocks noGrp="1"/>
          </p:cNvSpPr>
          <p:nvPr>
            <p:ph type="body" sz="quarter" idx="17" hasCustomPrompt="1"/>
          </p:nvPr>
        </p:nvSpPr>
        <p:spPr>
          <a:xfrm>
            <a:off x="478447" y="572961"/>
            <a:ext cx="10299700" cy="597471"/>
          </a:xfrm>
          <a:prstGeom prst="rect">
            <a:avLst/>
          </a:prstGeom>
        </p:spPr>
        <p:txBody>
          <a:bodyPr/>
          <a:lstStyle>
            <a:lvl1pPr marL="0" indent="0">
              <a:buNone/>
              <a:defRPr sz="4000" b="1" i="0">
                <a:latin typeface="TIAA Challenger Black" pitchFamily="2" charset="77"/>
              </a:defRPr>
            </a:lvl1pPr>
          </a:lstStyle>
          <a:p>
            <a:pPr lvl="0"/>
            <a:r>
              <a:rPr lang="en-US" dirty="0"/>
              <a:t>Get started today.</a:t>
            </a:r>
          </a:p>
        </p:txBody>
      </p:sp>
    </p:spTree>
    <p:extLst>
      <p:ext uri="{BB962C8B-B14F-4D97-AF65-F5344CB8AC3E}">
        <p14:creationId xmlns:p14="http://schemas.microsoft.com/office/powerpoint/2010/main" val="413211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70943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3ADA06-A6D7-4830-AD27-4FBD66DF3BDA}"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73C9C-E4BF-45A3-843E-C15C132D2C40}" type="slidenum">
              <a:rPr lang="en-US" smtClean="0"/>
              <a:t>‹#›</a:t>
            </a:fld>
            <a:endParaRPr lang="en-US"/>
          </a:p>
        </p:txBody>
      </p:sp>
    </p:spTree>
    <p:extLst>
      <p:ext uri="{BB962C8B-B14F-4D97-AF65-F5344CB8AC3E}">
        <p14:creationId xmlns:p14="http://schemas.microsoft.com/office/powerpoint/2010/main" val="1200081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3ADA06-A6D7-4830-AD27-4FBD66DF3BDA}"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73C9C-E4BF-45A3-843E-C15C132D2C40}" type="slidenum">
              <a:rPr lang="en-US" smtClean="0"/>
              <a:t>‹#›</a:t>
            </a:fld>
            <a:endParaRPr lang="en-US"/>
          </a:p>
        </p:txBody>
      </p:sp>
    </p:spTree>
    <p:extLst>
      <p:ext uri="{BB962C8B-B14F-4D97-AF65-F5344CB8AC3E}">
        <p14:creationId xmlns:p14="http://schemas.microsoft.com/office/powerpoint/2010/main" val="3596056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3ADA06-A6D7-4830-AD27-4FBD66DF3BDA}"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73C9C-E4BF-45A3-843E-C15C132D2C40}" type="slidenum">
              <a:rPr lang="en-US" smtClean="0"/>
              <a:t>‹#›</a:t>
            </a:fld>
            <a:endParaRPr lang="en-US"/>
          </a:p>
        </p:txBody>
      </p:sp>
    </p:spTree>
    <p:extLst>
      <p:ext uri="{BB962C8B-B14F-4D97-AF65-F5344CB8AC3E}">
        <p14:creationId xmlns:p14="http://schemas.microsoft.com/office/powerpoint/2010/main" val="2043341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3ADA06-A6D7-4830-AD27-4FBD66DF3BDA}"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73C9C-E4BF-45A3-843E-C15C132D2C40}" type="slidenum">
              <a:rPr lang="en-US" smtClean="0"/>
              <a:t>‹#›</a:t>
            </a:fld>
            <a:endParaRPr lang="en-US"/>
          </a:p>
        </p:txBody>
      </p:sp>
    </p:spTree>
    <p:extLst>
      <p:ext uri="{BB962C8B-B14F-4D97-AF65-F5344CB8AC3E}">
        <p14:creationId xmlns:p14="http://schemas.microsoft.com/office/powerpoint/2010/main" val="28804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Quo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ECF4F0-F4C2-E2FD-2155-259E386B8779}"/>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5" name="Rectangle 4">
            <a:extLst>
              <a:ext uri="{FF2B5EF4-FFF2-40B4-BE49-F238E27FC236}">
                <a16:creationId xmlns:a16="http://schemas.microsoft.com/office/drawing/2014/main" id="{9B69B716-4380-8AE0-BC85-2CF9AE6CCAA7}"/>
              </a:ext>
            </a:extLst>
          </p:cNvPr>
          <p:cNvSpPr/>
          <p:nvPr userDrawn="1"/>
        </p:nvSpPr>
        <p:spPr>
          <a:xfrm>
            <a:off x="-7143" y="6813"/>
            <a:ext cx="8001000" cy="6441989"/>
          </a:xfrm>
          <a:prstGeom prst="rect">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6" name="Rectangle 5">
            <a:extLst>
              <a:ext uri="{FF2B5EF4-FFF2-40B4-BE49-F238E27FC236}">
                <a16:creationId xmlns:a16="http://schemas.microsoft.com/office/drawing/2014/main" id="{1884B3F8-2B75-26C4-D768-601E49C84297}"/>
              </a:ext>
            </a:extLst>
          </p:cNvPr>
          <p:cNvSpPr/>
          <p:nvPr userDrawn="1"/>
        </p:nvSpPr>
        <p:spPr>
          <a:xfrm>
            <a:off x="8001000" y="-1"/>
            <a:ext cx="4191000" cy="6441989"/>
          </a:xfrm>
          <a:prstGeom prst="rect">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7" name="Text Placeholder 1">
            <a:extLst>
              <a:ext uri="{FF2B5EF4-FFF2-40B4-BE49-F238E27FC236}">
                <a16:creationId xmlns:a16="http://schemas.microsoft.com/office/drawing/2014/main" id="{DAC391EE-3273-3900-C1FF-EE7010F113F3}"/>
              </a:ext>
            </a:extLst>
          </p:cNvPr>
          <p:cNvSpPr txBox="1">
            <a:spLocks/>
          </p:cNvSpPr>
          <p:nvPr userDrawn="1"/>
        </p:nvSpPr>
        <p:spPr>
          <a:xfrm>
            <a:off x="438458" y="429239"/>
            <a:ext cx="2345932" cy="485162"/>
          </a:xfrm>
          <a:prstGeom prst="rect">
            <a:avLst/>
          </a:prstGeom>
        </p:spPr>
        <p:txBody>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600" b="0" i="0" kern="1200">
                <a:solidFill>
                  <a:schemeClr val="tx1"/>
                </a:solidFill>
                <a:latin typeface="Ringside Narrow Book"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spc="300" dirty="0">
                <a:solidFill>
                  <a:schemeClr val="tx2"/>
                </a:solidFill>
                <a:effectLst/>
                <a:latin typeface="Ringside Narrow" panose="02000500000000000000" pitchFamily="2" charset="0"/>
                <a:cs typeface="Sentinel Book" panose="02060603060506030203" pitchFamily="18" charset="0"/>
              </a:rPr>
              <a:t>AGENDA</a:t>
            </a:r>
          </a:p>
        </p:txBody>
      </p:sp>
      <p:sp>
        <p:nvSpPr>
          <p:cNvPr id="16" name="Text Placeholder 14">
            <a:extLst>
              <a:ext uri="{FF2B5EF4-FFF2-40B4-BE49-F238E27FC236}">
                <a16:creationId xmlns:a16="http://schemas.microsoft.com/office/drawing/2014/main" id="{3DF47E9F-2633-72D5-2B28-7B1CCEBAC3B9}"/>
              </a:ext>
            </a:extLst>
          </p:cNvPr>
          <p:cNvSpPr>
            <a:spLocks noGrp="1"/>
          </p:cNvSpPr>
          <p:nvPr>
            <p:ph type="body" sz="quarter" idx="12" hasCustomPrompt="1"/>
          </p:nvPr>
        </p:nvSpPr>
        <p:spPr>
          <a:xfrm>
            <a:off x="1683426" y="1592209"/>
            <a:ext cx="5899150" cy="365799"/>
          </a:xfrm>
          <a:prstGeom prst="rect">
            <a:avLst/>
          </a:prstGeom>
        </p:spPr>
        <p:txBody>
          <a:bodyPr/>
          <a:lstStyle>
            <a:lvl1pPr marL="0" indent="0">
              <a:buNone/>
              <a:defRPr sz="2800" b="1" i="0">
                <a:latin typeface="TIAA Challenger Semibold" pitchFamily="2" charset="77"/>
              </a:defRPr>
            </a:lvl1pPr>
            <a:lvl2pPr>
              <a:defRPr sz="2000" b="1" i="0">
                <a:latin typeface="TIAA Challenger Semibold" pitchFamily="2" charset="77"/>
              </a:defRPr>
            </a:lvl2pPr>
            <a:lvl3pPr>
              <a:defRPr sz="2000" b="1" i="0">
                <a:latin typeface="TIAA Challenger Semibold" pitchFamily="2" charset="77"/>
              </a:defRPr>
            </a:lvl3pPr>
            <a:lvl4pPr>
              <a:defRPr sz="2000" b="1" i="0">
                <a:latin typeface="TIAA Challenger Semibold" pitchFamily="2" charset="77"/>
              </a:defRPr>
            </a:lvl4pPr>
            <a:lvl5pPr>
              <a:defRPr sz="2000" b="1" i="0">
                <a:latin typeface="TIAA Challenger Semibold" pitchFamily="2" charset="77"/>
              </a:defRPr>
            </a:lvl5pPr>
          </a:lstStyle>
          <a:p>
            <a:pPr lvl="0"/>
            <a:r>
              <a:rPr lang="en-US" dirty="0"/>
              <a:t>Lorem ipsum</a:t>
            </a:r>
          </a:p>
        </p:txBody>
      </p:sp>
      <p:sp>
        <p:nvSpPr>
          <p:cNvPr id="17" name="Text Placeholder 14">
            <a:extLst>
              <a:ext uri="{FF2B5EF4-FFF2-40B4-BE49-F238E27FC236}">
                <a16:creationId xmlns:a16="http://schemas.microsoft.com/office/drawing/2014/main" id="{8D1D8841-79E0-AA5D-38D3-99C7FFD0D95D}"/>
              </a:ext>
            </a:extLst>
          </p:cNvPr>
          <p:cNvSpPr>
            <a:spLocks noGrp="1"/>
          </p:cNvSpPr>
          <p:nvPr>
            <p:ph type="body" sz="quarter" idx="13" hasCustomPrompt="1"/>
          </p:nvPr>
        </p:nvSpPr>
        <p:spPr>
          <a:xfrm>
            <a:off x="1683426" y="2438102"/>
            <a:ext cx="5899150" cy="365799"/>
          </a:xfrm>
          <a:prstGeom prst="rect">
            <a:avLst/>
          </a:prstGeom>
        </p:spPr>
        <p:txBody>
          <a:bodyPr/>
          <a:lstStyle>
            <a:lvl1pPr marL="0" indent="0">
              <a:buNone/>
              <a:defRPr sz="2800" b="1" i="0">
                <a:latin typeface="TIAA Challenger Semibold" pitchFamily="2" charset="77"/>
              </a:defRPr>
            </a:lvl1pPr>
            <a:lvl2pPr>
              <a:defRPr sz="2000" b="1" i="0">
                <a:latin typeface="TIAA Challenger Semibold" pitchFamily="2" charset="77"/>
              </a:defRPr>
            </a:lvl2pPr>
            <a:lvl3pPr>
              <a:defRPr sz="2000" b="1" i="0">
                <a:latin typeface="TIAA Challenger Semibold" pitchFamily="2" charset="77"/>
              </a:defRPr>
            </a:lvl3pPr>
            <a:lvl4pPr>
              <a:defRPr sz="2000" b="1" i="0">
                <a:latin typeface="TIAA Challenger Semibold" pitchFamily="2" charset="77"/>
              </a:defRPr>
            </a:lvl4pPr>
            <a:lvl5pPr>
              <a:defRPr sz="2000" b="1" i="0">
                <a:latin typeface="TIAA Challenger Semibold" pitchFamily="2" charset="77"/>
              </a:defRPr>
            </a:lvl5pPr>
          </a:lstStyle>
          <a:p>
            <a:pPr lvl="0"/>
            <a:r>
              <a:rPr lang="en-US" dirty="0"/>
              <a:t>Lorem ipsum</a:t>
            </a:r>
          </a:p>
        </p:txBody>
      </p:sp>
      <p:sp>
        <p:nvSpPr>
          <p:cNvPr id="19" name="Text Placeholder 14">
            <a:extLst>
              <a:ext uri="{FF2B5EF4-FFF2-40B4-BE49-F238E27FC236}">
                <a16:creationId xmlns:a16="http://schemas.microsoft.com/office/drawing/2014/main" id="{FF4B1A49-E4DF-9543-6C30-22ECF7929843}"/>
              </a:ext>
            </a:extLst>
          </p:cNvPr>
          <p:cNvSpPr>
            <a:spLocks noGrp="1"/>
          </p:cNvSpPr>
          <p:nvPr>
            <p:ph type="body" sz="quarter" idx="14" hasCustomPrompt="1"/>
          </p:nvPr>
        </p:nvSpPr>
        <p:spPr>
          <a:xfrm>
            <a:off x="1683426" y="3297864"/>
            <a:ext cx="5899150" cy="365799"/>
          </a:xfrm>
          <a:prstGeom prst="rect">
            <a:avLst/>
          </a:prstGeom>
        </p:spPr>
        <p:txBody>
          <a:bodyPr/>
          <a:lstStyle>
            <a:lvl1pPr marL="0" indent="0">
              <a:buNone/>
              <a:defRPr sz="2800" b="1" i="0">
                <a:latin typeface="TIAA Challenger Semibold" pitchFamily="2" charset="77"/>
              </a:defRPr>
            </a:lvl1pPr>
            <a:lvl2pPr>
              <a:defRPr sz="2000" b="1" i="0">
                <a:latin typeface="TIAA Challenger Semibold" pitchFamily="2" charset="77"/>
              </a:defRPr>
            </a:lvl2pPr>
            <a:lvl3pPr>
              <a:defRPr sz="2000" b="1" i="0">
                <a:latin typeface="TIAA Challenger Semibold" pitchFamily="2" charset="77"/>
              </a:defRPr>
            </a:lvl3pPr>
            <a:lvl4pPr>
              <a:defRPr sz="2000" b="1" i="0">
                <a:latin typeface="TIAA Challenger Semibold" pitchFamily="2" charset="77"/>
              </a:defRPr>
            </a:lvl4pPr>
            <a:lvl5pPr>
              <a:defRPr sz="2000" b="1" i="0">
                <a:latin typeface="TIAA Challenger Semibold" pitchFamily="2" charset="77"/>
              </a:defRPr>
            </a:lvl5pPr>
          </a:lstStyle>
          <a:p>
            <a:pPr lvl="0"/>
            <a:r>
              <a:rPr lang="en-US" dirty="0"/>
              <a:t>Lorem ipsum</a:t>
            </a:r>
          </a:p>
        </p:txBody>
      </p:sp>
      <p:sp>
        <p:nvSpPr>
          <p:cNvPr id="27" name="Text Placeholder 26">
            <a:extLst>
              <a:ext uri="{FF2B5EF4-FFF2-40B4-BE49-F238E27FC236}">
                <a16:creationId xmlns:a16="http://schemas.microsoft.com/office/drawing/2014/main" id="{5F3D8C4B-DA70-DF11-DC56-F7F4BB04C1F6}"/>
              </a:ext>
            </a:extLst>
          </p:cNvPr>
          <p:cNvSpPr>
            <a:spLocks noGrp="1"/>
          </p:cNvSpPr>
          <p:nvPr>
            <p:ph type="body" sz="quarter" idx="16" hasCustomPrompt="1"/>
          </p:nvPr>
        </p:nvSpPr>
        <p:spPr>
          <a:xfrm>
            <a:off x="8696325" y="2588768"/>
            <a:ext cx="2928938" cy="1952742"/>
          </a:xfrm>
          <a:prstGeom prst="rect">
            <a:avLst/>
          </a:prstGeom>
        </p:spPr>
        <p:txBody>
          <a:bodyPr/>
          <a:lstStyle>
            <a:lvl1pPr marL="0" indent="0">
              <a:buNone/>
              <a:defRPr sz="2400" b="0" i="0">
                <a:latin typeface="Sentinel Book" panose="02060603060506030203" pitchFamily="18" charset="0"/>
                <a:cs typeface="Sentinel Book" panose="02060603060506030203" pitchFamily="18" charset="0"/>
              </a:defRPr>
            </a:lvl1pPr>
          </a:lstStyle>
          <a:p>
            <a:pPr lvl="0"/>
            <a:r>
              <a:rPr lang="en-US" dirty="0"/>
              <a:t>“Quote to go here and here and here and here.”</a:t>
            </a:r>
          </a:p>
        </p:txBody>
      </p:sp>
      <p:sp>
        <p:nvSpPr>
          <p:cNvPr id="29" name="Text Placeholder 28">
            <a:extLst>
              <a:ext uri="{FF2B5EF4-FFF2-40B4-BE49-F238E27FC236}">
                <a16:creationId xmlns:a16="http://schemas.microsoft.com/office/drawing/2014/main" id="{87B86CBD-655A-BF4C-79EE-83DA69C4A44C}"/>
              </a:ext>
            </a:extLst>
          </p:cNvPr>
          <p:cNvSpPr>
            <a:spLocks noGrp="1"/>
          </p:cNvSpPr>
          <p:nvPr>
            <p:ph type="body" sz="quarter" idx="17" hasCustomPrompt="1"/>
          </p:nvPr>
        </p:nvSpPr>
        <p:spPr>
          <a:xfrm>
            <a:off x="9440863" y="3846068"/>
            <a:ext cx="2355850" cy="446088"/>
          </a:xfrm>
          <a:prstGeom prst="rect">
            <a:avLst/>
          </a:prstGeom>
        </p:spPr>
        <p:txBody>
          <a:bodyPr/>
          <a:lstStyle>
            <a:lvl1pPr marL="0" indent="0">
              <a:buNone/>
              <a:defRPr sz="1400" b="0" i="0">
                <a:latin typeface="Ringside Narrow Book" panose="02000500000000000000" pitchFamily="2" charset="0"/>
              </a:defRPr>
            </a:lvl1pPr>
          </a:lstStyle>
          <a:p>
            <a:pPr lvl="0"/>
            <a:r>
              <a:rPr lang="en-US" dirty="0"/>
              <a:t>— </a:t>
            </a:r>
            <a:r>
              <a:rPr lang="en-US" dirty="0" err="1"/>
              <a:t>Firstname</a:t>
            </a:r>
            <a:r>
              <a:rPr lang="en-US" dirty="0"/>
              <a:t> </a:t>
            </a:r>
            <a:r>
              <a:rPr lang="en-US" dirty="0" err="1"/>
              <a:t>Lastname</a:t>
            </a:r>
            <a:endParaRPr lang="en-US" dirty="0"/>
          </a:p>
        </p:txBody>
      </p:sp>
      <p:sp>
        <p:nvSpPr>
          <p:cNvPr id="2" name="Text Placeholder 14">
            <a:extLst>
              <a:ext uri="{FF2B5EF4-FFF2-40B4-BE49-F238E27FC236}">
                <a16:creationId xmlns:a16="http://schemas.microsoft.com/office/drawing/2014/main" id="{7FFE2861-8111-8705-6115-65F7A7DFDE30}"/>
              </a:ext>
            </a:extLst>
          </p:cNvPr>
          <p:cNvSpPr>
            <a:spLocks noGrp="1"/>
          </p:cNvSpPr>
          <p:nvPr>
            <p:ph type="body" sz="quarter" idx="18" hasCustomPrompt="1"/>
          </p:nvPr>
        </p:nvSpPr>
        <p:spPr>
          <a:xfrm>
            <a:off x="1683426" y="4163385"/>
            <a:ext cx="5899150" cy="365799"/>
          </a:xfrm>
          <a:prstGeom prst="rect">
            <a:avLst/>
          </a:prstGeom>
        </p:spPr>
        <p:txBody>
          <a:bodyPr/>
          <a:lstStyle>
            <a:lvl1pPr marL="0" indent="0">
              <a:buNone/>
              <a:defRPr sz="2800" b="1" i="0">
                <a:latin typeface="TIAA Challenger Semibold" pitchFamily="2" charset="77"/>
              </a:defRPr>
            </a:lvl1pPr>
            <a:lvl2pPr>
              <a:defRPr sz="2000" b="1" i="0">
                <a:latin typeface="TIAA Challenger Semibold" pitchFamily="2" charset="77"/>
              </a:defRPr>
            </a:lvl2pPr>
            <a:lvl3pPr>
              <a:defRPr sz="2000" b="1" i="0">
                <a:latin typeface="TIAA Challenger Semibold" pitchFamily="2" charset="77"/>
              </a:defRPr>
            </a:lvl3pPr>
            <a:lvl4pPr>
              <a:defRPr sz="2000" b="1" i="0">
                <a:latin typeface="TIAA Challenger Semibold" pitchFamily="2" charset="77"/>
              </a:defRPr>
            </a:lvl4pPr>
            <a:lvl5pPr>
              <a:defRPr sz="2000" b="1" i="0">
                <a:latin typeface="TIAA Challenger Semibold" pitchFamily="2" charset="77"/>
              </a:defRPr>
            </a:lvl5pPr>
          </a:lstStyle>
          <a:p>
            <a:pPr lvl="0"/>
            <a:r>
              <a:rPr lang="en-US" dirty="0"/>
              <a:t>Lorem ipsum</a:t>
            </a:r>
          </a:p>
        </p:txBody>
      </p:sp>
      <p:sp>
        <p:nvSpPr>
          <p:cNvPr id="4" name="Text Placeholder 14">
            <a:extLst>
              <a:ext uri="{FF2B5EF4-FFF2-40B4-BE49-F238E27FC236}">
                <a16:creationId xmlns:a16="http://schemas.microsoft.com/office/drawing/2014/main" id="{1E78FB7E-2BB7-4EBC-15F7-F5BAC525A5F3}"/>
              </a:ext>
            </a:extLst>
          </p:cNvPr>
          <p:cNvSpPr>
            <a:spLocks noGrp="1"/>
          </p:cNvSpPr>
          <p:nvPr>
            <p:ph type="body" sz="quarter" idx="19" hasCustomPrompt="1"/>
          </p:nvPr>
        </p:nvSpPr>
        <p:spPr>
          <a:xfrm>
            <a:off x="1683426" y="5023147"/>
            <a:ext cx="5899150" cy="365799"/>
          </a:xfrm>
          <a:prstGeom prst="rect">
            <a:avLst/>
          </a:prstGeom>
        </p:spPr>
        <p:txBody>
          <a:bodyPr/>
          <a:lstStyle>
            <a:lvl1pPr marL="0" indent="0">
              <a:buNone/>
              <a:defRPr sz="2800" b="1" i="0">
                <a:latin typeface="TIAA Challenger Semibold" pitchFamily="2" charset="77"/>
              </a:defRPr>
            </a:lvl1pPr>
            <a:lvl2pPr>
              <a:defRPr sz="2000" b="1" i="0">
                <a:latin typeface="TIAA Challenger Semibold" pitchFamily="2" charset="77"/>
              </a:defRPr>
            </a:lvl2pPr>
            <a:lvl3pPr>
              <a:defRPr sz="2000" b="1" i="0">
                <a:latin typeface="TIAA Challenger Semibold" pitchFamily="2" charset="77"/>
              </a:defRPr>
            </a:lvl3pPr>
            <a:lvl4pPr>
              <a:defRPr sz="2000" b="1" i="0">
                <a:latin typeface="TIAA Challenger Semibold" pitchFamily="2" charset="77"/>
              </a:defRPr>
            </a:lvl4pPr>
            <a:lvl5pPr>
              <a:defRPr sz="2000" b="1" i="0">
                <a:latin typeface="TIAA Challenger Semibold" pitchFamily="2" charset="77"/>
              </a:defRPr>
            </a:lvl5pPr>
          </a:lstStyle>
          <a:p>
            <a:pPr lvl="0"/>
            <a:r>
              <a:rPr lang="en-US" dirty="0"/>
              <a:t>Lorem ipsum</a:t>
            </a:r>
          </a:p>
        </p:txBody>
      </p:sp>
    </p:spTree>
    <p:extLst>
      <p:ext uri="{BB962C8B-B14F-4D97-AF65-F5344CB8AC3E}">
        <p14:creationId xmlns:p14="http://schemas.microsoft.com/office/powerpoint/2010/main" val="208146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3ADA06-A6D7-4830-AD27-4FBD66DF3BDA}" type="datetimeFigureOut">
              <a:rPr lang="en-US" smtClean="0"/>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D73C9C-E4BF-45A3-843E-C15C132D2C40}" type="slidenum">
              <a:rPr lang="en-US" smtClean="0"/>
              <a:t>‹#›</a:t>
            </a:fld>
            <a:endParaRPr lang="en-US"/>
          </a:p>
        </p:txBody>
      </p:sp>
    </p:spTree>
    <p:extLst>
      <p:ext uri="{BB962C8B-B14F-4D97-AF65-F5344CB8AC3E}">
        <p14:creationId xmlns:p14="http://schemas.microsoft.com/office/powerpoint/2010/main" val="15229772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3ADA06-A6D7-4830-AD27-4FBD66DF3BDA}" type="datetimeFigureOut">
              <a:rPr lang="en-US" smtClean="0"/>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D73C9C-E4BF-45A3-843E-C15C132D2C40}" type="slidenum">
              <a:rPr lang="en-US" smtClean="0"/>
              <a:t>‹#›</a:t>
            </a:fld>
            <a:endParaRPr lang="en-US"/>
          </a:p>
        </p:txBody>
      </p:sp>
    </p:spTree>
    <p:extLst>
      <p:ext uri="{BB962C8B-B14F-4D97-AF65-F5344CB8AC3E}">
        <p14:creationId xmlns:p14="http://schemas.microsoft.com/office/powerpoint/2010/main" val="1772201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3ADA06-A6D7-4830-AD27-4FBD66DF3BDA}" type="datetimeFigureOut">
              <a:rPr lang="en-US" smtClean="0"/>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D73C9C-E4BF-45A3-843E-C15C132D2C40}" type="slidenum">
              <a:rPr lang="en-US" smtClean="0"/>
              <a:t>‹#›</a:t>
            </a:fld>
            <a:endParaRPr lang="en-US"/>
          </a:p>
        </p:txBody>
      </p:sp>
    </p:spTree>
    <p:extLst>
      <p:ext uri="{BB962C8B-B14F-4D97-AF65-F5344CB8AC3E}">
        <p14:creationId xmlns:p14="http://schemas.microsoft.com/office/powerpoint/2010/main" val="1800646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3ADA06-A6D7-4830-AD27-4FBD66DF3BDA}"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73C9C-E4BF-45A3-843E-C15C132D2C40}" type="slidenum">
              <a:rPr lang="en-US" smtClean="0"/>
              <a:t>‹#›</a:t>
            </a:fld>
            <a:endParaRPr lang="en-US"/>
          </a:p>
        </p:txBody>
      </p:sp>
    </p:spTree>
    <p:extLst>
      <p:ext uri="{BB962C8B-B14F-4D97-AF65-F5344CB8AC3E}">
        <p14:creationId xmlns:p14="http://schemas.microsoft.com/office/powerpoint/2010/main" val="2206254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3ADA06-A6D7-4830-AD27-4FBD66DF3BDA}"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73C9C-E4BF-45A3-843E-C15C132D2C40}" type="slidenum">
              <a:rPr lang="en-US" smtClean="0"/>
              <a:t>‹#›</a:t>
            </a:fld>
            <a:endParaRPr lang="en-US"/>
          </a:p>
        </p:txBody>
      </p:sp>
    </p:spTree>
    <p:extLst>
      <p:ext uri="{BB962C8B-B14F-4D97-AF65-F5344CB8AC3E}">
        <p14:creationId xmlns:p14="http://schemas.microsoft.com/office/powerpoint/2010/main" val="10911230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3ADA06-A6D7-4830-AD27-4FBD66DF3BDA}"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73C9C-E4BF-45A3-843E-C15C132D2C40}" type="slidenum">
              <a:rPr lang="en-US" smtClean="0"/>
              <a:t>‹#›</a:t>
            </a:fld>
            <a:endParaRPr lang="en-US"/>
          </a:p>
        </p:txBody>
      </p:sp>
    </p:spTree>
    <p:extLst>
      <p:ext uri="{BB962C8B-B14F-4D97-AF65-F5344CB8AC3E}">
        <p14:creationId xmlns:p14="http://schemas.microsoft.com/office/powerpoint/2010/main" val="4078339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3ADA06-A6D7-4830-AD27-4FBD66DF3BDA}"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73C9C-E4BF-45A3-843E-C15C132D2C40}" type="slidenum">
              <a:rPr lang="en-US" smtClean="0"/>
              <a:t>‹#›</a:t>
            </a:fld>
            <a:endParaRPr lang="en-US"/>
          </a:p>
        </p:txBody>
      </p:sp>
    </p:spTree>
    <p:extLst>
      <p:ext uri="{BB962C8B-B14F-4D97-AF65-F5344CB8AC3E}">
        <p14:creationId xmlns:p14="http://schemas.microsoft.com/office/powerpoint/2010/main" val="2310393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0898CC-78B9-8C4A-A07C-3570DF1D0AE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902E295-40FC-3D4E-9069-ED5296B3115D}"/>
              </a:ext>
            </a:extLst>
          </p:cNvPr>
          <p:cNvPicPr>
            <a:picLocks noChangeAspect="1"/>
          </p:cNvPicPr>
          <p:nvPr userDrawn="1"/>
        </p:nvPicPr>
        <p:blipFill>
          <a:blip r:embed="rId3"/>
          <a:stretch>
            <a:fillRect/>
          </a:stretch>
        </p:blipFill>
        <p:spPr>
          <a:xfrm>
            <a:off x="-5356" y="6313784"/>
            <a:ext cx="11811000" cy="136034"/>
          </a:xfrm>
          <a:prstGeom prst="rect">
            <a:avLst/>
          </a:prstGeom>
        </p:spPr>
      </p:pic>
      <p:sp>
        <p:nvSpPr>
          <p:cNvPr id="7" name="Title Placeholder 1">
            <a:extLst>
              <a:ext uri="{FF2B5EF4-FFF2-40B4-BE49-F238E27FC236}">
                <a16:creationId xmlns:a16="http://schemas.microsoft.com/office/drawing/2014/main" id="{34E9DDBC-7B32-6446-80BA-E913E95CA06A}"/>
              </a:ext>
            </a:extLst>
          </p:cNvPr>
          <p:cNvSpPr>
            <a:spLocks noGrp="1"/>
          </p:cNvSpPr>
          <p:nvPr>
            <p:ph type="title" hasCustomPrompt="1"/>
          </p:nvPr>
        </p:nvSpPr>
        <p:spPr>
          <a:xfrm>
            <a:off x="838200" y="838982"/>
            <a:ext cx="10515600" cy="556182"/>
          </a:xfrm>
          <a:prstGeom prst="rect">
            <a:avLst/>
          </a:prstGeom>
        </p:spPr>
        <p:txBody>
          <a:bodyPr vert="horz" lIns="91440" tIns="45720" rIns="91440" bIns="45720" rtlCol="0" anchor="ctr">
            <a:normAutofit/>
          </a:bodyPr>
          <a:lstStyle>
            <a:lvl1pPr algn="l">
              <a:defRPr b="0">
                <a:solidFill>
                  <a:schemeClr val="bg1"/>
                </a:solidFill>
                <a:latin typeface="+mj-lt"/>
              </a:defRPr>
            </a:lvl1pPr>
          </a:lstStyle>
          <a:p>
            <a:r>
              <a:rPr lang="en-US" dirty="0"/>
              <a:t>TITLE</a:t>
            </a:r>
          </a:p>
        </p:txBody>
      </p:sp>
      <p:sp>
        <p:nvSpPr>
          <p:cNvPr id="8" name="Text Placeholder 2">
            <a:extLst>
              <a:ext uri="{FF2B5EF4-FFF2-40B4-BE49-F238E27FC236}">
                <a16:creationId xmlns:a16="http://schemas.microsoft.com/office/drawing/2014/main" id="{66E84A47-10EE-B345-9993-99CC8228DD82}"/>
              </a:ext>
            </a:extLst>
          </p:cNvPr>
          <p:cNvSpPr>
            <a:spLocks noGrp="1"/>
          </p:cNvSpPr>
          <p:nvPr>
            <p:ph idx="1" hasCustomPrompt="1"/>
          </p:nvPr>
        </p:nvSpPr>
        <p:spPr>
          <a:xfrm>
            <a:off x="838200" y="1395164"/>
            <a:ext cx="10515600" cy="433633"/>
          </a:xfrm>
          <a:prstGeom prst="rect">
            <a:avLst/>
          </a:prstGeom>
        </p:spPr>
        <p:txBody>
          <a:bodyPr vert="horz" lIns="91440" tIns="45720" rIns="91440" bIns="45720" rtlCol="0">
            <a:normAutofit/>
          </a:bodyPr>
          <a:lstStyle>
            <a:lvl1pPr algn="l">
              <a:defRPr sz="2400" b="0" i="1">
                <a:solidFill>
                  <a:schemeClr val="bg1"/>
                </a:solidFill>
                <a:latin typeface="Franklin Gothic Medium" panose="020B0603020102020204" pitchFamily="34" charset="0"/>
              </a:defRPr>
            </a:lvl1pPr>
          </a:lstStyle>
          <a:p>
            <a:pPr lvl="0"/>
            <a:r>
              <a:rPr lang="en-US"/>
              <a:t>Subtitle</a:t>
            </a:r>
          </a:p>
        </p:txBody>
      </p:sp>
      <p:pic>
        <p:nvPicPr>
          <p:cNvPr id="9" name="Picture 8">
            <a:extLst>
              <a:ext uri="{FF2B5EF4-FFF2-40B4-BE49-F238E27FC236}">
                <a16:creationId xmlns:a16="http://schemas.microsoft.com/office/drawing/2014/main" id="{3C78A9CF-BA43-6C4C-8759-91E3A6C1B7CC}"/>
              </a:ext>
            </a:extLst>
          </p:cNvPr>
          <p:cNvPicPr>
            <a:picLocks noChangeAspect="1"/>
          </p:cNvPicPr>
          <p:nvPr userDrawn="1"/>
        </p:nvPicPr>
        <p:blipFill>
          <a:blip r:embed="rId4"/>
          <a:stretch>
            <a:fillRect/>
          </a:stretch>
        </p:blipFill>
        <p:spPr>
          <a:xfrm>
            <a:off x="9808750" y="5933746"/>
            <a:ext cx="1992540" cy="404354"/>
          </a:xfrm>
          <a:prstGeom prst="rect">
            <a:avLst/>
          </a:prstGeom>
        </p:spPr>
      </p:pic>
      <p:sp>
        <p:nvSpPr>
          <p:cNvPr id="11" name="Text Placeholder 10">
            <a:extLst>
              <a:ext uri="{FF2B5EF4-FFF2-40B4-BE49-F238E27FC236}">
                <a16:creationId xmlns:a16="http://schemas.microsoft.com/office/drawing/2014/main" id="{52E9B25B-6590-0348-AB37-88B268A3C4C0}"/>
              </a:ext>
            </a:extLst>
          </p:cNvPr>
          <p:cNvSpPr>
            <a:spLocks noGrp="1"/>
          </p:cNvSpPr>
          <p:nvPr>
            <p:ph type="body" sz="quarter" idx="10" hasCustomPrompt="1"/>
          </p:nvPr>
        </p:nvSpPr>
        <p:spPr>
          <a:xfrm>
            <a:off x="838200" y="5181600"/>
            <a:ext cx="3733800" cy="1203029"/>
          </a:xfrm>
          <a:prstGeom prst="rect">
            <a:avLst/>
          </a:prstGeom>
        </p:spPr>
        <p:txBody>
          <a:bodyPr/>
          <a:lstStyle>
            <a:lvl1pPr>
              <a:defRPr sz="2000" b="0" i="1">
                <a:solidFill>
                  <a:schemeClr val="bg1"/>
                </a:solidFill>
                <a:latin typeface="Franklin Gothic Book" panose="020B0503020102020204" pitchFamily="34" charset="0"/>
              </a:defRPr>
            </a:lvl1pPr>
          </a:lstStyle>
          <a:p>
            <a:pPr lvl="0"/>
            <a:r>
              <a:rPr lang="en-US"/>
              <a:t>Name, Title, Department, Date</a:t>
            </a:r>
          </a:p>
        </p:txBody>
      </p:sp>
    </p:spTree>
    <p:extLst>
      <p:ext uri="{BB962C8B-B14F-4D97-AF65-F5344CB8AC3E}">
        <p14:creationId xmlns:p14="http://schemas.microsoft.com/office/powerpoint/2010/main" val="858058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WHT Headline + Foo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433150-3C0F-6C87-07CA-34B1CDC2E892}"/>
              </a:ext>
            </a:extLst>
          </p:cNvPr>
          <p:cNvSpPr/>
          <p:nvPr userDrawn="1"/>
        </p:nvSpPr>
        <p:spPr>
          <a:xfrm rot="10800000">
            <a:off x="0" y="1520824"/>
            <a:ext cx="12192000" cy="4667600"/>
          </a:xfrm>
          <a:prstGeom prst="rect">
            <a:avLst/>
          </a:prstGeom>
          <a:solidFill>
            <a:srgbClr val="F9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0" i="0" dirty="0">
              <a:latin typeface="Fidelity Sans 2" panose="020B0504050501040104" pitchFamily="34" charset="0"/>
            </a:endParaRPr>
          </a:p>
        </p:txBody>
      </p:sp>
      <p:sp>
        <p:nvSpPr>
          <p:cNvPr id="11" name="Text Placeholder 7">
            <a:extLst>
              <a:ext uri="{FF2B5EF4-FFF2-40B4-BE49-F238E27FC236}">
                <a16:creationId xmlns:a16="http://schemas.microsoft.com/office/drawing/2014/main" id="{2DB3058B-1F70-0D9E-0103-A2FD4871E249}"/>
              </a:ext>
            </a:extLst>
          </p:cNvPr>
          <p:cNvSpPr>
            <a:spLocks noGrp="1"/>
          </p:cNvSpPr>
          <p:nvPr>
            <p:ph type="body" sz="quarter" idx="13"/>
          </p:nvPr>
        </p:nvSpPr>
        <p:spPr>
          <a:xfrm>
            <a:off x="609601" y="914400"/>
            <a:ext cx="10972800" cy="456199"/>
          </a:xfrm>
          <a:prstGeom prst="rect">
            <a:avLst/>
          </a:prstGeom>
        </p:spPr>
        <p:txBody>
          <a:bodyPr lIns="0">
            <a:noAutofit/>
          </a:bodyPr>
          <a:lstStyle>
            <a:lvl1pPr marL="0" indent="0">
              <a:buNone/>
              <a:defRPr sz="1600" b="0" i="0">
                <a:solidFill>
                  <a:schemeClr val="tx2"/>
                </a:solidFill>
                <a:latin typeface="+mn-lt"/>
              </a:defRPr>
            </a:lvl1pPr>
            <a:lvl2pPr marL="457199" indent="0">
              <a:buNone/>
              <a:defRPr sz="1600"/>
            </a:lvl2pPr>
          </a:lstStyle>
          <a:p>
            <a:pPr lvl="0"/>
            <a:r>
              <a:rPr lang="en-US" dirty="0"/>
              <a:t>Click to edit Master text styles</a:t>
            </a:r>
          </a:p>
          <a:p>
            <a:pPr lvl="0"/>
            <a:endParaRPr lang="en-US" dirty="0"/>
          </a:p>
        </p:txBody>
      </p:sp>
      <p:sp>
        <p:nvSpPr>
          <p:cNvPr id="31" name="Date Placeholder 30">
            <a:extLst>
              <a:ext uri="{FF2B5EF4-FFF2-40B4-BE49-F238E27FC236}">
                <a16:creationId xmlns:a16="http://schemas.microsoft.com/office/drawing/2014/main" id="{C2129C9B-6188-03E0-53FE-4ABC4F063602}"/>
              </a:ext>
            </a:extLst>
          </p:cNvPr>
          <p:cNvSpPr>
            <a:spLocks noGrp="1"/>
          </p:cNvSpPr>
          <p:nvPr>
            <p:ph type="dt" sz="half" idx="14"/>
          </p:nvPr>
        </p:nvSpPr>
        <p:spPr/>
        <p:txBody>
          <a:bodyPr/>
          <a:lstStyle>
            <a:lvl1pPr algn="r">
              <a:defRPr/>
            </a:lvl1pPr>
          </a:lstStyle>
          <a:p>
            <a:pPr defTabSz="914400">
              <a:lnSpc>
                <a:spcPct val="90000"/>
              </a:lnSpc>
              <a:spcBef>
                <a:spcPts val="1000"/>
              </a:spcBef>
              <a:buFont typeface="Arial" panose="020B0604020202020204" pitchFamily="34" charset="0"/>
              <a:buNone/>
            </a:pPr>
            <a:r>
              <a:rPr lang="en-US" dirty="0"/>
              <a:t>XXXXXX.XX</a:t>
            </a:r>
          </a:p>
        </p:txBody>
      </p:sp>
      <p:sp>
        <p:nvSpPr>
          <p:cNvPr id="32" name="Footer Placeholder 31">
            <a:extLst>
              <a:ext uri="{FF2B5EF4-FFF2-40B4-BE49-F238E27FC236}">
                <a16:creationId xmlns:a16="http://schemas.microsoft.com/office/drawing/2014/main" id="{4F206AAB-BE36-0868-281C-68DB22F60644}"/>
              </a:ext>
            </a:extLst>
          </p:cNvPr>
          <p:cNvSpPr>
            <a:spLocks noGrp="1"/>
          </p:cNvSpPr>
          <p:nvPr>
            <p:ph type="ftr" sz="quarter" idx="15"/>
          </p:nvPr>
        </p:nvSpPr>
        <p:spPr/>
        <p:txBody>
          <a:bodyPr/>
          <a:lstStyle/>
          <a:p>
            <a:endParaRPr lang="en-US" dirty="0"/>
          </a:p>
        </p:txBody>
      </p:sp>
      <p:sp>
        <p:nvSpPr>
          <p:cNvPr id="33" name="Slide Number Placeholder 32">
            <a:extLst>
              <a:ext uri="{FF2B5EF4-FFF2-40B4-BE49-F238E27FC236}">
                <a16:creationId xmlns:a16="http://schemas.microsoft.com/office/drawing/2014/main" id="{27192DFD-B97F-405C-32F3-BE5C89C3B6F4}"/>
              </a:ext>
            </a:extLst>
          </p:cNvPr>
          <p:cNvSpPr>
            <a:spLocks noGrp="1"/>
          </p:cNvSpPr>
          <p:nvPr>
            <p:ph type="sldNum" sz="quarter" idx="16"/>
          </p:nvPr>
        </p:nvSpPr>
        <p:spPr/>
        <p:txBody>
          <a:bodyPr/>
          <a:lstStyle/>
          <a:p>
            <a:pPr>
              <a:lnSpc>
                <a:spcPts val="795"/>
              </a:lnSpc>
            </a:pPr>
            <a:fld id="{05BFBC55-CFB3-E64F-8BCC-34A4E1FBD227}" type="slidenum">
              <a:rPr lang="en-CA" smtClean="0"/>
              <a:pPr>
                <a:lnSpc>
                  <a:spcPts val="795"/>
                </a:lnSpc>
              </a:pPr>
              <a:t>‹#›</a:t>
            </a:fld>
            <a:endParaRPr lang="en-CA" dirty="0"/>
          </a:p>
        </p:txBody>
      </p:sp>
      <p:sp>
        <p:nvSpPr>
          <p:cNvPr id="9" name="Title 8">
            <a:extLst>
              <a:ext uri="{FF2B5EF4-FFF2-40B4-BE49-F238E27FC236}">
                <a16:creationId xmlns:a16="http://schemas.microsoft.com/office/drawing/2014/main" id="{340CF446-FDD1-2B4E-185D-E1F39FCD1308}"/>
              </a:ext>
            </a:extLst>
          </p:cNvPr>
          <p:cNvSpPr>
            <a:spLocks noGrp="1"/>
          </p:cNvSpPr>
          <p:nvPr>
            <p:ph type="title"/>
          </p:nvPr>
        </p:nvSpPr>
        <p:spPr/>
        <p:txBody>
          <a:bodyPr/>
          <a:lstStyle>
            <a:lvl1pPr>
              <a:lnSpc>
                <a:spcPts val="2293"/>
              </a:lnSpc>
              <a:defRPr/>
            </a:lvl1pPr>
          </a:lstStyle>
          <a:p>
            <a:r>
              <a:rPr lang="en-US" dirty="0"/>
              <a:t>Click to edit Master title style</a:t>
            </a:r>
            <a:endParaRPr lang="en-CA" dirty="0"/>
          </a:p>
        </p:txBody>
      </p:sp>
    </p:spTree>
    <p:extLst>
      <p:ext uri="{BB962C8B-B14F-4D97-AF65-F5344CB8AC3E}">
        <p14:creationId xmlns:p14="http://schemas.microsoft.com/office/powerpoint/2010/main" val="33251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No Subheading - Full White">
    <p:spTree>
      <p:nvGrpSpPr>
        <p:cNvPr id="1" name=""/>
        <p:cNvGrpSpPr/>
        <p:nvPr/>
      </p:nvGrpSpPr>
      <p:grpSpPr>
        <a:xfrm>
          <a:off x="0" y="0"/>
          <a:ext cx="0" cy="0"/>
          <a:chOff x="0" y="0"/>
          <a:chExt cx="0" cy="0"/>
        </a:xfrm>
      </p:grpSpPr>
      <p:sp>
        <p:nvSpPr>
          <p:cNvPr id="25" name="Date Placeholder 24">
            <a:extLst>
              <a:ext uri="{FF2B5EF4-FFF2-40B4-BE49-F238E27FC236}">
                <a16:creationId xmlns:a16="http://schemas.microsoft.com/office/drawing/2014/main" id="{E12C62EE-8BEC-54E0-E0A6-7E7F7712EA07}"/>
              </a:ext>
            </a:extLst>
          </p:cNvPr>
          <p:cNvSpPr>
            <a:spLocks noGrp="1"/>
          </p:cNvSpPr>
          <p:nvPr>
            <p:ph type="dt" sz="half" idx="10"/>
          </p:nvPr>
        </p:nvSpPr>
        <p:spPr/>
        <p:txBody>
          <a:bodyPr/>
          <a:lstStyle/>
          <a:p>
            <a:pPr algn="r" defTabSz="914400">
              <a:lnSpc>
                <a:spcPct val="90000"/>
              </a:lnSpc>
              <a:spcBef>
                <a:spcPts val="1000"/>
              </a:spcBef>
              <a:buFont typeface="Arial" panose="020B0604020202020204" pitchFamily="34" charset="0"/>
              <a:buNone/>
            </a:pPr>
            <a:r>
              <a:rPr lang="en-CA"/>
              <a:t>XXXXXX.XX</a:t>
            </a:r>
          </a:p>
        </p:txBody>
      </p:sp>
      <p:sp>
        <p:nvSpPr>
          <p:cNvPr id="26" name="Footer Placeholder 25">
            <a:extLst>
              <a:ext uri="{FF2B5EF4-FFF2-40B4-BE49-F238E27FC236}">
                <a16:creationId xmlns:a16="http://schemas.microsoft.com/office/drawing/2014/main" id="{D869B967-70AE-28B1-ACD2-5A56A395C38A}"/>
              </a:ext>
            </a:extLst>
          </p:cNvPr>
          <p:cNvSpPr>
            <a:spLocks noGrp="1"/>
          </p:cNvSpPr>
          <p:nvPr>
            <p:ph type="ftr" sz="quarter" idx="11"/>
          </p:nvPr>
        </p:nvSpPr>
        <p:spPr/>
        <p:txBody>
          <a:bodyPr/>
          <a:lstStyle/>
          <a:p>
            <a:endParaRPr lang="en-US"/>
          </a:p>
        </p:txBody>
      </p:sp>
      <p:sp>
        <p:nvSpPr>
          <p:cNvPr id="27" name="Slide Number Placeholder 26">
            <a:extLst>
              <a:ext uri="{FF2B5EF4-FFF2-40B4-BE49-F238E27FC236}">
                <a16:creationId xmlns:a16="http://schemas.microsoft.com/office/drawing/2014/main" id="{BDD781FB-3D6A-0A55-AC8D-0A30A80D8EDF}"/>
              </a:ext>
            </a:extLst>
          </p:cNvPr>
          <p:cNvSpPr>
            <a:spLocks noGrp="1"/>
          </p:cNvSpPr>
          <p:nvPr>
            <p:ph type="sldNum" sz="quarter" idx="12"/>
          </p:nvPr>
        </p:nvSpPr>
        <p:spPr/>
        <p:txBody>
          <a:bodyPr/>
          <a:lstStyle/>
          <a:p>
            <a:pPr>
              <a:lnSpc>
                <a:spcPts val="795"/>
              </a:lnSpc>
            </a:pPr>
            <a:fld id="{05BFBC55-CFB3-E64F-8BCC-34A4E1FBD227}" type="slidenum">
              <a:rPr lang="en-CA" smtClean="0"/>
              <a:pPr>
                <a:lnSpc>
                  <a:spcPts val="795"/>
                </a:lnSpc>
              </a:pPr>
              <a:t>‹#›</a:t>
            </a:fld>
            <a:endParaRPr lang="en-CA"/>
          </a:p>
        </p:txBody>
      </p:sp>
      <p:sp>
        <p:nvSpPr>
          <p:cNvPr id="2" name="Title 1">
            <a:extLst>
              <a:ext uri="{FF2B5EF4-FFF2-40B4-BE49-F238E27FC236}">
                <a16:creationId xmlns:a16="http://schemas.microsoft.com/office/drawing/2014/main" id="{EC02947D-073E-81B4-A9B6-D909F0943C7E}"/>
              </a:ext>
            </a:extLst>
          </p:cNvPr>
          <p:cNvSpPr>
            <a:spLocks noGrp="1"/>
          </p:cNvSpPr>
          <p:nvPr>
            <p:ph type="title"/>
          </p:nvPr>
        </p:nvSpPr>
        <p:spPr/>
        <p:txBody>
          <a:bodyPr/>
          <a:lstStyle>
            <a:lvl1pPr>
              <a:lnSpc>
                <a:spcPts val="2293"/>
              </a:lnSpc>
              <a:defRPr/>
            </a:lvl1pPr>
          </a:lstStyle>
          <a:p>
            <a:r>
              <a:rPr lang="en-US"/>
              <a:t>Click to edit Master title style</a:t>
            </a:r>
            <a:endParaRPr lang="en-CA"/>
          </a:p>
        </p:txBody>
      </p:sp>
    </p:spTree>
    <p:extLst>
      <p:ext uri="{BB962C8B-B14F-4D97-AF65-F5344CB8AC3E}">
        <p14:creationId xmlns:p14="http://schemas.microsoft.com/office/powerpoint/2010/main" val="210257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EE95B9-0611-8B49-8BFE-8ABD59D226DD}"/>
              </a:ext>
            </a:extLst>
          </p:cNvPr>
          <p:cNvPicPr>
            <a:picLocks noChangeAspect="1"/>
          </p:cNvPicPr>
          <p:nvPr userDrawn="1"/>
        </p:nvPicPr>
        <p:blipFill>
          <a:blip r:embed="rId2"/>
          <a:stretch>
            <a:fillRect/>
          </a:stretch>
        </p:blipFill>
        <p:spPr>
          <a:xfrm>
            <a:off x="0" y="5366"/>
            <a:ext cx="12192000" cy="6847268"/>
          </a:xfrm>
          <a:prstGeom prst="rect">
            <a:avLst/>
          </a:prstGeom>
        </p:spPr>
      </p:pic>
      <p:sp>
        <p:nvSpPr>
          <p:cNvPr id="2" name="Title 1">
            <a:extLst>
              <a:ext uri="{FF2B5EF4-FFF2-40B4-BE49-F238E27FC236}">
                <a16:creationId xmlns:a16="http://schemas.microsoft.com/office/drawing/2014/main" id="{FDD0EE24-672E-6141-A2D7-F47C5E39FDE6}"/>
              </a:ext>
            </a:extLst>
          </p:cNvPr>
          <p:cNvSpPr>
            <a:spLocks noGrp="1"/>
          </p:cNvSpPr>
          <p:nvPr>
            <p:ph type="title" hasCustomPrompt="1"/>
          </p:nvPr>
        </p:nvSpPr>
        <p:spPr>
          <a:xfrm>
            <a:off x="838200" y="4987925"/>
            <a:ext cx="10515600" cy="1325563"/>
          </a:xfrm>
        </p:spPr>
        <p:txBody>
          <a:bodyPr/>
          <a:lstStyle>
            <a:lvl1pPr>
              <a:defRPr>
                <a:solidFill>
                  <a:schemeClr val="bg1"/>
                </a:solidFill>
              </a:defRPr>
            </a:lvl1pPr>
          </a:lstStyle>
          <a:p>
            <a:r>
              <a:rPr lang="en-US"/>
              <a:t>Click to add title</a:t>
            </a:r>
          </a:p>
        </p:txBody>
      </p:sp>
    </p:spTree>
    <p:extLst>
      <p:ext uri="{BB962C8B-B14F-4D97-AF65-F5344CB8AC3E}">
        <p14:creationId xmlns:p14="http://schemas.microsoft.com/office/powerpoint/2010/main" val="27826620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pic>
        <p:nvPicPr>
          <p:cNvPr id="9" name="Picture 8" descr="A window with a view of a building&#10;&#10;AI-generated content may be incorrect.">
            <a:extLst>
              <a:ext uri="{FF2B5EF4-FFF2-40B4-BE49-F238E27FC236}">
                <a16:creationId xmlns:a16="http://schemas.microsoft.com/office/drawing/2014/main" id="{65FAF16A-ED99-5BE6-2A06-A4D606AF185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AutoShape 6">
            <a:extLst>
              <a:ext uri="{FF2B5EF4-FFF2-40B4-BE49-F238E27FC236}">
                <a16:creationId xmlns:a16="http://schemas.microsoft.com/office/drawing/2014/main" id="{656C4C81-10A3-C99F-1220-754414D0922B}"/>
              </a:ext>
              <a:ext uri="{C183D7F6-B498-43B3-948B-1728B52AA6E4}">
                <adec:decorative xmlns:adec="http://schemas.microsoft.com/office/drawing/2017/decorative" val="1"/>
              </a:ext>
            </a:extLst>
          </p:cNvPr>
          <p:cNvSpPr/>
          <p:nvPr userDrawn="1"/>
        </p:nvSpPr>
        <p:spPr>
          <a:xfrm>
            <a:off x="812800" y="1108365"/>
            <a:ext cx="10820400" cy="0"/>
          </a:xfrm>
          <a:prstGeom prst="line">
            <a:avLst/>
          </a:prstGeom>
          <a:ln w="19050" cap="flat">
            <a:solidFill>
              <a:srgbClr val="FFFFFF"/>
            </a:solidFill>
            <a:prstDash val="solid"/>
            <a:headEnd type="none" w="sm" len="sm"/>
            <a:tailEnd type="none" w="sm" len="sm"/>
          </a:ln>
        </p:spPr>
        <p:txBody>
          <a:bodyPr/>
          <a:lstStyle/>
          <a:p>
            <a:endParaRPr lang="en-US" sz="1200"/>
          </a:p>
        </p:txBody>
      </p:sp>
      <p:pic>
        <p:nvPicPr>
          <p:cNvPr id="7" name="Picture 6" descr="A white line art of a window&#10;&#10;AI-generated content may be incorrect.">
            <a:extLst>
              <a:ext uri="{FF2B5EF4-FFF2-40B4-BE49-F238E27FC236}">
                <a16:creationId xmlns:a16="http://schemas.microsoft.com/office/drawing/2014/main" id="{2FAE27E8-FCD1-4C0A-47B1-819F65BC651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35600" y="279400"/>
            <a:ext cx="1473200" cy="748809"/>
          </a:xfrm>
          <a:prstGeom prst="rect">
            <a:avLst/>
          </a:prstGeom>
        </p:spPr>
      </p:pic>
      <p:sp>
        <p:nvSpPr>
          <p:cNvPr id="2" name="Title 1">
            <a:extLst>
              <a:ext uri="{FF2B5EF4-FFF2-40B4-BE49-F238E27FC236}">
                <a16:creationId xmlns:a16="http://schemas.microsoft.com/office/drawing/2014/main" id="{420CBA25-2B88-2EF2-DE16-62FF25795A06}"/>
              </a:ext>
            </a:extLst>
          </p:cNvPr>
          <p:cNvSpPr>
            <a:spLocks noGrp="1"/>
          </p:cNvSpPr>
          <p:nvPr>
            <p:ph type="ctrTitle" hasCustomPrompt="1"/>
          </p:nvPr>
        </p:nvSpPr>
        <p:spPr>
          <a:xfrm>
            <a:off x="1574800" y="1397000"/>
            <a:ext cx="9144000" cy="945092"/>
          </a:xfrm>
        </p:spPr>
        <p:txBody>
          <a:bodyPr anchor="b">
            <a:normAutofit/>
          </a:bodyPr>
          <a:lstStyle>
            <a:lvl1pPr algn="ctr">
              <a:defRPr sz="5334" b="0" i="0">
                <a:solidFill>
                  <a:schemeClr val="bg1"/>
                </a:solidFill>
                <a:latin typeface="ITC Franklin Gothic Std Med" panose="020B0504030503020204" pitchFamily="34" charset="77"/>
              </a:defRPr>
            </a:lvl1pPr>
          </a:lstStyle>
          <a:p>
            <a:r>
              <a:rPr lang="en-US"/>
              <a:t>DIVIDER SLIDE TITLE</a:t>
            </a:r>
          </a:p>
        </p:txBody>
      </p:sp>
      <p:pic>
        <p:nvPicPr>
          <p:cNvPr id="4" name="Picture 3" descr="A white text on a black background&#10;&#10;AI-generated content may be incorrect.">
            <a:extLst>
              <a:ext uri="{FF2B5EF4-FFF2-40B4-BE49-F238E27FC236}">
                <a16:creationId xmlns:a16="http://schemas.microsoft.com/office/drawing/2014/main" id="{E95F6805-46D1-BCD4-FDF3-620AA5680D7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515600" y="330201"/>
            <a:ext cx="1175478" cy="325735"/>
          </a:xfrm>
          <a:prstGeom prst="rect">
            <a:avLst/>
          </a:prstGeom>
        </p:spPr>
      </p:pic>
    </p:spTree>
    <p:extLst>
      <p:ext uri="{BB962C8B-B14F-4D97-AF65-F5344CB8AC3E}">
        <p14:creationId xmlns:p14="http://schemas.microsoft.com/office/powerpoint/2010/main" val="339630071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2591F6-F93B-427C-2A79-035DFA6B257F}"/>
              </a:ext>
            </a:extLst>
          </p:cNvPr>
          <p:cNvSpPr/>
          <p:nvPr userDrawn="1"/>
        </p:nvSpPr>
        <p:spPr>
          <a:xfrm>
            <a:off x="0" y="5080"/>
            <a:ext cx="1493520" cy="6858000"/>
          </a:xfrm>
          <a:prstGeom prst="rect">
            <a:avLst/>
          </a:pr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a:extLst>
              <a:ext uri="{FF2B5EF4-FFF2-40B4-BE49-F238E27FC236}">
                <a16:creationId xmlns:a16="http://schemas.microsoft.com/office/drawing/2014/main" id="{12993D2D-156C-D80D-3027-F49D33244677}"/>
              </a:ext>
            </a:extLst>
          </p:cNvPr>
          <p:cNvSpPr>
            <a:spLocks noGrp="1"/>
          </p:cNvSpPr>
          <p:nvPr>
            <p:ph type="ctrTitle" hasCustomPrompt="1"/>
          </p:nvPr>
        </p:nvSpPr>
        <p:spPr>
          <a:xfrm>
            <a:off x="1879600" y="736600"/>
            <a:ext cx="9499600" cy="538692"/>
          </a:xfrm>
        </p:spPr>
        <p:txBody>
          <a:bodyPr anchor="b"/>
          <a:lstStyle>
            <a:lvl1pPr algn="l">
              <a:defRPr sz="4000" b="0" i="0">
                <a:latin typeface="ITC Franklin Gothic Std Book" panose="020B0504030503020204" pitchFamily="34" charset="77"/>
              </a:defRPr>
            </a:lvl1pPr>
          </a:lstStyle>
          <a:p>
            <a:r>
              <a:rPr lang="en-US"/>
              <a:t>Header</a:t>
            </a:r>
          </a:p>
        </p:txBody>
      </p:sp>
      <p:sp>
        <p:nvSpPr>
          <p:cNvPr id="3" name="Subtitle 2">
            <a:extLst>
              <a:ext uri="{FF2B5EF4-FFF2-40B4-BE49-F238E27FC236}">
                <a16:creationId xmlns:a16="http://schemas.microsoft.com/office/drawing/2014/main" id="{AC1BBDC6-072C-3477-BCD0-2A96D84E508C}"/>
              </a:ext>
            </a:extLst>
          </p:cNvPr>
          <p:cNvSpPr>
            <a:spLocks noGrp="1"/>
          </p:cNvSpPr>
          <p:nvPr>
            <p:ph type="subTitle" idx="1" hasCustomPrompt="1"/>
          </p:nvPr>
        </p:nvSpPr>
        <p:spPr>
          <a:xfrm>
            <a:off x="1879600" y="2159000"/>
            <a:ext cx="9499600" cy="3860800"/>
          </a:xfrm>
        </p:spPr>
        <p:txBody>
          <a:bodyPr>
            <a:normAutofit/>
          </a:bodyPr>
          <a:lstStyle>
            <a:lvl1pPr marL="0" indent="0" algn="l">
              <a:buNone/>
              <a:defRPr sz="2133"/>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Main Content</a:t>
            </a:r>
          </a:p>
        </p:txBody>
      </p:sp>
      <p:sp>
        <p:nvSpPr>
          <p:cNvPr id="9" name="AutoShape 4">
            <a:extLst>
              <a:ext uri="{FF2B5EF4-FFF2-40B4-BE49-F238E27FC236}">
                <a16:creationId xmlns:a16="http://schemas.microsoft.com/office/drawing/2014/main" id="{9A77BBFA-B7E9-E3F9-8A68-D62210496ED2}"/>
              </a:ext>
            </a:extLst>
          </p:cNvPr>
          <p:cNvSpPr/>
          <p:nvPr/>
        </p:nvSpPr>
        <p:spPr>
          <a:xfrm>
            <a:off x="1981201" y="1397000"/>
            <a:ext cx="2418627" cy="0"/>
          </a:xfrm>
          <a:prstGeom prst="line">
            <a:avLst/>
          </a:prstGeom>
          <a:ln w="50800" cap="flat">
            <a:gradFill>
              <a:gsLst>
                <a:gs pos="0">
                  <a:srgbClr val="FFDE59">
                    <a:alpha val="100000"/>
                  </a:srgbClr>
                </a:gs>
                <a:gs pos="100000">
                  <a:srgbClr val="FF914D">
                    <a:alpha val="100000"/>
                  </a:srgbClr>
                </a:gs>
              </a:gsLst>
              <a:lin ang="0"/>
            </a:gradFill>
            <a:prstDash val="solid"/>
            <a:headEnd type="none" w="sm" len="sm"/>
            <a:tailEnd type="none" w="sm" len="sm"/>
          </a:ln>
        </p:spPr>
        <p:txBody>
          <a:bodyPr/>
          <a:lstStyle/>
          <a:p>
            <a:endParaRPr lang="en-US" sz="1200"/>
          </a:p>
        </p:txBody>
      </p:sp>
      <p:sp>
        <p:nvSpPr>
          <p:cNvPr id="16" name="Text Placeholder 15">
            <a:extLst>
              <a:ext uri="{FF2B5EF4-FFF2-40B4-BE49-F238E27FC236}">
                <a16:creationId xmlns:a16="http://schemas.microsoft.com/office/drawing/2014/main" id="{BC812163-7D22-EE2E-D1B4-D94E215966C8}"/>
              </a:ext>
            </a:extLst>
          </p:cNvPr>
          <p:cNvSpPr>
            <a:spLocks noGrp="1"/>
          </p:cNvSpPr>
          <p:nvPr>
            <p:ph type="body" sz="quarter" idx="10" hasCustomPrompt="1"/>
          </p:nvPr>
        </p:nvSpPr>
        <p:spPr>
          <a:xfrm>
            <a:off x="1879600" y="1549400"/>
            <a:ext cx="9499600" cy="609600"/>
          </a:xfrm>
        </p:spPr>
        <p:txBody>
          <a:bodyPr>
            <a:normAutofit/>
          </a:bodyPr>
          <a:lstStyle>
            <a:lvl1pPr marL="0" indent="0">
              <a:buNone/>
              <a:defRPr sz="2800" b="0" i="0">
                <a:solidFill>
                  <a:srgbClr val="E57200"/>
                </a:solidFill>
                <a:latin typeface="ITC Franklin Gothic Std Book" panose="020B0504030503020204" pitchFamily="34" charset="77"/>
              </a:defRPr>
            </a:lvl1pPr>
            <a:lvl2pPr marL="304815" indent="0">
              <a:buNone/>
              <a:defRPr/>
            </a:lvl2pPr>
            <a:lvl3pPr marL="609630" indent="0">
              <a:buNone/>
              <a:defRPr/>
            </a:lvl3pPr>
            <a:lvl4pPr marL="914446" indent="0">
              <a:buNone/>
              <a:defRPr/>
            </a:lvl4pPr>
            <a:lvl5pPr marL="1219261" indent="0">
              <a:buNone/>
              <a:defRPr/>
            </a:lvl5pPr>
          </a:lstStyle>
          <a:p>
            <a:pPr lvl="0"/>
            <a:r>
              <a:rPr lang="en-US"/>
              <a:t>Sub-Header</a:t>
            </a:r>
          </a:p>
        </p:txBody>
      </p:sp>
      <p:pic>
        <p:nvPicPr>
          <p:cNvPr id="4" name="Picture 3" descr="A white rectangle with black background&#10;&#10;AI-generated content may be incorrect.">
            <a:extLst>
              <a:ext uri="{FF2B5EF4-FFF2-40B4-BE49-F238E27FC236}">
                <a16:creationId xmlns:a16="http://schemas.microsoft.com/office/drawing/2014/main" id="{74B2A60B-8A9B-6AE6-4066-4357F2C50AEC}"/>
              </a:ext>
            </a:extLst>
          </p:cNvPr>
          <p:cNvPicPr>
            <a:picLocks noChangeAspect="1"/>
          </p:cNvPicPr>
          <p:nvPr userDrawn="1"/>
        </p:nvPicPr>
        <p:blipFill>
          <a:blip r:embed="rId2">
            <a:alphaModFix/>
            <a:extLst>
              <a:ext uri="{28A0092B-C50C-407E-A947-70E740481C1C}">
                <a14:useLocalDpi xmlns:a14="http://schemas.microsoft.com/office/drawing/2010/main"/>
              </a:ext>
            </a:extLst>
          </a:blip>
          <a:srcRect l="8701" t="37316" r="7108" b="34681"/>
          <a:stretch/>
        </p:blipFill>
        <p:spPr>
          <a:xfrm rot="5400000">
            <a:off x="-2682240" y="2743200"/>
            <a:ext cx="6832600" cy="1422400"/>
          </a:xfrm>
          <a:prstGeom prst="rect">
            <a:avLst/>
          </a:prstGeom>
        </p:spPr>
      </p:pic>
    </p:spTree>
    <p:extLst>
      <p:ext uri="{BB962C8B-B14F-4D97-AF65-F5344CB8AC3E}">
        <p14:creationId xmlns:p14="http://schemas.microsoft.com/office/powerpoint/2010/main" val="1850652323"/>
      </p:ext>
    </p:extLst>
  </p:cSld>
  <p:clrMapOvr>
    <a:masterClrMapping/>
  </p:clrMapOvr>
  <p:extLst>
    <p:ext uri="{DCECCB84-F9BA-43D5-87BE-67443E8EF086}">
      <p15:sldGuideLst xmlns:p15="http://schemas.microsoft.com/office/powerpoint/2012/main">
        <p15:guide id="1" orient="horz" pos="648">
          <p15:clr>
            <a:srgbClr val="FBAE40"/>
          </p15:clr>
        </p15:guide>
        <p15:guide id="2" pos="57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9609D-AAD4-D370-AE9B-E68B62F2A978}"/>
              </a:ext>
            </a:extLst>
          </p:cNvPr>
          <p:cNvSpPr>
            <a:spLocks noGrp="1"/>
          </p:cNvSpPr>
          <p:nvPr>
            <p:ph type="ctrTitle" hasCustomPrompt="1"/>
          </p:nvPr>
        </p:nvSpPr>
        <p:spPr>
          <a:xfrm>
            <a:off x="609600" y="584200"/>
            <a:ext cx="2133600" cy="528108"/>
          </a:xfrm>
        </p:spPr>
        <p:txBody>
          <a:bodyPr anchor="b">
            <a:noAutofit/>
          </a:bodyPr>
          <a:lstStyle>
            <a:lvl1pPr algn="l">
              <a:defRPr sz="3600" b="0" i="0">
                <a:solidFill>
                  <a:srgbClr val="232D4B"/>
                </a:solidFill>
                <a:latin typeface="ITC Franklin Gothic Std Book" panose="020B0504030503020204" pitchFamily="34" charset="77"/>
              </a:defRPr>
            </a:lvl1pPr>
          </a:lstStyle>
          <a:p>
            <a:r>
              <a:rPr lang="en-US"/>
              <a:t>Header</a:t>
            </a:r>
          </a:p>
        </p:txBody>
      </p:sp>
      <p:sp>
        <p:nvSpPr>
          <p:cNvPr id="7" name="AutoShape 4">
            <a:extLst>
              <a:ext uri="{FF2B5EF4-FFF2-40B4-BE49-F238E27FC236}">
                <a16:creationId xmlns:a16="http://schemas.microsoft.com/office/drawing/2014/main" id="{C9C92E4B-E6D7-D83D-9168-3C4B82B1B79B}"/>
              </a:ext>
            </a:extLst>
          </p:cNvPr>
          <p:cNvSpPr/>
          <p:nvPr userDrawn="1"/>
        </p:nvSpPr>
        <p:spPr>
          <a:xfrm flipH="1">
            <a:off x="0" y="6858000"/>
            <a:ext cx="12192000" cy="0"/>
          </a:xfrm>
          <a:prstGeom prst="line">
            <a:avLst/>
          </a:prstGeom>
          <a:ln w="101600" cap="flat">
            <a:gradFill>
              <a:gsLst>
                <a:gs pos="0">
                  <a:srgbClr val="FFDE59"/>
                </a:gs>
                <a:gs pos="100000">
                  <a:srgbClr val="FF914D">
                    <a:alpha val="100000"/>
                  </a:srgbClr>
                </a:gs>
              </a:gsLst>
              <a:lin ang="0"/>
            </a:gradFill>
            <a:prstDash val="solid"/>
            <a:headEnd type="none" w="sm" len="sm"/>
            <a:tailEnd type="none" w="sm" len="sm"/>
          </a:ln>
        </p:spPr>
        <p:txBody>
          <a:bodyPr/>
          <a:lstStyle/>
          <a:p>
            <a:endParaRPr lang="en-US" sz="1200"/>
          </a:p>
        </p:txBody>
      </p:sp>
      <p:sp>
        <p:nvSpPr>
          <p:cNvPr id="9" name="Freeform 11">
            <a:extLst>
              <a:ext uri="{FF2B5EF4-FFF2-40B4-BE49-F238E27FC236}">
                <a16:creationId xmlns:a16="http://schemas.microsoft.com/office/drawing/2014/main" id="{5E27E9D5-865E-FDDC-8ED0-A4090EB3E267}"/>
              </a:ext>
            </a:extLst>
          </p:cNvPr>
          <p:cNvSpPr/>
          <p:nvPr/>
        </p:nvSpPr>
        <p:spPr>
          <a:xfrm>
            <a:off x="9042399" y="114039"/>
            <a:ext cx="3149601" cy="6654800"/>
          </a:xfrm>
          <a:custGeom>
            <a:avLst/>
            <a:gdLst/>
            <a:ahLst/>
            <a:cxnLst/>
            <a:rect l="l" t="t" r="r" b="b"/>
            <a:pathLst>
              <a:path w="3098186" h="6350000">
                <a:moveTo>
                  <a:pt x="3098186" y="0"/>
                </a:moveTo>
                <a:lnTo>
                  <a:pt x="3098186" y="6350000"/>
                </a:lnTo>
                <a:cubicBezTo>
                  <a:pt x="1387107" y="6350000"/>
                  <a:pt x="0" y="4928502"/>
                  <a:pt x="0" y="3175000"/>
                </a:cubicBezTo>
                <a:cubicBezTo>
                  <a:pt x="0" y="1421498"/>
                  <a:pt x="1387107" y="0"/>
                  <a:pt x="3098186" y="0"/>
                </a:cubicBezTo>
                <a:close/>
              </a:path>
            </a:pathLst>
          </a:custGeom>
          <a:blipFill>
            <a:blip r:embed="rId2">
              <a:extLst>
                <a:ext uri="{28A0092B-C50C-407E-A947-70E740481C1C}">
                  <a14:useLocalDpi xmlns:a14="http://schemas.microsoft.com/office/drawing/2010/main"/>
                </a:ext>
              </a:extLst>
            </a:blip>
            <a:stretch>
              <a:fillRect b="1692"/>
            </a:stretch>
          </a:blipFill>
        </p:spPr>
        <p:txBody>
          <a:bodyPr/>
          <a:lstStyle/>
          <a:p>
            <a:endParaRPr lang="en-US" sz="1200"/>
          </a:p>
        </p:txBody>
      </p:sp>
      <p:pic>
        <p:nvPicPr>
          <p:cNvPr id="10" name="Picture 9" descr="A white window with a black background&#10;&#10;AI-generated content may be incorrect.">
            <a:extLst>
              <a:ext uri="{FF2B5EF4-FFF2-40B4-BE49-F238E27FC236}">
                <a16:creationId xmlns:a16="http://schemas.microsoft.com/office/drawing/2014/main" id="{68FEC7F2-D65B-E88C-86A4-BDF5D392DA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7168126" y="1834126"/>
            <a:ext cx="6847349" cy="3200401"/>
          </a:xfrm>
          <a:prstGeom prst="rect">
            <a:avLst/>
          </a:prstGeom>
        </p:spPr>
      </p:pic>
      <p:grpSp>
        <p:nvGrpSpPr>
          <p:cNvPr id="15" name="Group 14">
            <a:extLst>
              <a:ext uri="{FF2B5EF4-FFF2-40B4-BE49-F238E27FC236}">
                <a16:creationId xmlns:a16="http://schemas.microsoft.com/office/drawing/2014/main" id="{0512C92F-B6CC-947C-910A-0B15D9C45778}"/>
              </a:ext>
            </a:extLst>
          </p:cNvPr>
          <p:cNvGrpSpPr/>
          <p:nvPr userDrawn="1"/>
        </p:nvGrpSpPr>
        <p:grpSpPr>
          <a:xfrm>
            <a:off x="0" y="6337980"/>
            <a:ext cx="9661270" cy="494621"/>
            <a:chOff x="0" y="9555480"/>
            <a:chExt cx="14491905" cy="741931"/>
          </a:xfrm>
        </p:grpSpPr>
        <p:grpSp>
          <p:nvGrpSpPr>
            <p:cNvPr id="16" name="Group 15">
              <a:extLst>
                <a:ext uri="{FF2B5EF4-FFF2-40B4-BE49-F238E27FC236}">
                  <a16:creationId xmlns:a16="http://schemas.microsoft.com/office/drawing/2014/main" id="{C755AF26-AC4C-FAAD-ABD1-C6FC4F56F545}"/>
                </a:ext>
              </a:extLst>
            </p:cNvPr>
            <p:cNvGrpSpPr/>
            <p:nvPr/>
          </p:nvGrpSpPr>
          <p:grpSpPr>
            <a:xfrm>
              <a:off x="0" y="9555480"/>
              <a:ext cx="7252905" cy="741931"/>
              <a:chOff x="0" y="9555480"/>
              <a:chExt cx="7252905" cy="741931"/>
            </a:xfrm>
          </p:grpSpPr>
          <p:sp>
            <p:nvSpPr>
              <p:cNvPr id="23" name="Freeform 7">
                <a:extLst>
                  <a:ext uri="{FF2B5EF4-FFF2-40B4-BE49-F238E27FC236}">
                    <a16:creationId xmlns:a16="http://schemas.microsoft.com/office/drawing/2014/main" id="{B06FE1DE-A9F9-7610-53E4-A540C5A1BB9E}"/>
                  </a:ext>
                  <a:ext uri="{C183D7F6-B498-43B3-948B-1728B52AA6E4}">
                    <adec:decorative xmlns:adec="http://schemas.microsoft.com/office/drawing/2017/decorative" val="1"/>
                  </a:ext>
                </a:extLst>
              </p:cNvPr>
              <p:cNvSpPr/>
              <p:nvPr/>
            </p:nvSpPr>
            <p:spPr>
              <a:xfrm>
                <a:off x="0" y="9564624"/>
                <a:ext cx="1451661" cy="732787"/>
              </a:xfrm>
              <a:custGeom>
                <a:avLst/>
                <a:gdLst/>
                <a:ahLst/>
                <a:cxnLst/>
                <a:rect l="l" t="t" r="r" b="b"/>
                <a:pathLst>
                  <a:path w="2232624" h="1127011">
                    <a:moveTo>
                      <a:pt x="0" y="0"/>
                    </a:moveTo>
                    <a:lnTo>
                      <a:pt x="2232624" y="0"/>
                    </a:lnTo>
                    <a:lnTo>
                      <a:pt x="2232624" y="1127011"/>
                    </a:lnTo>
                    <a:lnTo>
                      <a:pt x="0" y="1127011"/>
                    </a:lnTo>
                    <a:lnTo>
                      <a:pt x="0" y="0"/>
                    </a:lnTo>
                    <a:close/>
                  </a:path>
                </a:pathLst>
              </a:custGeom>
              <a:blipFill>
                <a:blip r:embed="rId4">
                  <a:extLst>
                    <a:ext uri="{96DAC541-7B7A-43D3-8B79-37D633B846F1}">
                      <asvg:svgBlip xmlns:asvg="http://schemas.microsoft.com/office/drawing/2016/SVG/main" r:embed="rId5"/>
                    </a:ext>
                  </a:extLst>
                </a:blip>
                <a:stretch>
                  <a:fillRect l="-10076" t="-62671" r="-10285" b="-75765"/>
                </a:stretch>
              </a:blipFill>
            </p:spPr>
            <p:txBody>
              <a:bodyPr/>
              <a:lstStyle/>
              <a:p>
                <a:endParaRPr lang="en-US" sz="1200"/>
              </a:p>
            </p:txBody>
          </p:sp>
          <p:sp>
            <p:nvSpPr>
              <p:cNvPr id="24" name="Freeform 8">
                <a:extLst>
                  <a:ext uri="{FF2B5EF4-FFF2-40B4-BE49-F238E27FC236}">
                    <a16:creationId xmlns:a16="http://schemas.microsoft.com/office/drawing/2014/main" id="{4E3D75BF-8230-FBDB-92EF-C191FEB7F8C1}"/>
                  </a:ext>
                  <a:ext uri="{C183D7F6-B498-43B3-948B-1728B52AA6E4}">
                    <adec:decorative xmlns:adec="http://schemas.microsoft.com/office/drawing/2017/decorative" val="1"/>
                  </a:ext>
                </a:extLst>
              </p:cNvPr>
              <p:cNvSpPr/>
              <p:nvPr/>
            </p:nvSpPr>
            <p:spPr>
              <a:xfrm>
                <a:off x="1435608" y="9555480"/>
                <a:ext cx="1451661" cy="737425"/>
              </a:xfrm>
              <a:custGeom>
                <a:avLst/>
                <a:gdLst/>
                <a:ahLst/>
                <a:cxnLst/>
                <a:rect l="l" t="t" r="r" b="b"/>
                <a:pathLst>
                  <a:path w="2232624" h="1134144">
                    <a:moveTo>
                      <a:pt x="0" y="0"/>
                    </a:moveTo>
                    <a:lnTo>
                      <a:pt x="2232624" y="0"/>
                    </a:lnTo>
                    <a:lnTo>
                      <a:pt x="2232624" y="1134144"/>
                    </a:lnTo>
                    <a:lnTo>
                      <a:pt x="0" y="1134144"/>
                    </a:lnTo>
                    <a:lnTo>
                      <a:pt x="0" y="0"/>
                    </a:lnTo>
                    <a:close/>
                  </a:path>
                </a:pathLst>
              </a:custGeom>
              <a:blipFill>
                <a:blip r:embed="rId6">
                  <a:extLst>
                    <a:ext uri="{96DAC541-7B7A-43D3-8B79-37D633B846F1}">
                      <asvg:svgBlip xmlns:asvg="http://schemas.microsoft.com/office/drawing/2016/SVG/main" r:embed="rId7"/>
                    </a:ext>
                  </a:extLst>
                </a:blip>
                <a:stretch>
                  <a:fillRect l="-10021" t="-61648" r="-10340" b="-75289"/>
                </a:stretch>
              </a:blipFill>
            </p:spPr>
            <p:txBody>
              <a:bodyPr/>
              <a:lstStyle/>
              <a:p>
                <a:endParaRPr lang="en-US" sz="1200"/>
              </a:p>
            </p:txBody>
          </p:sp>
          <p:sp>
            <p:nvSpPr>
              <p:cNvPr id="25" name="Freeform 9">
                <a:extLst>
                  <a:ext uri="{FF2B5EF4-FFF2-40B4-BE49-F238E27FC236}">
                    <a16:creationId xmlns:a16="http://schemas.microsoft.com/office/drawing/2014/main" id="{3B282585-3D1A-76AE-5757-8735B848424F}"/>
                  </a:ext>
                  <a:ext uri="{C183D7F6-B498-43B3-948B-1728B52AA6E4}">
                    <adec:decorative xmlns:adec="http://schemas.microsoft.com/office/drawing/2017/decorative" val="1"/>
                  </a:ext>
                </a:extLst>
              </p:cNvPr>
              <p:cNvSpPr/>
              <p:nvPr/>
            </p:nvSpPr>
            <p:spPr>
              <a:xfrm>
                <a:off x="4325112" y="9564624"/>
                <a:ext cx="1456299" cy="732787"/>
              </a:xfrm>
              <a:custGeom>
                <a:avLst/>
                <a:gdLst/>
                <a:ahLst/>
                <a:cxnLst/>
                <a:rect l="l" t="t" r="r" b="b"/>
                <a:pathLst>
                  <a:path w="2239757" h="1127011">
                    <a:moveTo>
                      <a:pt x="0" y="0"/>
                    </a:moveTo>
                    <a:lnTo>
                      <a:pt x="2239757" y="0"/>
                    </a:lnTo>
                    <a:lnTo>
                      <a:pt x="2239757" y="1127011"/>
                    </a:lnTo>
                    <a:lnTo>
                      <a:pt x="0" y="1127011"/>
                    </a:lnTo>
                    <a:lnTo>
                      <a:pt x="0" y="0"/>
                    </a:lnTo>
                    <a:close/>
                  </a:path>
                </a:pathLst>
              </a:custGeom>
              <a:blipFill>
                <a:blip r:embed="rId8">
                  <a:extLst>
                    <a:ext uri="{96DAC541-7B7A-43D3-8B79-37D633B846F1}">
                      <asvg:svgBlip xmlns:asvg="http://schemas.microsoft.com/office/drawing/2016/SVG/main" r:embed="rId9"/>
                    </a:ext>
                  </a:extLst>
                </a:blip>
                <a:stretch>
                  <a:fillRect l="-10516" t="-62039" r="-9461" b="-76398"/>
                </a:stretch>
              </a:blipFill>
            </p:spPr>
            <p:txBody>
              <a:bodyPr/>
              <a:lstStyle/>
              <a:p>
                <a:endParaRPr lang="en-US" sz="1200"/>
              </a:p>
            </p:txBody>
          </p:sp>
          <p:pic>
            <p:nvPicPr>
              <p:cNvPr id="26" name="Picture 25" descr="A black and orange graphic with a black background&#10;&#10;AI-generated content may be incorrect.">
                <a:extLst>
                  <a:ext uri="{FF2B5EF4-FFF2-40B4-BE49-F238E27FC236}">
                    <a16:creationId xmlns:a16="http://schemas.microsoft.com/office/drawing/2014/main" id="{D75A6160-4198-88B4-00D3-7552662497D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880360" y="9555480"/>
                <a:ext cx="1447800" cy="733638"/>
              </a:xfrm>
              <a:prstGeom prst="rect">
                <a:avLst/>
              </a:prstGeom>
            </p:spPr>
          </p:pic>
          <p:pic>
            <p:nvPicPr>
              <p:cNvPr id="27" name="Picture 26" descr="A black and orange design&#10;&#10;AI-generated content may be incorrect.">
                <a:extLst>
                  <a:ext uri="{FF2B5EF4-FFF2-40B4-BE49-F238E27FC236}">
                    <a16:creationId xmlns:a16="http://schemas.microsoft.com/office/drawing/2014/main" id="{30AB480D-09F3-A3D1-F3B6-749524F017A2}"/>
                  </a:ext>
                </a:extLst>
              </p:cNvPr>
              <p:cNvPicPr>
                <a:picLocks noChangeAspect="1"/>
              </p:cNvPicPr>
              <p:nvPr/>
            </p:nvPicPr>
            <p:blipFill>
              <a:blip r:embed="rId11">
                <a:extLst>
                  <a:ext uri="{28A0092B-C50C-407E-A947-70E740481C1C}">
                    <a14:useLocalDpi xmlns:a14="http://schemas.microsoft.com/office/drawing/2010/main"/>
                  </a:ext>
                </a:extLst>
              </a:blip>
              <a:srcRect t="1" b="3133"/>
              <a:stretch/>
            </p:blipFill>
            <p:spPr>
              <a:xfrm>
                <a:off x="5769864" y="9564624"/>
                <a:ext cx="1483041" cy="723900"/>
              </a:xfrm>
              <a:prstGeom prst="rect">
                <a:avLst/>
              </a:prstGeom>
            </p:spPr>
          </p:pic>
        </p:grpSp>
        <p:grpSp>
          <p:nvGrpSpPr>
            <p:cNvPr id="17" name="Group 16">
              <a:extLst>
                <a:ext uri="{FF2B5EF4-FFF2-40B4-BE49-F238E27FC236}">
                  <a16:creationId xmlns:a16="http://schemas.microsoft.com/office/drawing/2014/main" id="{273C46A9-53F6-3181-96EA-F147C3C3089B}"/>
                </a:ext>
              </a:extLst>
            </p:cNvPr>
            <p:cNvGrpSpPr/>
            <p:nvPr/>
          </p:nvGrpSpPr>
          <p:grpSpPr>
            <a:xfrm>
              <a:off x="7239000" y="9555480"/>
              <a:ext cx="7252905" cy="741931"/>
              <a:chOff x="0" y="9555480"/>
              <a:chExt cx="7252905" cy="741931"/>
            </a:xfrm>
          </p:grpSpPr>
          <p:sp>
            <p:nvSpPr>
              <p:cNvPr id="18" name="Freeform 7">
                <a:extLst>
                  <a:ext uri="{FF2B5EF4-FFF2-40B4-BE49-F238E27FC236}">
                    <a16:creationId xmlns:a16="http://schemas.microsoft.com/office/drawing/2014/main" id="{824B12B8-8890-7000-6008-568FAAF896E0}"/>
                  </a:ext>
                  <a:ext uri="{C183D7F6-B498-43B3-948B-1728B52AA6E4}">
                    <adec:decorative xmlns:adec="http://schemas.microsoft.com/office/drawing/2017/decorative" val="1"/>
                  </a:ext>
                </a:extLst>
              </p:cNvPr>
              <p:cNvSpPr/>
              <p:nvPr/>
            </p:nvSpPr>
            <p:spPr>
              <a:xfrm>
                <a:off x="0" y="9564624"/>
                <a:ext cx="1451661" cy="732787"/>
              </a:xfrm>
              <a:custGeom>
                <a:avLst/>
                <a:gdLst/>
                <a:ahLst/>
                <a:cxnLst/>
                <a:rect l="l" t="t" r="r" b="b"/>
                <a:pathLst>
                  <a:path w="2232624" h="1127011">
                    <a:moveTo>
                      <a:pt x="0" y="0"/>
                    </a:moveTo>
                    <a:lnTo>
                      <a:pt x="2232624" y="0"/>
                    </a:lnTo>
                    <a:lnTo>
                      <a:pt x="2232624" y="1127011"/>
                    </a:lnTo>
                    <a:lnTo>
                      <a:pt x="0" y="1127011"/>
                    </a:lnTo>
                    <a:lnTo>
                      <a:pt x="0" y="0"/>
                    </a:lnTo>
                    <a:close/>
                  </a:path>
                </a:pathLst>
              </a:custGeom>
              <a:blipFill>
                <a:blip r:embed="rId4">
                  <a:extLst>
                    <a:ext uri="{96DAC541-7B7A-43D3-8B79-37D633B846F1}">
                      <asvg:svgBlip xmlns:asvg="http://schemas.microsoft.com/office/drawing/2016/SVG/main" r:embed="rId5"/>
                    </a:ext>
                  </a:extLst>
                </a:blip>
                <a:stretch>
                  <a:fillRect l="-10076" t="-62671" r="-10285" b="-75765"/>
                </a:stretch>
              </a:blipFill>
            </p:spPr>
            <p:txBody>
              <a:bodyPr/>
              <a:lstStyle/>
              <a:p>
                <a:endParaRPr lang="en-US" sz="1200"/>
              </a:p>
            </p:txBody>
          </p:sp>
          <p:sp>
            <p:nvSpPr>
              <p:cNvPr id="19" name="Freeform 8">
                <a:extLst>
                  <a:ext uri="{FF2B5EF4-FFF2-40B4-BE49-F238E27FC236}">
                    <a16:creationId xmlns:a16="http://schemas.microsoft.com/office/drawing/2014/main" id="{1A6D3020-193A-70BF-F9EA-C2E7ADF6C90E}"/>
                  </a:ext>
                  <a:ext uri="{C183D7F6-B498-43B3-948B-1728B52AA6E4}">
                    <adec:decorative xmlns:adec="http://schemas.microsoft.com/office/drawing/2017/decorative" val="1"/>
                  </a:ext>
                </a:extLst>
              </p:cNvPr>
              <p:cNvSpPr/>
              <p:nvPr/>
            </p:nvSpPr>
            <p:spPr>
              <a:xfrm>
                <a:off x="1435608" y="9555480"/>
                <a:ext cx="1451661" cy="737425"/>
              </a:xfrm>
              <a:custGeom>
                <a:avLst/>
                <a:gdLst/>
                <a:ahLst/>
                <a:cxnLst/>
                <a:rect l="l" t="t" r="r" b="b"/>
                <a:pathLst>
                  <a:path w="2232624" h="1134144">
                    <a:moveTo>
                      <a:pt x="0" y="0"/>
                    </a:moveTo>
                    <a:lnTo>
                      <a:pt x="2232624" y="0"/>
                    </a:lnTo>
                    <a:lnTo>
                      <a:pt x="2232624" y="1134144"/>
                    </a:lnTo>
                    <a:lnTo>
                      <a:pt x="0" y="1134144"/>
                    </a:lnTo>
                    <a:lnTo>
                      <a:pt x="0" y="0"/>
                    </a:lnTo>
                    <a:close/>
                  </a:path>
                </a:pathLst>
              </a:custGeom>
              <a:blipFill>
                <a:blip r:embed="rId6">
                  <a:extLst>
                    <a:ext uri="{96DAC541-7B7A-43D3-8B79-37D633B846F1}">
                      <asvg:svgBlip xmlns:asvg="http://schemas.microsoft.com/office/drawing/2016/SVG/main" r:embed="rId7"/>
                    </a:ext>
                  </a:extLst>
                </a:blip>
                <a:stretch>
                  <a:fillRect l="-10021" t="-61648" r="-10340" b="-75289"/>
                </a:stretch>
              </a:blipFill>
            </p:spPr>
            <p:txBody>
              <a:bodyPr/>
              <a:lstStyle/>
              <a:p>
                <a:endParaRPr lang="en-US" sz="1200"/>
              </a:p>
            </p:txBody>
          </p:sp>
          <p:sp>
            <p:nvSpPr>
              <p:cNvPr id="20" name="Freeform 9">
                <a:extLst>
                  <a:ext uri="{FF2B5EF4-FFF2-40B4-BE49-F238E27FC236}">
                    <a16:creationId xmlns:a16="http://schemas.microsoft.com/office/drawing/2014/main" id="{02BEF60B-3FE3-CE3B-9DBE-884CE5DAA789}"/>
                  </a:ext>
                  <a:ext uri="{C183D7F6-B498-43B3-948B-1728B52AA6E4}">
                    <adec:decorative xmlns:adec="http://schemas.microsoft.com/office/drawing/2017/decorative" val="1"/>
                  </a:ext>
                </a:extLst>
              </p:cNvPr>
              <p:cNvSpPr/>
              <p:nvPr/>
            </p:nvSpPr>
            <p:spPr>
              <a:xfrm>
                <a:off x="4325112" y="9564624"/>
                <a:ext cx="1456299" cy="732787"/>
              </a:xfrm>
              <a:custGeom>
                <a:avLst/>
                <a:gdLst/>
                <a:ahLst/>
                <a:cxnLst/>
                <a:rect l="l" t="t" r="r" b="b"/>
                <a:pathLst>
                  <a:path w="2239757" h="1127011">
                    <a:moveTo>
                      <a:pt x="0" y="0"/>
                    </a:moveTo>
                    <a:lnTo>
                      <a:pt x="2239757" y="0"/>
                    </a:lnTo>
                    <a:lnTo>
                      <a:pt x="2239757" y="1127011"/>
                    </a:lnTo>
                    <a:lnTo>
                      <a:pt x="0" y="1127011"/>
                    </a:lnTo>
                    <a:lnTo>
                      <a:pt x="0" y="0"/>
                    </a:lnTo>
                    <a:close/>
                  </a:path>
                </a:pathLst>
              </a:custGeom>
              <a:blipFill>
                <a:blip r:embed="rId8">
                  <a:extLst>
                    <a:ext uri="{96DAC541-7B7A-43D3-8B79-37D633B846F1}">
                      <asvg:svgBlip xmlns:asvg="http://schemas.microsoft.com/office/drawing/2016/SVG/main" r:embed="rId9"/>
                    </a:ext>
                  </a:extLst>
                </a:blip>
                <a:stretch>
                  <a:fillRect l="-10516" t="-62039" r="-9461" b="-76398"/>
                </a:stretch>
              </a:blipFill>
            </p:spPr>
            <p:txBody>
              <a:bodyPr/>
              <a:lstStyle/>
              <a:p>
                <a:endParaRPr lang="en-US" sz="1200"/>
              </a:p>
            </p:txBody>
          </p:sp>
          <p:pic>
            <p:nvPicPr>
              <p:cNvPr id="21" name="Picture 20" descr="A black and orange graphic with a black background&#10;&#10;AI-generated content may be incorrect.">
                <a:extLst>
                  <a:ext uri="{FF2B5EF4-FFF2-40B4-BE49-F238E27FC236}">
                    <a16:creationId xmlns:a16="http://schemas.microsoft.com/office/drawing/2014/main" id="{14D9670B-064A-D265-B25B-F5AEA9CC765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880360" y="9555480"/>
                <a:ext cx="1447800" cy="733638"/>
              </a:xfrm>
              <a:prstGeom prst="rect">
                <a:avLst/>
              </a:prstGeom>
            </p:spPr>
          </p:pic>
          <p:pic>
            <p:nvPicPr>
              <p:cNvPr id="22" name="Picture 21" descr="A black and orange design&#10;&#10;AI-generated content may be incorrect.">
                <a:extLst>
                  <a:ext uri="{FF2B5EF4-FFF2-40B4-BE49-F238E27FC236}">
                    <a16:creationId xmlns:a16="http://schemas.microsoft.com/office/drawing/2014/main" id="{94BB3ED6-78E5-EA4C-4A5F-779577E2DAFA}"/>
                  </a:ext>
                </a:extLst>
              </p:cNvPr>
              <p:cNvPicPr>
                <a:picLocks noChangeAspect="1"/>
              </p:cNvPicPr>
              <p:nvPr/>
            </p:nvPicPr>
            <p:blipFill>
              <a:blip r:embed="rId11">
                <a:extLst>
                  <a:ext uri="{28A0092B-C50C-407E-A947-70E740481C1C}">
                    <a14:useLocalDpi xmlns:a14="http://schemas.microsoft.com/office/drawing/2010/main"/>
                  </a:ext>
                </a:extLst>
              </a:blip>
              <a:srcRect t="1" b="3133"/>
              <a:stretch/>
            </p:blipFill>
            <p:spPr>
              <a:xfrm>
                <a:off x="5769864" y="9564624"/>
                <a:ext cx="1483041" cy="723900"/>
              </a:xfrm>
              <a:prstGeom prst="rect">
                <a:avLst/>
              </a:prstGeom>
            </p:spPr>
          </p:pic>
        </p:grpSp>
      </p:grpSp>
      <p:sp>
        <p:nvSpPr>
          <p:cNvPr id="4" name="Subtitle 2">
            <a:extLst>
              <a:ext uri="{FF2B5EF4-FFF2-40B4-BE49-F238E27FC236}">
                <a16:creationId xmlns:a16="http://schemas.microsoft.com/office/drawing/2014/main" id="{8261DE8E-AF7A-C548-9CE9-88631BA09192}"/>
              </a:ext>
            </a:extLst>
          </p:cNvPr>
          <p:cNvSpPr>
            <a:spLocks noGrp="1"/>
          </p:cNvSpPr>
          <p:nvPr>
            <p:ph type="subTitle" idx="1" hasCustomPrompt="1"/>
          </p:nvPr>
        </p:nvSpPr>
        <p:spPr>
          <a:xfrm>
            <a:off x="558800" y="2159000"/>
            <a:ext cx="11226800" cy="4368800"/>
          </a:xfrm>
        </p:spPr>
        <p:txBody>
          <a:bodyPr>
            <a:normAutofit/>
          </a:bodyPr>
          <a:lstStyle>
            <a:lvl1pPr marL="0" indent="0" algn="l">
              <a:buNone/>
              <a:defRPr sz="2133" b="0" i="0">
                <a:latin typeface="ITC Franklin Gothic Std Book" panose="020B0504030503020204" pitchFamily="34" charset="77"/>
              </a:defRPr>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Main Content</a:t>
            </a:r>
          </a:p>
        </p:txBody>
      </p:sp>
      <p:sp>
        <p:nvSpPr>
          <p:cNvPr id="5" name="AutoShape 4">
            <a:extLst>
              <a:ext uri="{FF2B5EF4-FFF2-40B4-BE49-F238E27FC236}">
                <a16:creationId xmlns:a16="http://schemas.microsoft.com/office/drawing/2014/main" id="{FFBE41C6-B89A-4109-E0CA-846B19F67660}"/>
              </a:ext>
            </a:extLst>
          </p:cNvPr>
          <p:cNvSpPr/>
          <p:nvPr userDrawn="1"/>
        </p:nvSpPr>
        <p:spPr>
          <a:xfrm>
            <a:off x="660401" y="1397000"/>
            <a:ext cx="2418627" cy="0"/>
          </a:xfrm>
          <a:prstGeom prst="line">
            <a:avLst/>
          </a:prstGeom>
          <a:ln w="50800" cap="flat">
            <a:gradFill>
              <a:gsLst>
                <a:gs pos="0">
                  <a:srgbClr val="FFDE59">
                    <a:alpha val="100000"/>
                  </a:srgbClr>
                </a:gs>
                <a:gs pos="100000">
                  <a:srgbClr val="FF914D">
                    <a:alpha val="100000"/>
                  </a:srgbClr>
                </a:gs>
              </a:gsLst>
              <a:lin ang="0"/>
            </a:gradFill>
            <a:prstDash val="solid"/>
            <a:headEnd type="none" w="sm" len="sm"/>
            <a:tailEnd type="none" w="sm" len="sm"/>
          </a:ln>
        </p:spPr>
        <p:txBody>
          <a:bodyPr/>
          <a:lstStyle/>
          <a:p>
            <a:endParaRPr lang="en-US" sz="1200"/>
          </a:p>
        </p:txBody>
      </p:sp>
      <p:sp>
        <p:nvSpPr>
          <p:cNvPr id="6" name="Text Placeholder 15">
            <a:extLst>
              <a:ext uri="{FF2B5EF4-FFF2-40B4-BE49-F238E27FC236}">
                <a16:creationId xmlns:a16="http://schemas.microsoft.com/office/drawing/2014/main" id="{E12D5858-DD0D-ECC3-F79D-9EB38B8A1E12}"/>
              </a:ext>
            </a:extLst>
          </p:cNvPr>
          <p:cNvSpPr>
            <a:spLocks noGrp="1"/>
          </p:cNvSpPr>
          <p:nvPr>
            <p:ph type="body" sz="quarter" idx="10" hasCustomPrompt="1"/>
          </p:nvPr>
        </p:nvSpPr>
        <p:spPr>
          <a:xfrm>
            <a:off x="558800" y="1549400"/>
            <a:ext cx="11226800" cy="609600"/>
          </a:xfrm>
        </p:spPr>
        <p:txBody>
          <a:bodyPr>
            <a:normAutofit/>
          </a:bodyPr>
          <a:lstStyle>
            <a:lvl1pPr marL="0" indent="0">
              <a:buNone/>
              <a:defRPr sz="2800" b="0" i="0">
                <a:solidFill>
                  <a:srgbClr val="E57200"/>
                </a:solidFill>
                <a:latin typeface="ITC Franklin Gothic Std Book" panose="020B0504030503020204" pitchFamily="34" charset="77"/>
              </a:defRPr>
            </a:lvl1pPr>
            <a:lvl2pPr marL="304815" indent="0">
              <a:buNone/>
              <a:defRPr/>
            </a:lvl2pPr>
            <a:lvl3pPr marL="609630" indent="0">
              <a:buNone/>
              <a:defRPr/>
            </a:lvl3pPr>
            <a:lvl4pPr marL="914446" indent="0">
              <a:buNone/>
              <a:defRPr/>
            </a:lvl4pPr>
            <a:lvl5pPr marL="1219261" indent="0">
              <a:buNone/>
              <a:defRPr/>
            </a:lvl5pPr>
          </a:lstStyle>
          <a:p>
            <a:pPr lvl="0"/>
            <a:r>
              <a:rPr lang="en-US"/>
              <a:t>Sub-Header</a:t>
            </a:r>
          </a:p>
        </p:txBody>
      </p:sp>
    </p:spTree>
    <p:extLst>
      <p:ext uri="{BB962C8B-B14F-4D97-AF65-F5344CB8AC3E}">
        <p14:creationId xmlns:p14="http://schemas.microsoft.com/office/powerpoint/2010/main" val="3411844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13" name="object 2">
            <a:extLst>
              <a:ext uri="{FF2B5EF4-FFF2-40B4-BE49-F238E27FC236}">
                <a16:creationId xmlns:a16="http://schemas.microsoft.com/office/drawing/2014/main" id="{6EFED5AC-F1E9-26CE-B631-FCD6801BD5A4}"/>
              </a:ext>
            </a:extLst>
          </p:cNvPr>
          <p:cNvPicPr/>
          <p:nvPr userDrawn="1"/>
        </p:nvPicPr>
        <p:blipFill>
          <a:blip r:embed="rId2" cstate="print"/>
          <a:stretch>
            <a:fillRect/>
          </a:stretch>
        </p:blipFill>
        <p:spPr>
          <a:xfrm>
            <a:off x="2327102" y="3583158"/>
            <a:ext cx="5496817" cy="3274842"/>
          </a:xfrm>
          <a:prstGeom prst="rect">
            <a:avLst/>
          </a:prstGeom>
        </p:spPr>
      </p:pic>
      <p:grpSp>
        <p:nvGrpSpPr>
          <p:cNvPr id="14" name="object 3">
            <a:extLst>
              <a:ext uri="{FF2B5EF4-FFF2-40B4-BE49-F238E27FC236}">
                <a16:creationId xmlns:a16="http://schemas.microsoft.com/office/drawing/2014/main" id="{F1275E43-6A49-E9BA-B51F-A21C3CDEFCD7}"/>
              </a:ext>
            </a:extLst>
          </p:cNvPr>
          <p:cNvGrpSpPr/>
          <p:nvPr userDrawn="1"/>
        </p:nvGrpSpPr>
        <p:grpSpPr>
          <a:xfrm>
            <a:off x="947337" y="508311"/>
            <a:ext cx="5249237" cy="6350000"/>
            <a:chOff x="1421005" y="762467"/>
            <a:chExt cx="7873856" cy="9525000"/>
          </a:xfrm>
        </p:grpSpPr>
        <p:sp>
          <p:nvSpPr>
            <p:cNvPr id="15" name="object 5">
              <a:extLst>
                <a:ext uri="{FF2B5EF4-FFF2-40B4-BE49-F238E27FC236}">
                  <a16:creationId xmlns:a16="http://schemas.microsoft.com/office/drawing/2014/main" id="{28CB2ED2-D3EF-BAC5-F9E2-0B222AA9B69B}"/>
                </a:ext>
              </a:extLst>
            </p:cNvPr>
            <p:cNvSpPr/>
            <p:nvPr/>
          </p:nvSpPr>
          <p:spPr>
            <a:xfrm>
              <a:off x="1421005" y="762467"/>
              <a:ext cx="3293110" cy="9525000"/>
            </a:xfrm>
            <a:custGeom>
              <a:avLst/>
              <a:gdLst/>
              <a:ahLst/>
              <a:cxnLst/>
              <a:rect l="l" t="t" r="r" b="b"/>
              <a:pathLst>
                <a:path w="3293110" h="9525000">
                  <a:moveTo>
                    <a:pt x="81402" y="9524531"/>
                  </a:moveTo>
                  <a:lnTo>
                    <a:pt x="0" y="9524531"/>
                  </a:lnTo>
                  <a:lnTo>
                    <a:pt x="0" y="0"/>
                  </a:lnTo>
                  <a:lnTo>
                    <a:pt x="40653" y="0"/>
                  </a:lnTo>
                  <a:lnTo>
                    <a:pt x="89035" y="354"/>
                  </a:lnTo>
                  <a:lnTo>
                    <a:pt x="137249" y="1414"/>
                  </a:lnTo>
                  <a:lnTo>
                    <a:pt x="185290" y="3174"/>
                  </a:lnTo>
                  <a:lnTo>
                    <a:pt x="233153" y="5630"/>
                  </a:lnTo>
                  <a:lnTo>
                    <a:pt x="280835" y="8777"/>
                  </a:lnTo>
                  <a:lnTo>
                    <a:pt x="328328" y="12609"/>
                  </a:lnTo>
                  <a:lnTo>
                    <a:pt x="375630" y="17122"/>
                  </a:lnTo>
                  <a:lnTo>
                    <a:pt x="422734" y="22311"/>
                  </a:lnTo>
                  <a:lnTo>
                    <a:pt x="469636" y="28171"/>
                  </a:lnTo>
                  <a:lnTo>
                    <a:pt x="516331" y="34697"/>
                  </a:lnTo>
                  <a:lnTo>
                    <a:pt x="562813" y="41884"/>
                  </a:lnTo>
                  <a:lnTo>
                    <a:pt x="609079" y="49727"/>
                  </a:lnTo>
                  <a:lnTo>
                    <a:pt x="655123" y="58222"/>
                  </a:lnTo>
                  <a:lnTo>
                    <a:pt x="700940" y="67362"/>
                  </a:lnTo>
                  <a:lnTo>
                    <a:pt x="746525" y="77144"/>
                  </a:lnTo>
                  <a:lnTo>
                    <a:pt x="765723" y="81555"/>
                  </a:lnTo>
                  <a:lnTo>
                    <a:pt x="81307" y="81555"/>
                  </a:lnTo>
                  <a:lnTo>
                    <a:pt x="81402" y="9524531"/>
                  </a:lnTo>
                  <a:close/>
                </a:path>
                <a:path w="3293110" h="9525000">
                  <a:moveTo>
                    <a:pt x="3292800" y="9524531"/>
                  </a:moveTo>
                  <a:lnTo>
                    <a:pt x="3211393" y="9524531"/>
                  </a:lnTo>
                  <a:lnTo>
                    <a:pt x="3211393" y="3252022"/>
                  </a:lnTo>
                  <a:lnTo>
                    <a:pt x="3211119" y="3213436"/>
                  </a:lnTo>
                  <a:lnTo>
                    <a:pt x="3210373" y="3174866"/>
                  </a:lnTo>
                  <a:lnTo>
                    <a:pt x="3209153" y="3136309"/>
                  </a:lnTo>
                  <a:lnTo>
                    <a:pt x="3207461" y="3097764"/>
                  </a:lnTo>
                  <a:lnTo>
                    <a:pt x="3205330" y="3059515"/>
                  </a:lnTo>
                  <a:lnTo>
                    <a:pt x="3202698" y="3020747"/>
                  </a:lnTo>
                  <a:lnTo>
                    <a:pt x="3199612" y="2982291"/>
                  </a:lnTo>
                  <a:lnTo>
                    <a:pt x="3196061" y="2943878"/>
                  </a:lnTo>
                  <a:lnTo>
                    <a:pt x="3192031" y="2905500"/>
                  </a:lnTo>
                  <a:lnTo>
                    <a:pt x="3187542" y="2867185"/>
                  </a:lnTo>
                  <a:lnTo>
                    <a:pt x="3182589" y="2828930"/>
                  </a:lnTo>
                  <a:lnTo>
                    <a:pt x="3177168" y="2790733"/>
                  </a:lnTo>
                  <a:lnTo>
                    <a:pt x="3171284" y="2752591"/>
                  </a:lnTo>
                  <a:lnTo>
                    <a:pt x="3164940" y="2714538"/>
                  </a:lnTo>
                  <a:lnTo>
                    <a:pt x="3158133" y="2676567"/>
                  </a:lnTo>
                  <a:lnTo>
                    <a:pt x="3150857" y="2638676"/>
                  </a:lnTo>
                  <a:lnTo>
                    <a:pt x="3143133" y="2600874"/>
                  </a:lnTo>
                  <a:lnTo>
                    <a:pt x="3134947" y="2563173"/>
                  </a:lnTo>
                  <a:lnTo>
                    <a:pt x="3126303" y="2525575"/>
                  </a:lnTo>
                  <a:lnTo>
                    <a:pt x="3117201" y="2488078"/>
                  </a:lnTo>
                  <a:lnTo>
                    <a:pt x="3107646" y="2450693"/>
                  </a:lnTo>
                  <a:lnTo>
                    <a:pt x="3097638" y="2413432"/>
                  </a:lnTo>
                  <a:lnTo>
                    <a:pt x="3087180" y="2376295"/>
                  </a:lnTo>
                  <a:lnTo>
                    <a:pt x="3076275" y="2339286"/>
                  </a:lnTo>
                  <a:lnTo>
                    <a:pt x="3064910" y="2302415"/>
                  </a:lnTo>
                  <a:lnTo>
                    <a:pt x="3053104" y="2265690"/>
                  </a:lnTo>
                  <a:lnTo>
                    <a:pt x="3040854" y="2229109"/>
                  </a:lnTo>
                  <a:lnTo>
                    <a:pt x="3028153" y="2192669"/>
                  </a:lnTo>
                  <a:lnTo>
                    <a:pt x="3015008" y="2156398"/>
                  </a:lnTo>
                  <a:lnTo>
                    <a:pt x="3001428" y="2120288"/>
                  </a:lnTo>
                  <a:lnTo>
                    <a:pt x="2987411" y="2084346"/>
                  </a:lnTo>
                  <a:lnTo>
                    <a:pt x="2972959" y="2048575"/>
                  </a:lnTo>
                  <a:lnTo>
                    <a:pt x="2958071" y="2012984"/>
                  </a:lnTo>
                  <a:lnTo>
                    <a:pt x="2942753" y="1977579"/>
                  </a:lnTo>
                  <a:lnTo>
                    <a:pt x="2927007" y="1942359"/>
                  </a:lnTo>
                  <a:lnTo>
                    <a:pt x="2910840" y="1907325"/>
                  </a:lnTo>
                  <a:lnTo>
                    <a:pt x="2894236" y="1872490"/>
                  </a:lnTo>
                  <a:lnTo>
                    <a:pt x="2877215" y="1837868"/>
                  </a:lnTo>
                  <a:lnTo>
                    <a:pt x="2859777" y="1803459"/>
                  </a:lnTo>
                  <a:lnTo>
                    <a:pt x="2841921" y="1769264"/>
                  </a:lnTo>
                  <a:lnTo>
                    <a:pt x="2823649" y="1735277"/>
                  </a:lnTo>
                  <a:lnTo>
                    <a:pt x="2804964" y="1701526"/>
                  </a:lnTo>
                  <a:lnTo>
                    <a:pt x="2785871" y="1668007"/>
                  </a:lnTo>
                  <a:lnTo>
                    <a:pt x="2766375" y="1634715"/>
                  </a:lnTo>
                  <a:lnTo>
                    <a:pt x="2746465" y="1601660"/>
                  </a:lnTo>
                  <a:lnTo>
                    <a:pt x="2726163" y="1568854"/>
                  </a:lnTo>
                  <a:lnTo>
                    <a:pt x="2705467" y="1536292"/>
                  </a:lnTo>
                  <a:lnTo>
                    <a:pt x="2684375" y="1503975"/>
                  </a:lnTo>
                  <a:lnTo>
                    <a:pt x="2662889" y="1471931"/>
                  </a:lnTo>
                  <a:lnTo>
                    <a:pt x="2641016" y="1440153"/>
                  </a:lnTo>
                  <a:lnTo>
                    <a:pt x="2618758" y="1408640"/>
                  </a:lnTo>
                  <a:lnTo>
                    <a:pt x="2596118" y="1377388"/>
                  </a:lnTo>
                  <a:lnTo>
                    <a:pt x="2573102" y="1346429"/>
                  </a:lnTo>
                  <a:lnTo>
                    <a:pt x="2549715" y="1315755"/>
                  </a:lnTo>
                  <a:lnTo>
                    <a:pt x="2525956" y="1285364"/>
                  </a:lnTo>
                  <a:lnTo>
                    <a:pt x="2501827" y="1255253"/>
                  </a:lnTo>
                  <a:lnTo>
                    <a:pt x="2477332" y="1225439"/>
                  </a:lnTo>
                  <a:lnTo>
                    <a:pt x="2452478" y="1195935"/>
                  </a:lnTo>
                  <a:lnTo>
                    <a:pt x="2427267" y="1166738"/>
                  </a:lnTo>
                  <a:lnTo>
                    <a:pt x="2401701" y="1137841"/>
                  </a:lnTo>
                  <a:lnTo>
                    <a:pt x="2375787" y="1109256"/>
                  </a:lnTo>
                  <a:lnTo>
                    <a:pt x="2349529" y="1080993"/>
                  </a:lnTo>
                  <a:lnTo>
                    <a:pt x="2322929" y="1053050"/>
                  </a:lnTo>
                  <a:lnTo>
                    <a:pt x="2295986" y="1025425"/>
                  </a:lnTo>
                  <a:lnTo>
                    <a:pt x="2268708" y="998129"/>
                  </a:lnTo>
                  <a:lnTo>
                    <a:pt x="2241106" y="971173"/>
                  </a:lnTo>
                  <a:lnTo>
                    <a:pt x="2213180" y="944556"/>
                  </a:lnTo>
                  <a:lnTo>
                    <a:pt x="2184929" y="918275"/>
                  </a:lnTo>
                  <a:lnTo>
                    <a:pt x="2156362" y="892338"/>
                  </a:lnTo>
                  <a:lnTo>
                    <a:pt x="2127487" y="866756"/>
                  </a:lnTo>
                  <a:lnTo>
                    <a:pt x="2098302" y="841531"/>
                  </a:lnTo>
                  <a:lnTo>
                    <a:pt x="2068803" y="816665"/>
                  </a:lnTo>
                  <a:lnTo>
                    <a:pt x="2039017" y="792146"/>
                  </a:lnTo>
                  <a:lnTo>
                    <a:pt x="2008935" y="767996"/>
                  </a:lnTo>
                  <a:lnTo>
                    <a:pt x="1978556" y="744212"/>
                  </a:lnTo>
                  <a:lnTo>
                    <a:pt x="1947880" y="720792"/>
                  </a:lnTo>
                  <a:lnTo>
                    <a:pt x="1916935" y="697761"/>
                  </a:lnTo>
                  <a:lnTo>
                    <a:pt x="1885715" y="675109"/>
                  </a:lnTo>
                  <a:lnTo>
                    <a:pt x="1854221" y="652832"/>
                  </a:lnTo>
                  <a:lnTo>
                    <a:pt x="1822456" y="630928"/>
                  </a:lnTo>
                  <a:lnTo>
                    <a:pt x="1790412" y="609423"/>
                  </a:lnTo>
                  <a:lnTo>
                    <a:pt x="1758118" y="588311"/>
                  </a:lnTo>
                  <a:lnTo>
                    <a:pt x="1725573" y="567592"/>
                  </a:lnTo>
                  <a:lnTo>
                    <a:pt x="1692778" y="547270"/>
                  </a:lnTo>
                  <a:lnTo>
                    <a:pt x="1659742" y="527348"/>
                  </a:lnTo>
                  <a:lnTo>
                    <a:pt x="1626471" y="507828"/>
                  </a:lnTo>
                  <a:lnTo>
                    <a:pt x="1592964" y="488717"/>
                  </a:lnTo>
                  <a:lnTo>
                    <a:pt x="1559219" y="470018"/>
                  </a:lnTo>
                  <a:lnTo>
                    <a:pt x="1525246" y="451717"/>
                  </a:lnTo>
                  <a:lnTo>
                    <a:pt x="1491060" y="433834"/>
                  </a:lnTo>
                  <a:lnTo>
                    <a:pt x="1456661" y="416368"/>
                  </a:lnTo>
                  <a:lnTo>
                    <a:pt x="1422048" y="399319"/>
                  </a:lnTo>
                  <a:lnTo>
                    <a:pt x="1387228" y="382696"/>
                  </a:lnTo>
                  <a:lnTo>
                    <a:pt x="1352208" y="366504"/>
                  </a:lnTo>
                  <a:lnTo>
                    <a:pt x="1316994" y="350738"/>
                  </a:lnTo>
                  <a:lnTo>
                    <a:pt x="1281589" y="335395"/>
                  </a:lnTo>
                  <a:lnTo>
                    <a:pt x="1246007" y="320479"/>
                  </a:lnTo>
                  <a:lnTo>
                    <a:pt x="1210253" y="306002"/>
                  </a:lnTo>
                  <a:lnTo>
                    <a:pt x="1174323" y="291965"/>
                  </a:lnTo>
                  <a:lnTo>
                    <a:pt x="1138212" y="278371"/>
                  </a:lnTo>
                  <a:lnTo>
                    <a:pt x="1101950" y="265203"/>
                  </a:lnTo>
                  <a:lnTo>
                    <a:pt x="1065532" y="252480"/>
                  </a:lnTo>
                  <a:lnTo>
                    <a:pt x="1028961" y="240202"/>
                  </a:lnTo>
                  <a:lnTo>
                    <a:pt x="992239" y="228369"/>
                  </a:lnTo>
                  <a:lnTo>
                    <a:pt x="955363" y="216982"/>
                  </a:lnTo>
                  <a:lnTo>
                    <a:pt x="918365" y="206042"/>
                  </a:lnTo>
                  <a:lnTo>
                    <a:pt x="881241" y="195552"/>
                  </a:lnTo>
                  <a:lnTo>
                    <a:pt x="843990" y="185514"/>
                  </a:lnTo>
                  <a:lnTo>
                    <a:pt x="806605" y="175934"/>
                  </a:lnTo>
                  <a:lnTo>
                    <a:pt x="769118" y="166813"/>
                  </a:lnTo>
                  <a:lnTo>
                    <a:pt x="731529" y="158147"/>
                  </a:lnTo>
                  <a:lnTo>
                    <a:pt x="693838" y="149930"/>
                  </a:lnTo>
                  <a:lnTo>
                    <a:pt x="656035" y="142182"/>
                  </a:lnTo>
                  <a:lnTo>
                    <a:pt x="618149" y="134892"/>
                  </a:lnTo>
                  <a:lnTo>
                    <a:pt x="580180" y="128060"/>
                  </a:lnTo>
                  <a:lnTo>
                    <a:pt x="542127" y="121689"/>
                  </a:lnTo>
                  <a:lnTo>
                    <a:pt x="504000" y="115782"/>
                  </a:lnTo>
                  <a:lnTo>
                    <a:pt x="465423" y="110289"/>
                  </a:lnTo>
                  <a:lnTo>
                    <a:pt x="427551" y="105359"/>
                  </a:lnTo>
                  <a:lnTo>
                    <a:pt x="389229" y="100843"/>
                  </a:lnTo>
                  <a:lnTo>
                    <a:pt x="350857" y="96795"/>
                  </a:lnTo>
                  <a:lnTo>
                    <a:pt x="312447" y="93217"/>
                  </a:lnTo>
                  <a:lnTo>
                    <a:pt x="274000" y="90108"/>
                  </a:lnTo>
                  <a:lnTo>
                    <a:pt x="235516" y="87465"/>
                  </a:lnTo>
                  <a:lnTo>
                    <a:pt x="196986" y="85286"/>
                  </a:lnTo>
                  <a:lnTo>
                    <a:pt x="158439" y="83573"/>
                  </a:lnTo>
                  <a:lnTo>
                    <a:pt x="119879" y="82329"/>
                  </a:lnTo>
                  <a:lnTo>
                    <a:pt x="81307" y="81555"/>
                  </a:lnTo>
                  <a:lnTo>
                    <a:pt x="765723" y="81555"/>
                  </a:lnTo>
                  <a:lnTo>
                    <a:pt x="836980" y="98612"/>
                  </a:lnTo>
                  <a:lnTo>
                    <a:pt x="881840" y="110289"/>
                  </a:lnTo>
                  <a:lnTo>
                    <a:pt x="926448" y="122587"/>
                  </a:lnTo>
                  <a:lnTo>
                    <a:pt x="970800" y="135501"/>
                  </a:lnTo>
                  <a:lnTo>
                    <a:pt x="1014891" y="149028"/>
                  </a:lnTo>
                  <a:lnTo>
                    <a:pt x="1058715" y="163161"/>
                  </a:lnTo>
                  <a:lnTo>
                    <a:pt x="1102268" y="177896"/>
                  </a:lnTo>
                  <a:lnTo>
                    <a:pt x="1145544" y="193228"/>
                  </a:lnTo>
                  <a:lnTo>
                    <a:pt x="1188540" y="209152"/>
                  </a:lnTo>
                  <a:lnTo>
                    <a:pt x="1231249" y="225663"/>
                  </a:lnTo>
                  <a:lnTo>
                    <a:pt x="1273668" y="242757"/>
                  </a:lnTo>
                  <a:lnTo>
                    <a:pt x="1315790" y="260427"/>
                  </a:lnTo>
                  <a:lnTo>
                    <a:pt x="1357612" y="278670"/>
                  </a:lnTo>
                  <a:lnTo>
                    <a:pt x="1399127" y="297480"/>
                  </a:lnTo>
                  <a:lnTo>
                    <a:pt x="1440332" y="316852"/>
                  </a:lnTo>
                  <a:lnTo>
                    <a:pt x="1481222" y="336782"/>
                  </a:lnTo>
                  <a:lnTo>
                    <a:pt x="1521790" y="357265"/>
                  </a:lnTo>
                  <a:lnTo>
                    <a:pt x="1562033" y="378295"/>
                  </a:lnTo>
                  <a:lnTo>
                    <a:pt x="1601946" y="399868"/>
                  </a:lnTo>
                  <a:lnTo>
                    <a:pt x="1641523" y="421978"/>
                  </a:lnTo>
                  <a:lnTo>
                    <a:pt x="1680759" y="444622"/>
                  </a:lnTo>
                  <a:lnTo>
                    <a:pt x="1719651" y="467793"/>
                  </a:lnTo>
                  <a:lnTo>
                    <a:pt x="1758192" y="491487"/>
                  </a:lnTo>
                  <a:lnTo>
                    <a:pt x="1796378" y="515699"/>
                  </a:lnTo>
                  <a:lnTo>
                    <a:pt x="1834203" y="540425"/>
                  </a:lnTo>
                  <a:lnTo>
                    <a:pt x="1871664" y="565658"/>
                  </a:lnTo>
                  <a:lnTo>
                    <a:pt x="1908755" y="591395"/>
                  </a:lnTo>
                  <a:lnTo>
                    <a:pt x="1945471" y="617630"/>
                  </a:lnTo>
                  <a:lnTo>
                    <a:pt x="1981807" y="644358"/>
                  </a:lnTo>
                  <a:lnTo>
                    <a:pt x="2017758" y="671575"/>
                  </a:lnTo>
                  <a:lnTo>
                    <a:pt x="2053319" y="699275"/>
                  </a:lnTo>
                  <a:lnTo>
                    <a:pt x="2088486" y="727454"/>
                  </a:lnTo>
                  <a:lnTo>
                    <a:pt x="2123253" y="756106"/>
                  </a:lnTo>
                  <a:lnTo>
                    <a:pt x="2157616" y="785227"/>
                  </a:lnTo>
                  <a:lnTo>
                    <a:pt x="2191569" y="814812"/>
                  </a:lnTo>
                  <a:lnTo>
                    <a:pt x="2225108" y="844856"/>
                  </a:lnTo>
                  <a:lnTo>
                    <a:pt x="2258227" y="875353"/>
                  </a:lnTo>
                  <a:lnTo>
                    <a:pt x="2290922" y="906300"/>
                  </a:lnTo>
                  <a:lnTo>
                    <a:pt x="2323188" y="937691"/>
                  </a:lnTo>
                  <a:lnTo>
                    <a:pt x="2355020" y="969520"/>
                  </a:lnTo>
                  <a:lnTo>
                    <a:pt x="2386413" y="1001784"/>
                  </a:lnTo>
                  <a:lnTo>
                    <a:pt x="2417362" y="1034477"/>
                  </a:lnTo>
                  <a:lnTo>
                    <a:pt x="2447861" y="1067594"/>
                  </a:lnTo>
                  <a:lnTo>
                    <a:pt x="2477907" y="1101131"/>
                  </a:lnTo>
                  <a:lnTo>
                    <a:pt x="2507494" y="1135082"/>
                  </a:lnTo>
                  <a:lnTo>
                    <a:pt x="2536618" y="1169443"/>
                  </a:lnTo>
                  <a:lnTo>
                    <a:pt x="2565272" y="1204208"/>
                  </a:lnTo>
                  <a:lnTo>
                    <a:pt x="2593454" y="1239373"/>
                  </a:lnTo>
                  <a:lnTo>
                    <a:pt x="2621156" y="1274932"/>
                  </a:lnTo>
                  <a:lnTo>
                    <a:pt x="2648375" y="1310882"/>
                  </a:lnTo>
                  <a:lnTo>
                    <a:pt x="2675106" y="1347216"/>
                  </a:lnTo>
                  <a:lnTo>
                    <a:pt x="2701343" y="1383930"/>
                  </a:lnTo>
                  <a:lnTo>
                    <a:pt x="2727082" y="1421019"/>
                  </a:lnTo>
                  <a:lnTo>
                    <a:pt x="2752317" y="1458478"/>
                  </a:lnTo>
                  <a:lnTo>
                    <a:pt x="2777045" y="1496302"/>
                  </a:lnTo>
                  <a:lnTo>
                    <a:pt x="2801259" y="1534486"/>
                  </a:lnTo>
                  <a:lnTo>
                    <a:pt x="2824956" y="1573026"/>
                  </a:lnTo>
                  <a:lnTo>
                    <a:pt x="2848129" y="1611915"/>
                  </a:lnTo>
                  <a:lnTo>
                    <a:pt x="2870775" y="1651151"/>
                  </a:lnTo>
                  <a:lnTo>
                    <a:pt x="2892887" y="1690726"/>
                  </a:lnTo>
                  <a:lnTo>
                    <a:pt x="2914462" y="1730637"/>
                  </a:lnTo>
                  <a:lnTo>
                    <a:pt x="2935494" y="1770879"/>
                  </a:lnTo>
                  <a:lnTo>
                    <a:pt x="2955979" y="1811447"/>
                  </a:lnTo>
                  <a:lnTo>
                    <a:pt x="2975911" y="1852335"/>
                  </a:lnTo>
                  <a:lnTo>
                    <a:pt x="2995285" y="1893538"/>
                  </a:lnTo>
                  <a:lnTo>
                    <a:pt x="3014097" y="1935053"/>
                  </a:lnTo>
                  <a:lnTo>
                    <a:pt x="3032342" y="1976874"/>
                  </a:lnTo>
                  <a:lnTo>
                    <a:pt x="3050014" y="2018995"/>
                  </a:lnTo>
                  <a:lnTo>
                    <a:pt x="3067110" y="2061413"/>
                  </a:lnTo>
                  <a:lnTo>
                    <a:pt x="3083622" y="2104122"/>
                  </a:lnTo>
                  <a:lnTo>
                    <a:pt x="3099548" y="2147116"/>
                  </a:lnTo>
                  <a:lnTo>
                    <a:pt x="3114882" y="2190393"/>
                  </a:lnTo>
                  <a:lnTo>
                    <a:pt x="3129619" y="2233945"/>
                  </a:lnTo>
                  <a:lnTo>
                    <a:pt x="3143753" y="2277769"/>
                  </a:lnTo>
                  <a:lnTo>
                    <a:pt x="3157281" y="2321859"/>
                  </a:lnTo>
                  <a:lnTo>
                    <a:pt x="3170197" y="2366211"/>
                  </a:lnTo>
                  <a:lnTo>
                    <a:pt x="3182497" y="2410819"/>
                  </a:lnTo>
                  <a:lnTo>
                    <a:pt x="3194175" y="2455679"/>
                  </a:lnTo>
                  <a:lnTo>
                    <a:pt x="3205226" y="2500786"/>
                  </a:lnTo>
                  <a:lnTo>
                    <a:pt x="3215645" y="2546135"/>
                  </a:lnTo>
                  <a:lnTo>
                    <a:pt x="3225429" y="2591720"/>
                  </a:lnTo>
                  <a:lnTo>
                    <a:pt x="3234570" y="2637537"/>
                  </a:lnTo>
                  <a:lnTo>
                    <a:pt x="3243066" y="2683582"/>
                  </a:lnTo>
                  <a:lnTo>
                    <a:pt x="3250910" y="2729848"/>
                  </a:lnTo>
                  <a:lnTo>
                    <a:pt x="3258098" y="2776331"/>
                  </a:lnTo>
                  <a:lnTo>
                    <a:pt x="3264624" y="2823027"/>
                  </a:lnTo>
                  <a:lnTo>
                    <a:pt x="3270485" y="2869930"/>
                  </a:lnTo>
                  <a:lnTo>
                    <a:pt x="3275675" y="2917035"/>
                  </a:lnTo>
                  <a:lnTo>
                    <a:pt x="3280189" y="2964338"/>
                  </a:lnTo>
                  <a:lnTo>
                    <a:pt x="3284021" y="3011833"/>
                  </a:lnTo>
                  <a:lnTo>
                    <a:pt x="3287150" y="3059239"/>
                  </a:lnTo>
                  <a:lnTo>
                    <a:pt x="3289625" y="3107380"/>
                  </a:lnTo>
                  <a:lnTo>
                    <a:pt x="3291385" y="3155423"/>
                  </a:lnTo>
                  <a:lnTo>
                    <a:pt x="3292445" y="3203639"/>
                  </a:lnTo>
                  <a:lnTo>
                    <a:pt x="3292800" y="3252022"/>
                  </a:lnTo>
                  <a:lnTo>
                    <a:pt x="3292800" y="9524531"/>
                  </a:lnTo>
                  <a:close/>
                </a:path>
              </a:pathLst>
            </a:custGeom>
            <a:solidFill>
              <a:srgbClr val="E47100"/>
            </a:solidFill>
          </p:spPr>
          <p:txBody>
            <a:bodyPr wrap="square" lIns="0" tIns="0" rIns="0" bIns="0" rtlCol="0"/>
            <a:lstStyle/>
            <a:p>
              <a:endParaRPr sz="1200"/>
            </a:p>
          </p:txBody>
        </p:sp>
        <p:pic>
          <p:nvPicPr>
            <p:cNvPr id="17" name="object 8">
              <a:extLst>
                <a:ext uri="{FF2B5EF4-FFF2-40B4-BE49-F238E27FC236}">
                  <a16:creationId xmlns:a16="http://schemas.microsoft.com/office/drawing/2014/main" id="{4708A5AE-A4D5-02AD-7AFB-4639928CFF2A}"/>
                </a:ext>
              </a:extLst>
            </p:cNvPr>
            <p:cNvPicPr/>
            <p:nvPr/>
          </p:nvPicPr>
          <p:blipFill>
            <a:blip r:embed="rId3" cstate="print"/>
            <a:stretch>
              <a:fillRect/>
            </a:stretch>
          </p:blipFill>
          <p:spPr>
            <a:xfrm>
              <a:off x="5638800" y="2025442"/>
              <a:ext cx="3656061" cy="70058"/>
            </a:xfrm>
            <a:prstGeom prst="rect">
              <a:avLst/>
            </a:prstGeom>
          </p:spPr>
        </p:pic>
      </p:grpSp>
      <p:pic>
        <p:nvPicPr>
          <p:cNvPr id="18" name="Picture 17" descr="A white columns in a building&#10;&#10;AI-generated content may be incorrect.">
            <a:extLst>
              <a:ext uri="{FF2B5EF4-FFF2-40B4-BE49-F238E27FC236}">
                <a16:creationId xmlns:a16="http://schemas.microsoft.com/office/drawing/2014/main" id="{859538B0-7C57-5BAB-8903-4AB41104BE3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2489200" cy="6834753"/>
          </a:xfrm>
          <a:prstGeom prst="rect">
            <a:avLst/>
          </a:prstGeom>
        </p:spPr>
      </p:pic>
      <p:sp>
        <p:nvSpPr>
          <p:cNvPr id="2" name="Title 1">
            <a:extLst>
              <a:ext uri="{FF2B5EF4-FFF2-40B4-BE49-F238E27FC236}">
                <a16:creationId xmlns:a16="http://schemas.microsoft.com/office/drawing/2014/main" id="{12993D2D-156C-D80D-3027-F49D33244677}"/>
              </a:ext>
            </a:extLst>
          </p:cNvPr>
          <p:cNvSpPr>
            <a:spLocks noGrp="1"/>
          </p:cNvSpPr>
          <p:nvPr>
            <p:ph type="ctrTitle" hasCustomPrompt="1"/>
          </p:nvPr>
        </p:nvSpPr>
        <p:spPr>
          <a:xfrm>
            <a:off x="3708400" y="736600"/>
            <a:ext cx="7670800" cy="538692"/>
          </a:xfrm>
        </p:spPr>
        <p:txBody>
          <a:bodyPr anchor="b"/>
          <a:lstStyle>
            <a:lvl1pPr algn="l">
              <a:defRPr sz="4000" b="0" i="0">
                <a:latin typeface="ITC Franklin Gothic Std Book" panose="020B0504030503020204" pitchFamily="34" charset="77"/>
              </a:defRPr>
            </a:lvl1pPr>
          </a:lstStyle>
          <a:p>
            <a:r>
              <a:rPr lang="en-US"/>
              <a:t>Header</a:t>
            </a:r>
          </a:p>
        </p:txBody>
      </p:sp>
      <p:sp>
        <p:nvSpPr>
          <p:cNvPr id="3" name="Subtitle 2">
            <a:extLst>
              <a:ext uri="{FF2B5EF4-FFF2-40B4-BE49-F238E27FC236}">
                <a16:creationId xmlns:a16="http://schemas.microsoft.com/office/drawing/2014/main" id="{AC1BBDC6-072C-3477-BCD0-2A96D84E508C}"/>
              </a:ext>
            </a:extLst>
          </p:cNvPr>
          <p:cNvSpPr>
            <a:spLocks noGrp="1"/>
          </p:cNvSpPr>
          <p:nvPr>
            <p:ph type="subTitle" idx="1" hasCustomPrompt="1"/>
          </p:nvPr>
        </p:nvSpPr>
        <p:spPr>
          <a:xfrm>
            <a:off x="3708400" y="2159000"/>
            <a:ext cx="7670800" cy="4368800"/>
          </a:xfrm>
        </p:spPr>
        <p:txBody>
          <a:bodyPr>
            <a:normAutofit/>
          </a:bodyPr>
          <a:lstStyle>
            <a:lvl1pPr marL="0" indent="0" algn="l">
              <a:buNone/>
              <a:defRPr sz="2133"/>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Main Content</a:t>
            </a:r>
          </a:p>
        </p:txBody>
      </p:sp>
      <p:sp>
        <p:nvSpPr>
          <p:cNvPr id="16" name="Text Placeholder 15">
            <a:extLst>
              <a:ext uri="{FF2B5EF4-FFF2-40B4-BE49-F238E27FC236}">
                <a16:creationId xmlns:a16="http://schemas.microsoft.com/office/drawing/2014/main" id="{BC812163-7D22-EE2E-D1B4-D94E215966C8}"/>
              </a:ext>
            </a:extLst>
          </p:cNvPr>
          <p:cNvSpPr>
            <a:spLocks noGrp="1"/>
          </p:cNvSpPr>
          <p:nvPr>
            <p:ph type="body" sz="quarter" idx="10" hasCustomPrompt="1"/>
          </p:nvPr>
        </p:nvSpPr>
        <p:spPr>
          <a:xfrm>
            <a:off x="3708400" y="1549400"/>
            <a:ext cx="7670800" cy="609600"/>
          </a:xfrm>
        </p:spPr>
        <p:txBody>
          <a:bodyPr>
            <a:normAutofit/>
          </a:bodyPr>
          <a:lstStyle>
            <a:lvl1pPr marL="0" indent="0">
              <a:buNone/>
              <a:defRPr sz="2800" b="0" i="0">
                <a:solidFill>
                  <a:srgbClr val="E57200"/>
                </a:solidFill>
                <a:latin typeface="ITC Franklin Gothic Std Book" panose="020B0504030503020204" pitchFamily="34" charset="77"/>
              </a:defRPr>
            </a:lvl1pPr>
            <a:lvl2pPr marL="304815" indent="0">
              <a:buNone/>
              <a:defRPr/>
            </a:lvl2pPr>
            <a:lvl3pPr marL="609630" indent="0">
              <a:buNone/>
              <a:defRPr/>
            </a:lvl3pPr>
            <a:lvl4pPr marL="914446" indent="0">
              <a:buNone/>
              <a:defRPr/>
            </a:lvl4pPr>
            <a:lvl5pPr marL="1219261" indent="0">
              <a:buNone/>
              <a:defRPr/>
            </a:lvl5pPr>
          </a:lstStyle>
          <a:p>
            <a:pPr lvl="0"/>
            <a:r>
              <a:rPr lang="en-US"/>
              <a:t>Sub-Header</a:t>
            </a:r>
          </a:p>
        </p:txBody>
      </p:sp>
      <p:cxnSp>
        <p:nvCxnSpPr>
          <p:cNvPr id="4" name="Straight Connector 3">
            <a:extLst>
              <a:ext uri="{FF2B5EF4-FFF2-40B4-BE49-F238E27FC236}">
                <a16:creationId xmlns:a16="http://schemas.microsoft.com/office/drawing/2014/main" id="{0B33110B-AADD-92D2-10A9-25D578A236ED}"/>
              </a:ext>
            </a:extLst>
          </p:cNvPr>
          <p:cNvCxnSpPr>
            <a:cxnSpLocks/>
          </p:cNvCxnSpPr>
          <p:nvPr userDrawn="1"/>
        </p:nvCxnSpPr>
        <p:spPr>
          <a:xfrm>
            <a:off x="0" y="-6096"/>
            <a:ext cx="0" cy="6858000"/>
          </a:xfrm>
          <a:prstGeom prst="line">
            <a:avLst/>
          </a:prstGeom>
          <a:ln w="82550">
            <a:gradFill flip="none" rotWithShape="1">
              <a:gsLst>
                <a:gs pos="0">
                  <a:srgbClr val="E57200"/>
                </a:gs>
                <a:gs pos="100000">
                  <a:srgbClr val="FDDA24"/>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1E0507C-5A01-D6C5-6F01-BFD54E3FA402}"/>
              </a:ext>
            </a:extLst>
          </p:cNvPr>
          <p:cNvCxnSpPr>
            <a:cxnSpLocks/>
          </p:cNvCxnSpPr>
          <p:nvPr userDrawn="1"/>
        </p:nvCxnSpPr>
        <p:spPr>
          <a:xfrm>
            <a:off x="-6096" y="6827520"/>
            <a:ext cx="12192000" cy="0"/>
          </a:xfrm>
          <a:prstGeom prst="line">
            <a:avLst/>
          </a:prstGeom>
          <a:ln w="101600">
            <a:gradFill flip="none" rotWithShape="1">
              <a:gsLst>
                <a:gs pos="0">
                  <a:srgbClr val="FDDA24"/>
                </a:gs>
                <a:gs pos="100000">
                  <a:srgbClr val="E57200">
                    <a:lumMod val="10000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766599"/>
      </p:ext>
    </p:extLst>
  </p:cSld>
  <p:clrMapOvr>
    <a:masterClrMapping/>
  </p:clrMapOvr>
  <p:extLst>
    <p:ext uri="{DCECCB84-F9BA-43D5-87BE-67443E8EF086}">
      <p15:sldGuideLst xmlns:p15="http://schemas.microsoft.com/office/powerpoint/2012/main">
        <p15:guide id="1" orient="horz" pos="648">
          <p15:clr>
            <a:srgbClr val="FBAE40"/>
          </p15:clr>
        </p15:guide>
        <p15:guide id="2" pos="57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041A9-251F-9B5C-C6FE-D644C851577F}"/>
              </a:ext>
            </a:extLst>
          </p:cNvPr>
          <p:cNvSpPr/>
          <p:nvPr userDrawn="1"/>
        </p:nvSpPr>
        <p:spPr>
          <a:xfrm>
            <a:off x="-19353" y="10886"/>
            <a:ext cx="8280400" cy="6858000"/>
          </a:xfrm>
          <a:prstGeom prst="rect">
            <a:avLst/>
          </a:prstGeom>
          <a:noFill/>
          <a:ln w="38100">
            <a:gradFill>
              <a:gsLst>
                <a:gs pos="0">
                  <a:srgbClr val="FDDA24"/>
                </a:gs>
                <a:gs pos="100000">
                  <a:srgbClr val="E57200"/>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a:extLst>
              <a:ext uri="{FF2B5EF4-FFF2-40B4-BE49-F238E27FC236}">
                <a16:creationId xmlns:a16="http://schemas.microsoft.com/office/drawing/2014/main" id="{12993D2D-156C-D80D-3027-F49D33244677}"/>
              </a:ext>
            </a:extLst>
          </p:cNvPr>
          <p:cNvSpPr>
            <a:spLocks noGrp="1"/>
          </p:cNvSpPr>
          <p:nvPr>
            <p:ph type="ctrTitle" hasCustomPrompt="1"/>
          </p:nvPr>
        </p:nvSpPr>
        <p:spPr>
          <a:xfrm>
            <a:off x="558800" y="736600"/>
            <a:ext cx="7112000" cy="538692"/>
          </a:xfrm>
        </p:spPr>
        <p:txBody>
          <a:bodyPr anchor="b"/>
          <a:lstStyle>
            <a:lvl1pPr algn="l">
              <a:defRPr sz="4000" b="0" i="0">
                <a:latin typeface="ITC Franklin Gothic Std Book" panose="020B0504030503020204" pitchFamily="34" charset="77"/>
              </a:defRPr>
            </a:lvl1pPr>
          </a:lstStyle>
          <a:p>
            <a:r>
              <a:rPr lang="en-US"/>
              <a:t>Header</a:t>
            </a:r>
          </a:p>
        </p:txBody>
      </p:sp>
      <p:sp>
        <p:nvSpPr>
          <p:cNvPr id="3" name="Subtitle 2">
            <a:extLst>
              <a:ext uri="{FF2B5EF4-FFF2-40B4-BE49-F238E27FC236}">
                <a16:creationId xmlns:a16="http://schemas.microsoft.com/office/drawing/2014/main" id="{AC1BBDC6-072C-3477-BCD0-2A96D84E508C}"/>
              </a:ext>
            </a:extLst>
          </p:cNvPr>
          <p:cNvSpPr>
            <a:spLocks noGrp="1"/>
          </p:cNvSpPr>
          <p:nvPr>
            <p:ph type="subTitle" idx="1" hasCustomPrompt="1"/>
          </p:nvPr>
        </p:nvSpPr>
        <p:spPr>
          <a:xfrm>
            <a:off x="558800" y="2159000"/>
            <a:ext cx="7112000" cy="1625600"/>
          </a:xfrm>
        </p:spPr>
        <p:txBody>
          <a:bodyPr>
            <a:normAutofit/>
          </a:bodyPr>
          <a:lstStyle>
            <a:lvl1pPr marL="0" indent="0" algn="l">
              <a:buNone/>
              <a:defRPr sz="2133"/>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Main Content</a:t>
            </a:r>
          </a:p>
        </p:txBody>
      </p:sp>
      <p:sp>
        <p:nvSpPr>
          <p:cNvPr id="9" name="AutoShape 4">
            <a:extLst>
              <a:ext uri="{FF2B5EF4-FFF2-40B4-BE49-F238E27FC236}">
                <a16:creationId xmlns:a16="http://schemas.microsoft.com/office/drawing/2014/main" id="{9A77BBFA-B7E9-E3F9-8A68-D62210496ED2}"/>
              </a:ext>
            </a:extLst>
          </p:cNvPr>
          <p:cNvSpPr/>
          <p:nvPr/>
        </p:nvSpPr>
        <p:spPr>
          <a:xfrm>
            <a:off x="660401" y="1397000"/>
            <a:ext cx="2418627" cy="0"/>
          </a:xfrm>
          <a:prstGeom prst="line">
            <a:avLst/>
          </a:prstGeom>
          <a:ln w="50800" cap="flat">
            <a:gradFill>
              <a:gsLst>
                <a:gs pos="0">
                  <a:srgbClr val="FFDE59">
                    <a:alpha val="100000"/>
                  </a:srgbClr>
                </a:gs>
                <a:gs pos="100000">
                  <a:srgbClr val="FF914D">
                    <a:alpha val="100000"/>
                  </a:srgbClr>
                </a:gs>
              </a:gsLst>
              <a:lin ang="0"/>
            </a:gradFill>
            <a:prstDash val="solid"/>
            <a:headEnd type="none" w="sm" len="sm"/>
            <a:tailEnd type="none" w="sm" len="sm"/>
          </a:ln>
        </p:spPr>
        <p:txBody>
          <a:bodyPr/>
          <a:lstStyle/>
          <a:p>
            <a:endParaRPr lang="en-US" sz="1200"/>
          </a:p>
        </p:txBody>
      </p:sp>
      <p:sp>
        <p:nvSpPr>
          <p:cNvPr id="16" name="Text Placeholder 15">
            <a:extLst>
              <a:ext uri="{FF2B5EF4-FFF2-40B4-BE49-F238E27FC236}">
                <a16:creationId xmlns:a16="http://schemas.microsoft.com/office/drawing/2014/main" id="{BC812163-7D22-EE2E-D1B4-D94E215966C8}"/>
              </a:ext>
            </a:extLst>
          </p:cNvPr>
          <p:cNvSpPr>
            <a:spLocks noGrp="1"/>
          </p:cNvSpPr>
          <p:nvPr>
            <p:ph type="body" sz="quarter" idx="10" hasCustomPrompt="1"/>
          </p:nvPr>
        </p:nvSpPr>
        <p:spPr>
          <a:xfrm>
            <a:off x="558800" y="1580092"/>
            <a:ext cx="7112000" cy="609600"/>
          </a:xfrm>
        </p:spPr>
        <p:txBody>
          <a:bodyPr>
            <a:normAutofit/>
          </a:bodyPr>
          <a:lstStyle>
            <a:lvl1pPr marL="0" indent="0">
              <a:buNone/>
              <a:defRPr sz="2800" b="0" i="0">
                <a:solidFill>
                  <a:srgbClr val="E57200"/>
                </a:solidFill>
                <a:latin typeface="ITC Franklin Gothic Std Book" panose="020B0504030503020204" pitchFamily="34" charset="77"/>
              </a:defRPr>
            </a:lvl1pPr>
            <a:lvl2pPr marL="304815" indent="0">
              <a:buNone/>
              <a:defRPr/>
            </a:lvl2pPr>
            <a:lvl3pPr marL="609630" indent="0">
              <a:buNone/>
              <a:defRPr/>
            </a:lvl3pPr>
            <a:lvl4pPr marL="914446" indent="0">
              <a:buNone/>
              <a:defRPr/>
            </a:lvl4pPr>
            <a:lvl5pPr marL="1219261" indent="0">
              <a:buNone/>
              <a:defRPr/>
            </a:lvl5pPr>
          </a:lstStyle>
          <a:p>
            <a:pPr lvl="0"/>
            <a:r>
              <a:rPr lang="en-US"/>
              <a:t>Sub-Header 1</a:t>
            </a:r>
          </a:p>
        </p:txBody>
      </p:sp>
      <p:sp>
        <p:nvSpPr>
          <p:cNvPr id="21" name="Text Placeholder 15">
            <a:extLst>
              <a:ext uri="{FF2B5EF4-FFF2-40B4-BE49-F238E27FC236}">
                <a16:creationId xmlns:a16="http://schemas.microsoft.com/office/drawing/2014/main" id="{5214FA01-AFDB-6CF4-FE45-71F1E6EF8FA0}"/>
              </a:ext>
            </a:extLst>
          </p:cNvPr>
          <p:cNvSpPr>
            <a:spLocks noGrp="1"/>
          </p:cNvSpPr>
          <p:nvPr>
            <p:ph type="body" sz="quarter" idx="11" hasCustomPrompt="1"/>
          </p:nvPr>
        </p:nvSpPr>
        <p:spPr>
          <a:xfrm>
            <a:off x="558800" y="4018492"/>
            <a:ext cx="7112000" cy="609600"/>
          </a:xfrm>
        </p:spPr>
        <p:txBody>
          <a:bodyPr>
            <a:normAutofit/>
          </a:bodyPr>
          <a:lstStyle>
            <a:lvl1pPr marL="0" indent="0">
              <a:buNone/>
              <a:defRPr sz="2800" b="0" i="0">
                <a:solidFill>
                  <a:srgbClr val="E57200"/>
                </a:solidFill>
                <a:latin typeface="ITC Franklin Gothic Std Book" panose="020B0504030503020204" pitchFamily="34" charset="77"/>
              </a:defRPr>
            </a:lvl1pPr>
            <a:lvl2pPr marL="304815" indent="0">
              <a:buNone/>
              <a:defRPr/>
            </a:lvl2pPr>
            <a:lvl3pPr marL="609630" indent="0">
              <a:buNone/>
              <a:defRPr/>
            </a:lvl3pPr>
            <a:lvl4pPr marL="914446" indent="0">
              <a:buNone/>
              <a:defRPr/>
            </a:lvl4pPr>
            <a:lvl5pPr marL="1219261" indent="0">
              <a:buNone/>
              <a:defRPr/>
            </a:lvl5pPr>
          </a:lstStyle>
          <a:p>
            <a:pPr lvl="0"/>
            <a:r>
              <a:rPr lang="en-US"/>
              <a:t>Sub-Header 2</a:t>
            </a:r>
          </a:p>
        </p:txBody>
      </p:sp>
      <p:sp>
        <p:nvSpPr>
          <p:cNvPr id="25" name="Text Placeholder 24">
            <a:extLst>
              <a:ext uri="{FF2B5EF4-FFF2-40B4-BE49-F238E27FC236}">
                <a16:creationId xmlns:a16="http://schemas.microsoft.com/office/drawing/2014/main" id="{3C9C7502-19B5-B04E-D89B-4F6FB3FA6D04}"/>
              </a:ext>
            </a:extLst>
          </p:cNvPr>
          <p:cNvSpPr>
            <a:spLocks noGrp="1"/>
          </p:cNvSpPr>
          <p:nvPr>
            <p:ph type="body" sz="quarter" idx="12" hasCustomPrompt="1"/>
          </p:nvPr>
        </p:nvSpPr>
        <p:spPr>
          <a:xfrm>
            <a:off x="558800" y="4648200"/>
            <a:ext cx="7112000" cy="1625600"/>
          </a:xfrm>
        </p:spPr>
        <p:txBody>
          <a:bodyPr>
            <a:normAutofit/>
          </a:bodyPr>
          <a:lstStyle>
            <a:lvl1pPr marL="0" indent="0">
              <a:buNone/>
              <a:defRPr sz="2133"/>
            </a:lvl1pPr>
            <a:lvl2pPr marL="304815" indent="0">
              <a:buNone/>
              <a:defRPr/>
            </a:lvl2pPr>
            <a:lvl3pPr marL="609630" indent="0">
              <a:buNone/>
              <a:defRPr/>
            </a:lvl3pPr>
            <a:lvl4pPr marL="914446" indent="0">
              <a:buNone/>
              <a:defRPr/>
            </a:lvl4pPr>
            <a:lvl5pPr marL="1219261" indent="0">
              <a:buNone/>
              <a:defRPr/>
            </a:lvl5pPr>
          </a:lstStyle>
          <a:p>
            <a:pPr lvl="0"/>
            <a:r>
              <a:rPr lang="en-US"/>
              <a:t>Main Content</a:t>
            </a:r>
          </a:p>
        </p:txBody>
      </p:sp>
      <p:sp>
        <p:nvSpPr>
          <p:cNvPr id="6" name="Picture Placeholder 5">
            <a:extLst>
              <a:ext uri="{FF2B5EF4-FFF2-40B4-BE49-F238E27FC236}">
                <a16:creationId xmlns:a16="http://schemas.microsoft.com/office/drawing/2014/main" id="{3624B641-F862-0465-C869-A8C9C424C5C6}"/>
              </a:ext>
            </a:extLst>
          </p:cNvPr>
          <p:cNvSpPr>
            <a:spLocks noGrp="1"/>
          </p:cNvSpPr>
          <p:nvPr>
            <p:ph type="pic" sz="quarter" idx="13"/>
          </p:nvPr>
        </p:nvSpPr>
        <p:spPr>
          <a:xfrm>
            <a:off x="8280400" y="0"/>
            <a:ext cx="4013200" cy="6858000"/>
          </a:xfrm>
        </p:spPr>
        <p:txBody>
          <a:bodyPr/>
          <a:lstStyle/>
          <a:p>
            <a:endParaRPr lang="en-US"/>
          </a:p>
        </p:txBody>
      </p:sp>
    </p:spTree>
    <p:extLst>
      <p:ext uri="{BB962C8B-B14F-4D97-AF65-F5344CB8AC3E}">
        <p14:creationId xmlns:p14="http://schemas.microsoft.com/office/powerpoint/2010/main" val="2334745688"/>
      </p:ext>
    </p:extLst>
  </p:cSld>
  <p:clrMapOvr>
    <a:masterClrMapping/>
  </p:clrMapOvr>
  <p:extLst>
    <p:ext uri="{DCECCB84-F9BA-43D5-87BE-67443E8EF086}">
      <p15:sldGuideLst xmlns:p15="http://schemas.microsoft.com/office/powerpoint/2012/main">
        <p15:guide id="1" orient="horz" pos="648">
          <p15:clr>
            <a:srgbClr val="FBAE40"/>
          </p15:clr>
        </p15:guide>
        <p15:guide id="2" pos="62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3D2D-156C-D80D-3027-F49D33244677}"/>
              </a:ext>
            </a:extLst>
          </p:cNvPr>
          <p:cNvSpPr>
            <a:spLocks noGrp="1"/>
          </p:cNvSpPr>
          <p:nvPr>
            <p:ph type="ctrTitle" hasCustomPrompt="1"/>
          </p:nvPr>
        </p:nvSpPr>
        <p:spPr>
          <a:xfrm>
            <a:off x="1879600" y="736600"/>
            <a:ext cx="9499600" cy="538692"/>
          </a:xfrm>
        </p:spPr>
        <p:txBody>
          <a:bodyPr anchor="b"/>
          <a:lstStyle>
            <a:lvl1pPr algn="l">
              <a:defRPr sz="4000" b="0" i="0">
                <a:latin typeface="ITC Franklin Gothic Std Book" panose="020B0504030503020204" pitchFamily="34" charset="77"/>
              </a:defRPr>
            </a:lvl1pPr>
          </a:lstStyle>
          <a:p>
            <a:r>
              <a:rPr lang="en-US"/>
              <a:t>Header</a:t>
            </a:r>
          </a:p>
        </p:txBody>
      </p:sp>
      <p:sp>
        <p:nvSpPr>
          <p:cNvPr id="3" name="Subtitle 2">
            <a:extLst>
              <a:ext uri="{FF2B5EF4-FFF2-40B4-BE49-F238E27FC236}">
                <a16:creationId xmlns:a16="http://schemas.microsoft.com/office/drawing/2014/main" id="{AC1BBDC6-072C-3477-BCD0-2A96D84E508C}"/>
              </a:ext>
            </a:extLst>
          </p:cNvPr>
          <p:cNvSpPr>
            <a:spLocks noGrp="1"/>
          </p:cNvSpPr>
          <p:nvPr>
            <p:ph type="subTitle" idx="1" hasCustomPrompt="1"/>
          </p:nvPr>
        </p:nvSpPr>
        <p:spPr>
          <a:xfrm>
            <a:off x="3352800" y="2159000"/>
            <a:ext cx="8026400" cy="4267200"/>
          </a:xfrm>
        </p:spPr>
        <p:txBody>
          <a:bodyPr>
            <a:normAutofit/>
          </a:bodyPr>
          <a:lstStyle>
            <a:lvl1pPr marL="0" indent="0" algn="l">
              <a:buNone/>
              <a:defRPr sz="2133"/>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Main Content</a:t>
            </a:r>
          </a:p>
        </p:txBody>
      </p:sp>
      <p:sp>
        <p:nvSpPr>
          <p:cNvPr id="16" name="Text Placeholder 15">
            <a:extLst>
              <a:ext uri="{FF2B5EF4-FFF2-40B4-BE49-F238E27FC236}">
                <a16:creationId xmlns:a16="http://schemas.microsoft.com/office/drawing/2014/main" id="{BC812163-7D22-EE2E-D1B4-D94E215966C8}"/>
              </a:ext>
            </a:extLst>
          </p:cNvPr>
          <p:cNvSpPr>
            <a:spLocks noGrp="1"/>
          </p:cNvSpPr>
          <p:nvPr>
            <p:ph type="body" sz="quarter" idx="10" hasCustomPrompt="1"/>
          </p:nvPr>
        </p:nvSpPr>
        <p:spPr>
          <a:xfrm>
            <a:off x="1879600" y="1549400"/>
            <a:ext cx="9499600" cy="508000"/>
          </a:xfrm>
        </p:spPr>
        <p:txBody>
          <a:bodyPr>
            <a:normAutofit/>
          </a:bodyPr>
          <a:lstStyle>
            <a:lvl1pPr marL="0" indent="0">
              <a:buNone/>
              <a:defRPr sz="2800" b="0" i="0">
                <a:solidFill>
                  <a:srgbClr val="E57200"/>
                </a:solidFill>
                <a:latin typeface="ITC Franklin Gothic Std Book" panose="020B0504030503020204" pitchFamily="34" charset="77"/>
              </a:defRPr>
            </a:lvl1pPr>
            <a:lvl2pPr marL="304815" indent="0">
              <a:buNone/>
              <a:defRPr/>
            </a:lvl2pPr>
            <a:lvl3pPr marL="609630" indent="0">
              <a:buNone/>
              <a:defRPr/>
            </a:lvl3pPr>
            <a:lvl4pPr marL="914446" indent="0">
              <a:buNone/>
              <a:defRPr/>
            </a:lvl4pPr>
            <a:lvl5pPr marL="1219261" indent="0">
              <a:buNone/>
              <a:defRPr/>
            </a:lvl5pPr>
          </a:lstStyle>
          <a:p>
            <a:pPr lvl="0"/>
            <a:r>
              <a:rPr lang="en-US"/>
              <a:t>Sub-Header</a:t>
            </a:r>
          </a:p>
        </p:txBody>
      </p:sp>
      <p:grpSp>
        <p:nvGrpSpPr>
          <p:cNvPr id="6" name="object 2">
            <a:extLst>
              <a:ext uri="{FF2B5EF4-FFF2-40B4-BE49-F238E27FC236}">
                <a16:creationId xmlns:a16="http://schemas.microsoft.com/office/drawing/2014/main" id="{F2396CB6-38EE-F17D-5BE8-14F2BA6DFB5F}"/>
              </a:ext>
            </a:extLst>
          </p:cNvPr>
          <p:cNvGrpSpPr/>
          <p:nvPr userDrawn="1"/>
        </p:nvGrpSpPr>
        <p:grpSpPr>
          <a:xfrm>
            <a:off x="203201" y="6133"/>
            <a:ext cx="2915919" cy="6708937"/>
            <a:chOff x="676467" y="0"/>
            <a:chExt cx="4373878" cy="10063405"/>
          </a:xfrm>
        </p:grpSpPr>
        <p:pic>
          <p:nvPicPr>
            <p:cNvPr id="7" name="object 3">
              <a:extLst>
                <a:ext uri="{FF2B5EF4-FFF2-40B4-BE49-F238E27FC236}">
                  <a16:creationId xmlns:a16="http://schemas.microsoft.com/office/drawing/2014/main" id="{C4E8F905-5753-700A-8EF7-1A368E9D6318}"/>
                </a:ext>
              </a:extLst>
            </p:cNvPr>
            <p:cNvPicPr/>
            <p:nvPr/>
          </p:nvPicPr>
          <p:blipFill>
            <a:blip r:embed="rId2" cstate="print">
              <a:extLst>
                <a:ext uri="{28A0092B-C50C-407E-A947-70E740481C1C}">
                  <a14:useLocalDpi xmlns:a14="http://schemas.microsoft.com/office/drawing/2010/main"/>
                </a:ext>
              </a:extLst>
            </a:blip>
            <a:srcRect b="697"/>
            <a:stretch/>
          </p:blipFill>
          <p:spPr>
            <a:xfrm>
              <a:off x="676467" y="0"/>
              <a:ext cx="2209799" cy="7924568"/>
            </a:xfrm>
            <a:prstGeom prst="rect">
              <a:avLst/>
            </a:prstGeom>
          </p:spPr>
        </p:pic>
        <p:pic>
          <p:nvPicPr>
            <p:cNvPr id="8" name="object 4">
              <a:extLst>
                <a:ext uri="{FF2B5EF4-FFF2-40B4-BE49-F238E27FC236}">
                  <a16:creationId xmlns:a16="http://schemas.microsoft.com/office/drawing/2014/main" id="{85E38B1C-97F1-7A2A-DC1B-3E1F01F345CB}"/>
                </a:ext>
              </a:extLst>
            </p:cNvPr>
            <p:cNvPicPr/>
            <p:nvPr/>
          </p:nvPicPr>
          <p:blipFill>
            <a:blip r:embed="rId3" cstate="print">
              <a:extLst>
                <a:ext uri="{28A0092B-C50C-407E-A947-70E740481C1C}">
                  <a14:useLocalDpi xmlns:a14="http://schemas.microsoft.com/office/drawing/2010/main"/>
                </a:ext>
              </a:extLst>
            </a:blip>
            <a:srcRect t="457" b="3436"/>
            <a:stretch/>
          </p:blipFill>
          <p:spPr>
            <a:xfrm>
              <a:off x="2840547" y="5769811"/>
              <a:ext cx="2209798" cy="4293594"/>
            </a:xfrm>
            <a:prstGeom prst="rect">
              <a:avLst/>
            </a:prstGeom>
          </p:spPr>
        </p:pic>
      </p:grpSp>
      <p:pic>
        <p:nvPicPr>
          <p:cNvPr id="10" name="object 7">
            <a:extLst>
              <a:ext uri="{FF2B5EF4-FFF2-40B4-BE49-F238E27FC236}">
                <a16:creationId xmlns:a16="http://schemas.microsoft.com/office/drawing/2014/main" id="{B0201EA7-DD2B-9F54-66FC-AA7C0A256C3A}"/>
              </a:ext>
            </a:extLst>
          </p:cNvPr>
          <p:cNvPicPr/>
          <p:nvPr userDrawn="1"/>
        </p:nvPicPr>
        <p:blipFill>
          <a:blip r:embed="rId4" cstate="print"/>
          <a:stretch>
            <a:fillRect/>
          </a:stretch>
        </p:blipFill>
        <p:spPr>
          <a:xfrm>
            <a:off x="7980782" y="3905994"/>
            <a:ext cx="4211218" cy="3028206"/>
          </a:xfrm>
          <a:prstGeom prst="rect">
            <a:avLst/>
          </a:prstGeom>
        </p:spPr>
      </p:pic>
      <p:cxnSp>
        <p:nvCxnSpPr>
          <p:cNvPr id="4" name="Straight Connector 3">
            <a:extLst>
              <a:ext uri="{FF2B5EF4-FFF2-40B4-BE49-F238E27FC236}">
                <a16:creationId xmlns:a16="http://schemas.microsoft.com/office/drawing/2014/main" id="{2596243F-1E81-901C-B5A7-E744CCBA7EE2}"/>
              </a:ext>
            </a:extLst>
          </p:cNvPr>
          <p:cNvCxnSpPr>
            <a:cxnSpLocks/>
          </p:cNvCxnSpPr>
          <p:nvPr userDrawn="1"/>
        </p:nvCxnSpPr>
        <p:spPr>
          <a:xfrm>
            <a:off x="12167616" y="-6096"/>
            <a:ext cx="0" cy="6858000"/>
          </a:xfrm>
          <a:prstGeom prst="line">
            <a:avLst/>
          </a:prstGeom>
          <a:ln w="82550">
            <a:gradFill flip="none" rotWithShape="1">
              <a:gsLst>
                <a:gs pos="0">
                  <a:srgbClr val="FDDA24"/>
                </a:gs>
                <a:gs pos="100000">
                  <a:srgbClr val="E57200">
                    <a:lumMod val="100000"/>
                  </a:srgb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CA397D8-6D46-0259-27DE-80676C67AD47}"/>
              </a:ext>
            </a:extLst>
          </p:cNvPr>
          <p:cNvCxnSpPr>
            <a:cxnSpLocks/>
          </p:cNvCxnSpPr>
          <p:nvPr userDrawn="1"/>
        </p:nvCxnSpPr>
        <p:spPr>
          <a:xfrm>
            <a:off x="-6096" y="6827520"/>
            <a:ext cx="12192000" cy="0"/>
          </a:xfrm>
          <a:prstGeom prst="line">
            <a:avLst/>
          </a:prstGeom>
          <a:ln w="101600">
            <a:gradFill flip="none" rotWithShape="1">
              <a:gsLst>
                <a:gs pos="0">
                  <a:srgbClr val="FDDA24"/>
                </a:gs>
                <a:gs pos="100000">
                  <a:srgbClr val="E57200">
                    <a:lumMod val="10000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745992"/>
      </p:ext>
    </p:extLst>
  </p:cSld>
  <p:clrMapOvr>
    <a:masterClrMapping/>
  </p:clrMapOvr>
  <p:extLst>
    <p:ext uri="{DCECCB84-F9BA-43D5-87BE-67443E8EF086}">
      <p15:sldGuideLst xmlns:p15="http://schemas.microsoft.com/office/powerpoint/2012/main">
        <p15:guide id="1" orient="horz" pos="648">
          <p15:clr>
            <a:srgbClr val="FBAE40"/>
          </p15:clr>
        </p15:guide>
        <p15:guide id="2" pos="57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3D2D-156C-D80D-3027-F49D33244677}"/>
              </a:ext>
            </a:extLst>
          </p:cNvPr>
          <p:cNvSpPr>
            <a:spLocks noGrp="1"/>
          </p:cNvSpPr>
          <p:nvPr>
            <p:ph type="ctrTitle" hasCustomPrompt="1"/>
          </p:nvPr>
        </p:nvSpPr>
        <p:spPr>
          <a:xfrm>
            <a:off x="558800" y="635000"/>
            <a:ext cx="7264400" cy="640292"/>
          </a:xfrm>
        </p:spPr>
        <p:txBody>
          <a:bodyPr anchor="b"/>
          <a:lstStyle>
            <a:lvl1pPr algn="l">
              <a:defRPr sz="4000" b="0" i="0">
                <a:latin typeface="ITC Franklin Gothic Std Book" panose="020B0504030503020204" pitchFamily="34" charset="77"/>
              </a:defRPr>
            </a:lvl1pPr>
          </a:lstStyle>
          <a:p>
            <a:r>
              <a:rPr lang="en-US"/>
              <a:t>Header</a:t>
            </a:r>
          </a:p>
        </p:txBody>
      </p:sp>
      <p:sp>
        <p:nvSpPr>
          <p:cNvPr id="3" name="Subtitle 2">
            <a:extLst>
              <a:ext uri="{FF2B5EF4-FFF2-40B4-BE49-F238E27FC236}">
                <a16:creationId xmlns:a16="http://schemas.microsoft.com/office/drawing/2014/main" id="{AC1BBDC6-072C-3477-BCD0-2A96D84E508C}"/>
              </a:ext>
            </a:extLst>
          </p:cNvPr>
          <p:cNvSpPr>
            <a:spLocks noGrp="1"/>
          </p:cNvSpPr>
          <p:nvPr>
            <p:ph type="subTitle" idx="1" hasCustomPrompt="1"/>
          </p:nvPr>
        </p:nvSpPr>
        <p:spPr>
          <a:xfrm>
            <a:off x="558800" y="2159000"/>
            <a:ext cx="7213600" cy="3708400"/>
          </a:xfrm>
        </p:spPr>
        <p:txBody>
          <a:bodyPr>
            <a:normAutofit/>
          </a:bodyPr>
          <a:lstStyle>
            <a:lvl1pPr marL="0" indent="0" algn="l">
              <a:buNone/>
              <a:defRPr sz="2133" b="0" i="0">
                <a:latin typeface="ITC Franklin Gothic Std Book" panose="020B0504030503020204" pitchFamily="34" charset="77"/>
              </a:defRPr>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Main Content</a:t>
            </a:r>
          </a:p>
        </p:txBody>
      </p:sp>
      <p:sp>
        <p:nvSpPr>
          <p:cNvPr id="9" name="AutoShape 4">
            <a:extLst>
              <a:ext uri="{FF2B5EF4-FFF2-40B4-BE49-F238E27FC236}">
                <a16:creationId xmlns:a16="http://schemas.microsoft.com/office/drawing/2014/main" id="{9A77BBFA-B7E9-E3F9-8A68-D62210496ED2}"/>
              </a:ext>
            </a:extLst>
          </p:cNvPr>
          <p:cNvSpPr/>
          <p:nvPr/>
        </p:nvSpPr>
        <p:spPr>
          <a:xfrm>
            <a:off x="660401" y="1397000"/>
            <a:ext cx="2418627" cy="0"/>
          </a:xfrm>
          <a:prstGeom prst="line">
            <a:avLst/>
          </a:prstGeom>
          <a:ln w="50800" cap="flat">
            <a:gradFill>
              <a:gsLst>
                <a:gs pos="0">
                  <a:srgbClr val="FFDE59">
                    <a:alpha val="100000"/>
                  </a:srgbClr>
                </a:gs>
                <a:gs pos="100000">
                  <a:srgbClr val="FF914D">
                    <a:alpha val="100000"/>
                  </a:srgbClr>
                </a:gs>
              </a:gsLst>
              <a:lin ang="0"/>
            </a:gradFill>
            <a:prstDash val="solid"/>
            <a:headEnd type="none" w="sm" len="sm"/>
            <a:tailEnd type="none" w="sm" len="sm"/>
          </a:ln>
        </p:spPr>
        <p:txBody>
          <a:bodyPr/>
          <a:lstStyle/>
          <a:p>
            <a:endParaRPr lang="en-US" sz="1200"/>
          </a:p>
        </p:txBody>
      </p:sp>
      <p:pic>
        <p:nvPicPr>
          <p:cNvPr id="13" name="Picture 12">
            <a:extLst>
              <a:ext uri="{FF2B5EF4-FFF2-40B4-BE49-F238E27FC236}">
                <a16:creationId xmlns:a16="http://schemas.microsoft.com/office/drawing/2014/main" id="{63FB7210-2247-1732-BC72-45E20A6F5827}"/>
              </a:ext>
            </a:extLst>
          </p:cNvPr>
          <p:cNvPicPr>
            <a:picLocks noChangeAspect="1"/>
          </p:cNvPicPr>
          <p:nvPr userDrawn="1"/>
        </p:nvPicPr>
        <p:blipFill>
          <a:blip r:embed="rId2">
            <a:extLst>
              <a:ext uri="{28A0092B-C50C-407E-A947-70E740481C1C}">
                <a14:useLocalDpi xmlns:a14="http://schemas.microsoft.com/office/drawing/2010/main"/>
              </a:ext>
            </a:extLst>
          </a:blip>
          <a:srcRect b="-28235"/>
          <a:stretch/>
        </p:blipFill>
        <p:spPr>
          <a:xfrm>
            <a:off x="0" y="6477001"/>
            <a:ext cx="8247529" cy="488576"/>
          </a:xfrm>
          <a:prstGeom prst="rect">
            <a:avLst/>
          </a:prstGeom>
        </p:spPr>
      </p:pic>
      <p:sp>
        <p:nvSpPr>
          <p:cNvPr id="16" name="Text Placeholder 15">
            <a:extLst>
              <a:ext uri="{FF2B5EF4-FFF2-40B4-BE49-F238E27FC236}">
                <a16:creationId xmlns:a16="http://schemas.microsoft.com/office/drawing/2014/main" id="{BC812163-7D22-EE2E-D1B4-D94E215966C8}"/>
              </a:ext>
            </a:extLst>
          </p:cNvPr>
          <p:cNvSpPr>
            <a:spLocks noGrp="1"/>
          </p:cNvSpPr>
          <p:nvPr>
            <p:ph type="body" sz="quarter" idx="10" hasCustomPrompt="1"/>
          </p:nvPr>
        </p:nvSpPr>
        <p:spPr>
          <a:xfrm>
            <a:off x="558800" y="1549400"/>
            <a:ext cx="7213600" cy="609600"/>
          </a:xfrm>
        </p:spPr>
        <p:txBody>
          <a:bodyPr>
            <a:normAutofit/>
          </a:bodyPr>
          <a:lstStyle>
            <a:lvl1pPr marL="0" indent="0">
              <a:buNone/>
              <a:defRPr sz="2800" b="0" i="0">
                <a:solidFill>
                  <a:srgbClr val="E57200"/>
                </a:solidFill>
                <a:latin typeface="ITC Franklin Gothic Std Book" panose="020B0504030503020204" pitchFamily="34" charset="77"/>
              </a:defRPr>
            </a:lvl1pPr>
            <a:lvl2pPr marL="304815" indent="0">
              <a:buNone/>
              <a:defRPr/>
            </a:lvl2pPr>
            <a:lvl3pPr marL="609630" indent="0">
              <a:buNone/>
              <a:defRPr/>
            </a:lvl3pPr>
            <a:lvl4pPr marL="914446" indent="0">
              <a:buNone/>
              <a:defRPr/>
            </a:lvl4pPr>
            <a:lvl5pPr marL="1219261" indent="0">
              <a:buNone/>
              <a:defRPr/>
            </a:lvl5pPr>
          </a:lstStyle>
          <a:p>
            <a:pPr lvl="0"/>
            <a:r>
              <a:rPr lang="en-US"/>
              <a:t>Sub-Header</a:t>
            </a:r>
          </a:p>
        </p:txBody>
      </p:sp>
      <p:sp>
        <p:nvSpPr>
          <p:cNvPr id="18" name="Picture Placeholder 17">
            <a:extLst>
              <a:ext uri="{FF2B5EF4-FFF2-40B4-BE49-F238E27FC236}">
                <a16:creationId xmlns:a16="http://schemas.microsoft.com/office/drawing/2014/main" id="{9CB98900-0008-A334-DA4A-CEED62077841}"/>
              </a:ext>
            </a:extLst>
          </p:cNvPr>
          <p:cNvSpPr>
            <a:spLocks noGrp="1"/>
          </p:cNvSpPr>
          <p:nvPr>
            <p:ph type="pic" sz="quarter" idx="11"/>
          </p:nvPr>
        </p:nvSpPr>
        <p:spPr>
          <a:xfrm>
            <a:off x="8208683" y="0"/>
            <a:ext cx="3962400" cy="6858000"/>
          </a:xfrm>
        </p:spPr>
        <p:txBody>
          <a:bodyPr/>
          <a:lstStyle/>
          <a:p>
            <a:endParaRPr lang="en-US"/>
          </a:p>
        </p:txBody>
      </p:sp>
    </p:spTree>
    <p:extLst>
      <p:ext uri="{BB962C8B-B14F-4D97-AF65-F5344CB8AC3E}">
        <p14:creationId xmlns:p14="http://schemas.microsoft.com/office/powerpoint/2010/main" val="1681446168"/>
      </p:ext>
    </p:extLst>
  </p:cSld>
  <p:clrMapOvr>
    <a:masterClrMapping/>
  </p:clrMapOvr>
  <p:extLst>
    <p:ext uri="{DCECCB84-F9BA-43D5-87BE-67443E8EF086}">
      <p15:sldGuideLst xmlns:p15="http://schemas.microsoft.com/office/powerpoint/2012/main">
        <p15:guide id="1" orient="horz" pos="648">
          <p15:clr>
            <a:srgbClr val="FBAE40"/>
          </p15:clr>
        </p15:guide>
        <p15:guide id="2" pos="62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3D2D-156C-D80D-3027-F49D33244677}"/>
              </a:ext>
            </a:extLst>
          </p:cNvPr>
          <p:cNvSpPr>
            <a:spLocks noGrp="1"/>
          </p:cNvSpPr>
          <p:nvPr>
            <p:ph type="ctrTitle" hasCustomPrompt="1"/>
          </p:nvPr>
        </p:nvSpPr>
        <p:spPr>
          <a:xfrm>
            <a:off x="558800" y="736600"/>
            <a:ext cx="11226800" cy="538692"/>
          </a:xfrm>
        </p:spPr>
        <p:txBody>
          <a:bodyPr anchor="b"/>
          <a:lstStyle>
            <a:lvl1pPr algn="l">
              <a:defRPr sz="4000" b="0" i="0">
                <a:latin typeface="ITC Franklin Gothic Std Book" panose="020B0504030503020204" pitchFamily="34" charset="77"/>
              </a:defRPr>
            </a:lvl1pPr>
          </a:lstStyle>
          <a:p>
            <a:r>
              <a:rPr lang="en-US"/>
              <a:t>Header</a:t>
            </a:r>
          </a:p>
        </p:txBody>
      </p:sp>
      <p:sp>
        <p:nvSpPr>
          <p:cNvPr id="9" name="AutoShape 4">
            <a:extLst>
              <a:ext uri="{FF2B5EF4-FFF2-40B4-BE49-F238E27FC236}">
                <a16:creationId xmlns:a16="http://schemas.microsoft.com/office/drawing/2014/main" id="{9A77BBFA-B7E9-E3F9-8A68-D62210496ED2}"/>
              </a:ext>
            </a:extLst>
          </p:cNvPr>
          <p:cNvSpPr/>
          <p:nvPr/>
        </p:nvSpPr>
        <p:spPr>
          <a:xfrm>
            <a:off x="660401" y="1397000"/>
            <a:ext cx="2418627" cy="0"/>
          </a:xfrm>
          <a:prstGeom prst="line">
            <a:avLst/>
          </a:prstGeom>
          <a:ln w="50800" cap="flat">
            <a:gradFill>
              <a:gsLst>
                <a:gs pos="0">
                  <a:srgbClr val="FFDE59">
                    <a:alpha val="100000"/>
                  </a:srgbClr>
                </a:gs>
                <a:gs pos="100000">
                  <a:srgbClr val="FF914D">
                    <a:alpha val="100000"/>
                  </a:srgbClr>
                </a:gs>
              </a:gsLst>
              <a:lin ang="0"/>
            </a:gradFill>
            <a:prstDash val="solid"/>
            <a:headEnd type="none" w="sm" len="sm"/>
            <a:tailEnd type="none" w="sm" len="sm"/>
          </a:ln>
        </p:spPr>
        <p:txBody>
          <a:bodyPr/>
          <a:lstStyle/>
          <a:p>
            <a:endParaRPr lang="en-US" sz="1200"/>
          </a:p>
        </p:txBody>
      </p:sp>
      <p:sp>
        <p:nvSpPr>
          <p:cNvPr id="16" name="Text Placeholder 15">
            <a:extLst>
              <a:ext uri="{FF2B5EF4-FFF2-40B4-BE49-F238E27FC236}">
                <a16:creationId xmlns:a16="http://schemas.microsoft.com/office/drawing/2014/main" id="{BC812163-7D22-EE2E-D1B4-D94E215966C8}"/>
              </a:ext>
            </a:extLst>
          </p:cNvPr>
          <p:cNvSpPr>
            <a:spLocks noGrp="1"/>
          </p:cNvSpPr>
          <p:nvPr>
            <p:ph type="body" sz="quarter" idx="10" hasCustomPrompt="1"/>
          </p:nvPr>
        </p:nvSpPr>
        <p:spPr>
          <a:xfrm>
            <a:off x="558800" y="1549400"/>
            <a:ext cx="11226800" cy="609600"/>
          </a:xfrm>
        </p:spPr>
        <p:txBody>
          <a:bodyPr>
            <a:normAutofit/>
          </a:bodyPr>
          <a:lstStyle>
            <a:lvl1pPr marL="0" indent="0">
              <a:buNone/>
              <a:defRPr sz="2800" b="0" i="0">
                <a:solidFill>
                  <a:srgbClr val="E57200"/>
                </a:solidFill>
                <a:latin typeface="ITC Franklin Gothic Std Book" panose="020B0504030503020204" pitchFamily="34" charset="77"/>
              </a:defRPr>
            </a:lvl1pPr>
            <a:lvl2pPr marL="304815" indent="0">
              <a:buNone/>
              <a:defRPr/>
            </a:lvl2pPr>
            <a:lvl3pPr marL="609630" indent="0">
              <a:buNone/>
              <a:defRPr/>
            </a:lvl3pPr>
            <a:lvl4pPr marL="914446" indent="0">
              <a:buNone/>
              <a:defRPr/>
            </a:lvl4pPr>
            <a:lvl5pPr marL="1219261" indent="0">
              <a:buNone/>
              <a:defRPr/>
            </a:lvl5pPr>
          </a:lstStyle>
          <a:p>
            <a:pPr lvl="0"/>
            <a:r>
              <a:rPr lang="en-US"/>
              <a:t>Table Title</a:t>
            </a:r>
          </a:p>
        </p:txBody>
      </p:sp>
      <p:pic>
        <p:nvPicPr>
          <p:cNvPr id="11" name="Picture 10" descr="A black background with a black square&#10;&#10;AI-generated content may be incorrect.">
            <a:extLst>
              <a:ext uri="{FF2B5EF4-FFF2-40B4-BE49-F238E27FC236}">
                <a16:creationId xmlns:a16="http://schemas.microsoft.com/office/drawing/2014/main" id="{8B91052C-4B72-2D7A-171C-E8BC69DD5B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800" y="330200"/>
            <a:ext cx="11988800" cy="6310782"/>
          </a:xfrm>
          <a:prstGeom prst="rect">
            <a:avLst/>
          </a:prstGeom>
        </p:spPr>
      </p:pic>
      <p:sp>
        <p:nvSpPr>
          <p:cNvPr id="14" name="Table Placeholder 13">
            <a:extLst>
              <a:ext uri="{FF2B5EF4-FFF2-40B4-BE49-F238E27FC236}">
                <a16:creationId xmlns:a16="http://schemas.microsoft.com/office/drawing/2014/main" id="{F3C90E7D-E98C-F5A5-263D-9B321A224085}"/>
              </a:ext>
            </a:extLst>
          </p:cNvPr>
          <p:cNvSpPr>
            <a:spLocks noGrp="1"/>
          </p:cNvSpPr>
          <p:nvPr>
            <p:ph type="tbl" sz="quarter" idx="11"/>
          </p:nvPr>
        </p:nvSpPr>
        <p:spPr>
          <a:xfrm>
            <a:off x="558800" y="2260600"/>
            <a:ext cx="11226800" cy="4368800"/>
          </a:xfrm>
        </p:spPr>
        <p:txBody>
          <a:bodyPr/>
          <a:lstStyle/>
          <a:p>
            <a:endParaRPr lang="en-US"/>
          </a:p>
        </p:txBody>
      </p:sp>
      <p:cxnSp>
        <p:nvCxnSpPr>
          <p:cNvPr id="3" name="Straight Connector 2">
            <a:extLst>
              <a:ext uri="{FF2B5EF4-FFF2-40B4-BE49-F238E27FC236}">
                <a16:creationId xmlns:a16="http://schemas.microsoft.com/office/drawing/2014/main" id="{9F25B7DB-D729-5052-67E0-D885F12C72D7}"/>
              </a:ext>
            </a:extLst>
          </p:cNvPr>
          <p:cNvCxnSpPr>
            <a:cxnSpLocks/>
          </p:cNvCxnSpPr>
          <p:nvPr userDrawn="1"/>
        </p:nvCxnSpPr>
        <p:spPr>
          <a:xfrm>
            <a:off x="12167616" y="-6096"/>
            <a:ext cx="0" cy="6858000"/>
          </a:xfrm>
          <a:prstGeom prst="line">
            <a:avLst/>
          </a:prstGeom>
          <a:ln w="82550">
            <a:gradFill flip="none" rotWithShape="1">
              <a:gsLst>
                <a:gs pos="0">
                  <a:srgbClr val="E57200"/>
                </a:gs>
                <a:gs pos="100000">
                  <a:srgbClr val="FDDA24"/>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51A1CD-A368-BAC4-3B3C-6BB1F49DEF16}"/>
              </a:ext>
            </a:extLst>
          </p:cNvPr>
          <p:cNvCxnSpPr>
            <a:cxnSpLocks/>
          </p:cNvCxnSpPr>
          <p:nvPr userDrawn="1"/>
        </p:nvCxnSpPr>
        <p:spPr>
          <a:xfrm>
            <a:off x="-6096" y="6827520"/>
            <a:ext cx="12192000" cy="0"/>
          </a:xfrm>
          <a:prstGeom prst="line">
            <a:avLst/>
          </a:prstGeom>
          <a:ln w="101600">
            <a:gradFill flip="none" rotWithShape="1">
              <a:gsLst>
                <a:gs pos="0">
                  <a:srgbClr val="E57200"/>
                </a:gs>
                <a:gs pos="100000">
                  <a:srgbClr val="FDDA24"/>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96841"/>
      </p:ext>
    </p:extLst>
  </p:cSld>
  <p:clrMapOvr>
    <a:masterClrMapping/>
  </p:clrMapOvr>
  <p:extLst>
    <p:ext uri="{DCECCB84-F9BA-43D5-87BE-67443E8EF086}">
      <p15:sldGuideLst xmlns:p15="http://schemas.microsoft.com/office/powerpoint/2012/main">
        <p15:guide id="1" orient="horz" pos="648">
          <p15:clr>
            <a:srgbClr val="FBAE40"/>
          </p15:clr>
        </p15:guide>
        <p15:guide id="2" pos="62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3D2D-156C-D80D-3027-F49D33244677}"/>
              </a:ext>
            </a:extLst>
          </p:cNvPr>
          <p:cNvSpPr>
            <a:spLocks noGrp="1"/>
          </p:cNvSpPr>
          <p:nvPr>
            <p:ph type="ctrTitle" hasCustomPrompt="1"/>
          </p:nvPr>
        </p:nvSpPr>
        <p:spPr>
          <a:xfrm>
            <a:off x="558800" y="736600"/>
            <a:ext cx="4521200" cy="538692"/>
          </a:xfrm>
        </p:spPr>
        <p:txBody>
          <a:bodyPr anchor="b"/>
          <a:lstStyle>
            <a:lvl1pPr algn="l">
              <a:defRPr sz="4000" b="0" i="0">
                <a:latin typeface="ITC Franklin Gothic Std Book" panose="020B0504030503020204" pitchFamily="34" charset="77"/>
              </a:defRPr>
            </a:lvl1pPr>
          </a:lstStyle>
          <a:p>
            <a:r>
              <a:rPr lang="en-US"/>
              <a:t>Header</a:t>
            </a:r>
          </a:p>
        </p:txBody>
      </p:sp>
      <p:sp>
        <p:nvSpPr>
          <p:cNvPr id="3" name="Subtitle 2">
            <a:extLst>
              <a:ext uri="{FF2B5EF4-FFF2-40B4-BE49-F238E27FC236}">
                <a16:creationId xmlns:a16="http://schemas.microsoft.com/office/drawing/2014/main" id="{AC1BBDC6-072C-3477-BCD0-2A96D84E508C}"/>
              </a:ext>
            </a:extLst>
          </p:cNvPr>
          <p:cNvSpPr>
            <a:spLocks noGrp="1"/>
          </p:cNvSpPr>
          <p:nvPr>
            <p:ph type="subTitle" idx="1" hasCustomPrompt="1"/>
          </p:nvPr>
        </p:nvSpPr>
        <p:spPr>
          <a:xfrm>
            <a:off x="558800" y="2159000"/>
            <a:ext cx="4521200" cy="4368800"/>
          </a:xfrm>
        </p:spPr>
        <p:txBody>
          <a:bodyPr>
            <a:normAutofit/>
          </a:bodyPr>
          <a:lstStyle>
            <a:lvl1pPr marL="0" indent="0" algn="l">
              <a:buNone/>
              <a:defRPr sz="2133"/>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Main Content</a:t>
            </a:r>
          </a:p>
        </p:txBody>
      </p:sp>
      <p:sp>
        <p:nvSpPr>
          <p:cNvPr id="9" name="AutoShape 4">
            <a:extLst>
              <a:ext uri="{FF2B5EF4-FFF2-40B4-BE49-F238E27FC236}">
                <a16:creationId xmlns:a16="http://schemas.microsoft.com/office/drawing/2014/main" id="{9A77BBFA-B7E9-E3F9-8A68-D62210496ED2}"/>
              </a:ext>
            </a:extLst>
          </p:cNvPr>
          <p:cNvSpPr/>
          <p:nvPr/>
        </p:nvSpPr>
        <p:spPr>
          <a:xfrm>
            <a:off x="660401" y="1397000"/>
            <a:ext cx="2418627" cy="0"/>
          </a:xfrm>
          <a:prstGeom prst="line">
            <a:avLst/>
          </a:prstGeom>
          <a:ln w="50800" cap="flat">
            <a:gradFill>
              <a:gsLst>
                <a:gs pos="0">
                  <a:srgbClr val="FFDE59">
                    <a:alpha val="100000"/>
                  </a:srgbClr>
                </a:gs>
                <a:gs pos="100000">
                  <a:srgbClr val="FF914D">
                    <a:alpha val="100000"/>
                  </a:srgbClr>
                </a:gs>
              </a:gsLst>
              <a:lin ang="0"/>
            </a:gradFill>
            <a:prstDash val="solid"/>
            <a:headEnd type="none" w="sm" len="sm"/>
            <a:tailEnd type="none" w="sm" len="sm"/>
          </a:ln>
        </p:spPr>
        <p:txBody>
          <a:bodyPr/>
          <a:lstStyle/>
          <a:p>
            <a:endParaRPr lang="en-US" sz="1200"/>
          </a:p>
        </p:txBody>
      </p:sp>
      <p:sp>
        <p:nvSpPr>
          <p:cNvPr id="16" name="Text Placeholder 15">
            <a:extLst>
              <a:ext uri="{FF2B5EF4-FFF2-40B4-BE49-F238E27FC236}">
                <a16:creationId xmlns:a16="http://schemas.microsoft.com/office/drawing/2014/main" id="{BC812163-7D22-EE2E-D1B4-D94E215966C8}"/>
              </a:ext>
            </a:extLst>
          </p:cNvPr>
          <p:cNvSpPr>
            <a:spLocks noGrp="1"/>
          </p:cNvSpPr>
          <p:nvPr>
            <p:ph type="body" sz="quarter" idx="10" hasCustomPrompt="1"/>
          </p:nvPr>
        </p:nvSpPr>
        <p:spPr>
          <a:xfrm>
            <a:off x="558800" y="1549400"/>
            <a:ext cx="4521200" cy="508000"/>
          </a:xfrm>
        </p:spPr>
        <p:txBody>
          <a:bodyPr>
            <a:normAutofit/>
          </a:bodyPr>
          <a:lstStyle>
            <a:lvl1pPr marL="0" indent="0">
              <a:buNone/>
              <a:defRPr sz="2800" b="0" i="0">
                <a:solidFill>
                  <a:srgbClr val="E57200"/>
                </a:solidFill>
                <a:latin typeface="ITC Franklin Gothic Std Book" panose="020B0504030503020204" pitchFamily="34" charset="77"/>
              </a:defRPr>
            </a:lvl1pPr>
            <a:lvl2pPr marL="304815" indent="0">
              <a:buNone/>
              <a:defRPr/>
            </a:lvl2pPr>
            <a:lvl3pPr marL="609630" indent="0">
              <a:buNone/>
              <a:defRPr/>
            </a:lvl3pPr>
            <a:lvl4pPr marL="914446" indent="0">
              <a:buNone/>
              <a:defRPr/>
            </a:lvl4pPr>
            <a:lvl5pPr marL="1219261" indent="0">
              <a:buNone/>
              <a:defRPr/>
            </a:lvl5pPr>
          </a:lstStyle>
          <a:p>
            <a:pPr lvl="0"/>
            <a:r>
              <a:rPr lang="en-US"/>
              <a:t>Sub-Header 1</a:t>
            </a:r>
          </a:p>
        </p:txBody>
      </p:sp>
      <p:grpSp>
        <p:nvGrpSpPr>
          <p:cNvPr id="14" name="Group 13">
            <a:extLst>
              <a:ext uri="{FF2B5EF4-FFF2-40B4-BE49-F238E27FC236}">
                <a16:creationId xmlns:a16="http://schemas.microsoft.com/office/drawing/2014/main" id="{F73710FD-B915-91E1-0A3B-443732B254DB}"/>
              </a:ext>
            </a:extLst>
          </p:cNvPr>
          <p:cNvGrpSpPr/>
          <p:nvPr userDrawn="1"/>
        </p:nvGrpSpPr>
        <p:grpSpPr>
          <a:xfrm>
            <a:off x="11594593" y="-12192"/>
            <a:ext cx="589655" cy="6880517"/>
            <a:chOff x="15749428" y="-231165"/>
            <a:chExt cx="884483" cy="10792296"/>
          </a:xfrm>
        </p:grpSpPr>
        <p:sp>
          <p:nvSpPr>
            <p:cNvPr id="15" name="Freeform 31">
              <a:extLst>
                <a:ext uri="{FF2B5EF4-FFF2-40B4-BE49-F238E27FC236}">
                  <a16:creationId xmlns:a16="http://schemas.microsoft.com/office/drawing/2014/main" id="{632602D9-1DFD-AF48-7F53-7E7C9A989609}"/>
                </a:ext>
                <a:ext uri="{C183D7F6-B498-43B3-948B-1728B52AA6E4}">
                  <adec:decorative xmlns:adec="http://schemas.microsoft.com/office/drawing/2017/decorative" val="1"/>
                </a:ext>
              </a:extLst>
            </p:cNvPr>
            <p:cNvSpPr/>
            <p:nvPr/>
          </p:nvSpPr>
          <p:spPr>
            <a:xfrm rot="16200000">
              <a:off x="14870016" y="8800708"/>
              <a:ext cx="2646492" cy="874354"/>
            </a:xfrm>
            <a:custGeom>
              <a:avLst/>
              <a:gdLst/>
              <a:ahLst/>
              <a:cxnLst/>
              <a:rect l="l" t="t" r="r" b="b"/>
              <a:pathLst>
                <a:path w="3472072" h="1165805">
                  <a:moveTo>
                    <a:pt x="0" y="0"/>
                  </a:moveTo>
                  <a:lnTo>
                    <a:pt x="3472071" y="0"/>
                  </a:lnTo>
                  <a:lnTo>
                    <a:pt x="3472071" y="1165805"/>
                  </a:lnTo>
                  <a:lnTo>
                    <a:pt x="0" y="1165805"/>
                  </a:lnTo>
                  <a:lnTo>
                    <a:pt x="0" y="0"/>
                  </a:lnTo>
                  <a:close/>
                </a:path>
              </a:pathLst>
            </a:custGeom>
            <a:blipFill>
              <a:blip r:embed="rId2">
                <a:extLst>
                  <a:ext uri="{96DAC541-7B7A-43D3-8B79-37D633B846F1}">
                    <asvg:svgBlip xmlns:asvg="http://schemas.microsoft.com/office/drawing/2016/SVG/main" r:embed="rId3"/>
                  </a:ext>
                </a:extLst>
              </a:blip>
              <a:stretch>
                <a:fillRect l="-8060" t="-129936" r="-8290" b="-122238"/>
              </a:stretch>
            </a:blipFill>
          </p:spPr>
          <p:txBody>
            <a:bodyPr/>
            <a:lstStyle/>
            <a:p>
              <a:endParaRPr lang="en-US" sz="1200"/>
            </a:p>
          </p:txBody>
        </p:sp>
        <p:sp>
          <p:nvSpPr>
            <p:cNvPr id="17" name="Freeform 32">
              <a:extLst>
                <a:ext uri="{FF2B5EF4-FFF2-40B4-BE49-F238E27FC236}">
                  <a16:creationId xmlns:a16="http://schemas.microsoft.com/office/drawing/2014/main" id="{0C4067E5-9687-8C05-8F52-8CBBC0559DAD}"/>
                </a:ext>
                <a:ext uri="{C183D7F6-B498-43B3-948B-1728B52AA6E4}">
                  <adec:decorative xmlns:adec="http://schemas.microsoft.com/office/drawing/2017/decorative" val="1"/>
                </a:ext>
              </a:extLst>
            </p:cNvPr>
            <p:cNvSpPr/>
            <p:nvPr/>
          </p:nvSpPr>
          <p:spPr>
            <a:xfrm rot="16200000">
              <a:off x="14793361" y="3550439"/>
              <a:ext cx="2794131" cy="868680"/>
            </a:xfrm>
            <a:custGeom>
              <a:avLst/>
              <a:gdLst/>
              <a:ahLst/>
              <a:cxnLst/>
              <a:rect l="l" t="t" r="r" b="b"/>
              <a:pathLst>
                <a:path w="3725508" h="1127790">
                  <a:moveTo>
                    <a:pt x="0" y="0"/>
                  </a:moveTo>
                  <a:lnTo>
                    <a:pt x="3725508" y="0"/>
                  </a:lnTo>
                  <a:lnTo>
                    <a:pt x="3725508" y="1127790"/>
                  </a:lnTo>
                  <a:lnTo>
                    <a:pt x="0" y="1127790"/>
                  </a:lnTo>
                  <a:lnTo>
                    <a:pt x="0" y="0"/>
                  </a:lnTo>
                  <a:close/>
                </a:path>
              </a:pathLst>
            </a:custGeom>
            <a:blipFill>
              <a:blip r:embed="rId4">
                <a:extLst>
                  <a:ext uri="{96DAC541-7B7A-43D3-8B79-37D633B846F1}">
                    <asvg:svgBlip xmlns:asvg="http://schemas.microsoft.com/office/drawing/2016/SVG/main" r:embed="rId5"/>
                  </a:ext>
                </a:extLst>
              </a:blip>
              <a:stretch>
                <a:fillRect l="-5411" t="-135833" r="-4792" b="-128211"/>
              </a:stretch>
            </a:blipFill>
          </p:spPr>
          <p:txBody>
            <a:bodyPr/>
            <a:lstStyle/>
            <a:p>
              <a:endParaRPr lang="en-US" sz="1200"/>
            </a:p>
          </p:txBody>
        </p:sp>
        <p:sp>
          <p:nvSpPr>
            <p:cNvPr id="18" name="Freeform 33">
              <a:extLst>
                <a:ext uri="{FF2B5EF4-FFF2-40B4-BE49-F238E27FC236}">
                  <a16:creationId xmlns:a16="http://schemas.microsoft.com/office/drawing/2014/main" id="{F81D4C81-075A-1343-6C1B-2F210AB3EFC7}"/>
                </a:ext>
                <a:ext uri="{C183D7F6-B498-43B3-948B-1728B52AA6E4}">
                  <adec:decorative xmlns:adec="http://schemas.microsoft.com/office/drawing/2017/decorative" val="1"/>
                </a:ext>
              </a:extLst>
            </p:cNvPr>
            <p:cNvSpPr/>
            <p:nvPr/>
          </p:nvSpPr>
          <p:spPr>
            <a:xfrm rot="16200000">
              <a:off x="14770351" y="747912"/>
              <a:ext cx="2835978" cy="877824"/>
            </a:xfrm>
            <a:custGeom>
              <a:avLst/>
              <a:gdLst/>
              <a:ahLst/>
              <a:cxnLst/>
              <a:rect l="l" t="t" r="r" b="b"/>
              <a:pathLst>
                <a:path w="3725508" h="1140461">
                  <a:moveTo>
                    <a:pt x="0" y="0"/>
                  </a:moveTo>
                  <a:lnTo>
                    <a:pt x="3725507" y="0"/>
                  </a:lnTo>
                  <a:lnTo>
                    <a:pt x="3725507" y="1140461"/>
                  </a:lnTo>
                  <a:lnTo>
                    <a:pt x="0" y="1140461"/>
                  </a:lnTo>
                  <a:lnTo>
                    <a:pt x="0" y="0"/>
                  </a:lnTo>
                  <a:close/>
                </a:path>
              </a:pathLst>
            </a:custGeom>
            <a:blipFill>
              <a:blip r:embed="rId6">
                <a:extLst>
                  <a:ext uri="{96DAC541-7B7A-43D3-8B79-37D633B846F1}">
                    <asvg:svgBlip xmlns:asvg="http://schemas.microsoft.com/office/drawing/2016/SVG/main" r:embed="rId7"/>
                  </a:ext>
                </a:extLst>
              </a:blip>
              <a:stretch>
                <a:fillRect l="-5391" t="-133935" r="-3186" b="-126064"/>
              </a:stretch>
            </a:blipFill>
          </p:spPr>
          <p:txBody>
            <a:bodyPr/>
            <a:lstStyle/>
            <a:p>
              <a:endParaRPr lang="en-US" sz="1200"/>
            </a:p>
          </p:txBody>
        </p:sp>
        <p:sp>
          <p:nvSpPr>
            <p:cNvPr id="19" name="Freeform 34">
              <a:extLst>
                <a:ext uri="{FF2B5EF4-FFF2-40B4-BE49-F238E27FC236}">
                  <a16:creationId xmlns:a16="http://schemas.microsoft.com/office/drawing/2014/main" id="{E6BBE020-2C34-9B41-6F0A-75100F1C5BE4}"/>
                </a:ext>
                <a:ext uri="{C183D7F6-B498-43B3-948B-1728B52AA6E4}">
                  <adec:decorative xmlns:adec="http://schemas.microsoft.com/office/drawing/2017/decorative" val="1"/>
                </a:ext>
              </a:extLst>
            </p:cNvPr>
            <p:cNvSpPr/>
            <p:nvPr/>
          </p:nvSpPr>
          <p:spPr>
            <a:xfrm rot="16200000">
              <a:off x="14899380" y="6209709"/>
              <a:ext cx="2591237" cy="877824"/>
            </a:xfrm>
            <a:custGeom>
              <a:avLst/>
              <a:gdLst/>
              <a:ahLst/>
              <a:cxnLst/>
              <a:rect l="l" t="t" r="r" b="b"/>
              <a:pathLst>
                <a:path w="3459400" h="1165805">
                  <a:moveTo>
                    <a:pt x="0" y="0"/>
                  </a:moveTo>
                  <a:lnTo>
                    <a:pt x="3459400" y="0"/>
                  </a:lnTo>
                  <a:lnTo>
                    <a:pt x="3459400" y="1165805"/>
                  </a:lnTo>
                  <a:lnTo>
                    <a:pt x="0" y="1165805"/>
                  </a:lnTo>
                  <a:lnTo>
                    <a:pt x="0" y="0"/>
                  </a:lnTo>
                  <a:close/>
                </a:path>
              </a:pathLst>
            </a:custGeom>
            <a:blipFill>
              <a:blip r:embed="rId8">
                <a:extLst>
                  <a:ext uri="{96DAC541-7B7A-43D3-8B79-37D633B846F1}">
                    <asvg:svgBlip xmlns:asvg="http://schemas.microsoft.com/office/drawing/2016/SVG/main" r:embed="rId9"/>
                  </a:ext>
                </a:extLst>
              </a:blip>
              <a:stretch>
                <a:fillRect l="-9925" t="-129935" r="-8755" b="-122238"/>
              </a:stretch>
            </a:blipFill>
          </p:spPr>
          <p:txBody>
            <a:bodyPr/>
            <a:lstStyle/>
            <a:p>
              <a:endParaRPr lang="en-US" sz="1200"/>
            </a:p>
          </p:txBody>
        </p:sp>
      </p:grpSp>
      <p:sp>
        <p:nvSpPr>
          <p:cNvPr id="21" name="Text Placeholder 15">
            <a:extLst>
              <a:ext uri="{FF2B5EF4-FFF2-40B4-BE49-F238E27FC236}">
                <a16:creationId xmlns:a16="http://schemas.microsoft.com/office/drawing/2014/main" id="{5214FA01-AFDB-6CF4-FE45-71F1E6EF8FA0}"/>
              </a:ext>
            </a:extLst>
          </p:cNvPr>
          <p:cNvSpPr>
            <a:spLocks noGrp="1"/>
          </p:cNvSpPr>
          <p:nvPr>
            <p:ph type="body" sz="quarter" idx="11" hasCustomPrompt="1"/>
          </p:nvPr>
        </p:nvSpPr>
        <p:spPr>
          <a:xfrm>
            <a:off x="6045200" y="1549400"/>
            <a:ext cx="4673600" cy="508000"/>
          </a:xfrm>
        </p:spPr>
        <p:txBody>
          <a:bodyPr>
            <a:normAutofit/>
          </a:bodyPr>
          <a:lstStyle>
            <a:lvl1pPr marL="0" indent="0">
              <a:buNone/>
              <a:defRPr sz="2800" b="0" i="0">
                <a:solidFill>
                  <a:srgbClr val="E57200"/>
                </a:solidFill>
                <a:latin typeface="ITC Franklin Gothic Std Book" panose="020B0504030503020204" pitchFamily="34" charset="77"/>
              </a:defRPr>
            </a:lvl1pPr>
            <a:lvl2pPr marL="304815" indent="0">
              <a:buNone/>
              <a:defRPr/>
            </a:lvl2pPr>
            <a:lvl3pPr marL="609630" indent="0">
              <a:buNone/>
              <a:defRPr/>
            </a:lvl3pPr>
            <a:lvl4pPr marL="914446" indent="0">
              <a:buNone/>
              <a:defRPr/>
            </a:lvl4pPr>
            <a:lvl5pPr marL="1219261" indent="0">
              <a:buNone/>
              <a:defRPr/>
            </a:lvl5pPr>
          </a:lstStyle>
          <a:p>
            <a:pPr lvl="0"/>
            <a:r>
              <a:rPr lang="en-US"/>
              <a:t>Sub-Header 2</a:t>
            </a:r>
          </a:p>
        </p:txBody>
      </p:sp>
      <p:sp>
        <p:nvSpPr>
          <p:cNvPr id="25" name="Text Placeholder 24">
            <a:extLst>
              <a:ext uri="{FF2B5EF4-FFF2-40B4-BE49-F238E27FC236}">
                <a16:creationId xmlns:a16="http://schemas.microsoft.com/office/drawing/2014/main" id="{3C9C7502-19B5-B04E-D89B-4F6FB3FA6D04}"/>
              </a:ext>
            </a:extLst>
          </p:cNvPr>
          <p:cNvSpPr>
            <a:spLocks noGrp="1"/>
          </p:cNvSpPr>
          <p:nvPr>
            <p:ph type="body" sz="quarter" idx="12" hasCustomPrompt="1"/>
          </p:nvPr>
        </p:nvSpPr>
        <p:spPr>
          <a:xfrm>
            <a:off x="6045200" y="2159000"/>
            <a:ext cx="4673600" cy="4368800"/>
          </a:xfrm>
        </p:spPr>
        <p:txBody>
          <a:bodyPr>
            <a:normAutofit/>
          </a:bodyPr>
          <a:lstStyle>
            <a:lvl1pPr marL="0" indent="0">
              <a:buNone/>
              <a:defRPr sz="2133"/>
            </a:lvl1pPr>
            <a:lvl2pPr marL="304815" indent="0">
              <a:buNone/>
              <a:defRPr/>
            </a:lvl2pPr>
            <a:lvl3pPr marL="609630" indent="0">
              <a:buNone/>
              <a:defRPr/>
            </a:lvl3pPr>
            <a:lvl4pPr marL="914446" indent="0">
              <a:buNone/>
              <a:defRPr/>
            </a:lvl4pPr>
            <a:lvl5pPr marL="1219261" indent="0">
              <a:buNone/>
              <a:defRPr/>
            </a:lvl5pPr>
          </a:lstStyle>
          <a:p>
            <a:pPr lvl="0"/>
            <a:r>
              <a:rPr lang="en-US"/>
              <a:t>Main Content</a:t>
            </a:r>
          </a:p>
        </p:txBody>
      </p:sp>
    </p:spTree>
    <p:extLst>
      <p:ext uri="{BB962C8B-B14F-4D97-AF65-F5344CB8AC3E}">
        <p14:creationId xmlns:p14="http://schemas.microsoft.com/office/powerpoint/2010/main" val="3362036756"/>
      </p:ext>
    </p:extLst>
  </p:cSld>
  <p:clrMapOvr>
    <a:masterClrMapping/>
  </p:clrMapOvr>
  <p:extLst>
    <p:ext uri="{DCECCB84-F9BA-43D5-87BE-67443E8EF086}">
      <p15:sldGuideLst xmlns:p15="http://schemas.microsoft.com/office/powerpoint/2012/main">
        <p15:guide id="1" orient="horz" pos="648">
          <p15:clr>
            <a:srgbClr val="FBAE40"/>
          </p15:clr>
        </p15:guide>
        <p15:guide id="2" pos="62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pic>
        <p:nvPicPr>
          <p:cNvPr id="13" name="object 5">
            <a:extLst>
              <a:ext uri="{FF2B5EF4-FFF2-40B4-BE49-F238E27FC236}">
                <a16:creationId xmlns:a16="http://schemas.microsoft.com/office/drawing/2014/main" id="{4B278D97-5F7F-AE28-9E0C-D8063652A3A6}"/>
              </a:ext>
            </a:extLst>
          </p:cNvPr>
          <p:cNvPicPr/>
          <p:nvPr userDrawn="1"/>
        </p:nvPicPr>
        <p:blipFill>
          <a:blip r:embed="rId2" cstate="print"/>
          <a:stretch>
            <a:fillRect/>
          </a:stretch>
        </p:blipFill>
        <p:spPr>
          <a:xfrm>
            <a:off x="3172976" y="3194121"/>
            <a:ext cx="5441949" cy="3663879"/>
          </a:xfrm>
          <a:prstGeom prst="rect">
            <a:avLst/>
          </a:prstGeom>
        </p:spPr>
      </p:pic>
      <p:sp>
        <p:nvSpPr>
          <p:cNvPr id="2" name="Title 1">
            <a:extLst>
              <a:ext uri="{FF2B5EF4-FFF2-40B4-BE49-F238E27FC236}">
                <a16:creationId xmlns:a16="http://schemas.microsoft.com/office/drawing/2014/main" id="{12993D2D-156C-D80D-3027-F49D33244677}"/>
              </a:ext>
            </a:extLst>
          </p:cNvPr>
          <p:cNvSpPr>
            <a:spLocks noGrp="1"/>
          </p:cNvSpPr>
          <p:nvPr>
            <p:ph type="ctrTitle" hasCustomPrompt="1"/>
          </p:nvPr>
        </p:nvSpPr>
        <p:spPr>
          <a:xfrm>
            <a:off x="558800" y="736600"/>
            <a:ext cx="6959600" cy="538692"/>
          </a:xfrm>
        </p:spPr>
        <p:txBody>
          <a:bodyPr anchor="b"/>
          <a:lstStyle>
            <a:lvl1pPr algn="l">
              <a:defRPr sz="4000" b="0" i="0">
                <a:latin typeface="ITC Franklin Gothic Std Book" panose="020B0504030503020204" pitchFamily="34" charset="77"/>
              </a:defRPr>
            </a:lvl1pPr>
          </a:lstStyle>
          <a:p>
            <a:r>
              <a:rPr lang="en-US"/>
              <a:t>Header</a:t>
            </a:r>
          </a:p>
        </p:txBody>
      </p:sp>
      <p:sp>
        <p:nvSpPr>
          <p:cNvPr id="3" name="Subtitle 2">
            <a:extLst>
              <a:ext uri="{FF2B5EF4-FFF2-40B4-BE49-F238E27FC236}">
                <a16:creationId xmlns:a16="http://schemas.microsoft.com/office/drawing/2014/main" id="{AC1BBDC6-072C-3477-BCD0-2A96D84E508C}"/>
              </a:ext>
            </a:extLst>
          </p:cNvPr>
          <p:cNvSpPr>
            <a:spLocks noGrp="1"/>
          </p:cNvSpPr>
          <p:nvPr>
            <p:ph type="subTitle" idx="1" hasCustomPrompt="1"/>
          </p:nvPr>
        </p:nvSpPr>
        <p:spPr>
          <a:xfrm>
            <a:off x="558800" y="2159000"/>
            <a:ext cx="6959600" cy="4368800"/>
          </a:xfrm>
        </p:spPr>
        <p:txBody>
          <a:bodyPr>
            <a:normAutofit/>
          </a:bodyPr>
          <a:lstStyle>
            <a:lvl1pPr marL="0" indent="0" algn="l">
              <a:buNone/>
              <a:defRPr sz="2133"/>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Main Content</a:t>
            </a:r>
          </a:p>
        </p:txBody>
      </p:sp>
      <p:sp>
        <p:nvSpPr>
          <p:cNvPr id="9" name="AutoShape 4">
            <a:extLst>
              <a:ext uri="{FF2B5EF4-FFF2-40B4-BE49-F238E27FC236}">
                <a16:creationId xmlns:a16="http://schemas.microsoft.com/office/drawing/2014/main" id="{9A77BBFA-B7E9-E3F9-8A68-D62210496ED2}"/>
              </a:ext>
            </a:extLst>
          </p:cNvPr>
          <p:cNvSpPr/>
          <p:nvPr/>
        </p:nvSpPr>
        <p:spPr>
          <a:xfrm>
            <a:off x="711201" y="1397000"/>
            <a:ext cx="2418627" cy="0"/>
          </a:xfrm>
          <a:prstGeom prst="line">
            <a:avLst/>
          </a:prstGeom>
          <a:ln w="50800" cap="flat">
            <a:gradFill>
              <a:gsLst>
                <a:gs pos="0">
                  <a:srgbClr val="FFDE59">
                    <a:alpha val="100000"/>
                  </a:srgbClr>
                </a:gs>
                <a:gs pos="100000">
                  <a:srgbClr val="FF914D">
                    <a:alpha val="100000"/>
                  </a:srgbClr>
                </a:gs>
              </a:gsLst>
              <a:lin ang="0"/>
            </a:gradFill>
            <a:prstDash val="solid"/>
            <a:headEnd type="none" w="sm" len="sm"/>
            <a:tailEnd type="none" w="sm" len="sm"/>
          </a:ln>
        </p:spPr>
        <p:txBody>
          <a:bodyPr/>
          <a:lstStyle/>
          <a:p>
            <a:endParaRPr lang="en-US" sz="1200"/>
          </a:p>
        </p:txBody>
      </p:sp>
      <p:sp>
        <p:nvSpPr>
          <p:cNvPr id="16" name="Text Placeholder 15">
            <a:extLst>
              <a:ext uri="{FF2B5EF4-FFF2-40B4-BE49-F238E27FC236}">
                <a16:creationId xmlns:a16="http://schemas.microsoft.com/office/drawing/2014/main" id="{BC812163-7D22-EE2E-D1B4-D94E215966C8}"/>
              </a:ext>
            </a:extLst>
          </p:cNvPr>
          <p:cNvSpPr>
            <a:spLocks noGrp="1"/>
          </p:cNvSpPr>
          <p:nvPr>
            <p:ph type="body" sz="quarter" idx="10" hasCustomPrompt="1"/>
          </p:nvPr>
        </p:nvSpPr>
        <p:spPr>
          <a:xfrm>
            <a:off x="558800" y="1549400"/>
            <a:ext cx="6959600" cy="609600"/>
          </a:xfrm>
        </p:spPr>
        <p:txBody>
          <a:bodyPr>
            <a:normAutofit/>
          </a:bodyPr>
          <a:lstStyle>
            <a:lvl1pPr marL="0" indent="0">
              <a:buNone/>
              <a:defRPr sz="2800" b="0" i="0">
                <a:solidFill>
                  <a:srgbClr val="E57200"/>
                </a:solidFill>
                <a:latin typeface="ITC Franklin Gothic Std Book" panose="020B0504030503020204" pitchFamily="34" charset="77"/>
              </a:defRPr>
            </a:lvl1pPr>
            <a:lvl2pPr marL="304815" indent="0">
              <a:buNone/>
              <a:defRPr/>
            </a:lvl2pPr>
            <a:lvl3pPr marL="609630" indent="0">
              <a:buNone/>
              <a:defRPr/>
            </a:lvl3pPr>
            <a:lvl4pPr marL="914446" indent="0">
              <a:buNone/>
              <a:defRPr/>
            </a:lvl4pPr>
            <a:lvl5pPr marL="1219261" indent="0">
              <a:buNone/>
              <a:defRPr/>
            </a:lvl5pPr>
          </a:lstStyle>
          <a:p>
            <a:pPr lvl="0"/>
            <a:r>
              <a:rPr lang="en-US"/>
              <a:t>Sub-Header</a:t>
            </a:r>
          </a:p>
        </p:txBody>
      </p:sp>
      <p:cxnSp>
        <p:nvCxnSpPr>
          <p:cNvPr id="7" name="Straight Connector 6">
            <a:extLst>
              <a:ext uri="{FF2B5EF4-FFF2-40B4-BE49-F238E27FC236}">
                <a16:creationId xmlns:a16="http://schemas.microsoft.com/office/drawing/2014/main" id="{94ED552B-CA78-185B-A6D2-DA8CAE21CD3E}"/>
              </a:ext>
            </a:extLst>
          </p:cNvPr>
          <p:cNvCxnSpPr>
            <a:cxnSpLocks/>
          </p:cNvCxnSpPr>
          <p:nvPr userDrawn="1"/>
        </p:nvCxnSpPr>
        <p:spPr>
          <a:xfrm>
            <a:off x="12167616" y="-6096"/>
            <a:ext cx="0" cy="6864096"/>
          </a:xfrm>
          <a:prstGeom prst="line">
            <a:avLst/>
          </a:prstGeom>
          <a:ln w="82550">
            <a:gradFill flip="none" rotWithShape="1">
              <a:gsLst>
                <a:gs pos="0">
                  <a:srgbClr val="E57200"/>
                </a:gs>
                <a:gs pos="100000">
                  <a:srgbClr val="FDDA24"/>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48F527C-086C-9C6C-A27F-EB274D20F22D}"/>
              </a:ext>
            </a:extLst>
          </p:cNvPr>
          <p:cNvCxnSpPr>
            <a:cxnSpLocks/>
          </p:cNvCxnSpPr>
          <p:nvPr userDrawn="1"/>
        </p:nvCxnSpPr>
        <p:spPr>
          <a:xfrm>
            <a:off x="-6096" y="6827520"/>
            <a:ext cx="12192000" cy="0"/>
          </a:xfrm>
          <a:prstGeom prst="line">
            <a:avLst/>
          </a:prstGeom>
          <a:ln w="101600">
            <a:gradFill flip="none" rotWithShape="1">
              <a:gsLst>
                <a:gs pos="0">
                  <a:srgbClr val="E57200"/>
                </a:gs>
                <a:gs pos="100000">
                  <a:srgbClr val="FDDA2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77DC95A1-B48C-6547-C9EC-092931934D6C}"/>
              </a:ext>
            </a:extLst>
          </p:cNvPr>
          <p:cNvSpPr>
            <a:spLocks noGrp="1"/>
          </p:cNvSpPr>
          <p:nvPr>
            <p:ph type="pic" sz="quarter" idx="11"/>
          </p:nvPr>
        </p:nvSpPr>
        <p:spPr>
          <a:xfrm>
            <a:off x="8585200" y="0"/>
            <a:ext cx="3556000" cy="6781800"/>
          </a:xfrm>
        </p:spPr>
        <p:txBody>
          <a:bodyPr/>
          <a:lstStyle/>
          <a:p>
            <a:endParaRPr lang="en-US"/>
          </a:p>
        </p:txBody>
      </p:sp>
    </p:spTree>
    <p:extLst>
      <p:ext uri="{BB962C8B-B14F-4D97-AF65-F5344CB8AC3E}">
        <p14:creationId xmlns:p14="http://schemas.microsoft.com/office/powerpoint/2010/main" val="943036733"/>
      </p:ext>
    </p:extLst>
  </p:cSld>
  <p:clrMapOvr>
    <a:masterClrMapping/>
  </p:clrMapOvr>
  <p:extLst>
    <p:ext uri="{DCECCB84-F9BA-43D5-87BE-67443E8EF086}">
      <p15:sldGuideLst xmlns:p15="http://schemas.microsoft.com/office/powerpoint/2012/main">
        <p15:guide id="1" orient="horz" pos="648">
          <p15:clr>
            <a:srgbClr val="FBAE40"/>
          </p15:clr>
        </p15:guide>
        <p15:guide id="2" pos="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81DB79-9461-DADD-C95E-E004FC73E2FE}"/>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4" name="Rectangle 3">
            <a:extLst>
              <a:ext uri="{FF2B5EF4-FFF2-40B4-BE49-F238E27FC236}">
                <a16:creationId xmlns:a16="http://schemas.microsoft.com/office/drawing/2014/main" id="{317DE25F-5376-B60F-68ED-7ADFBC1024CC}"/>
              </a:ext>
            </a:extLst>
          </p:cNvPr>
          <p:cNvSpPr/>
          <p:nvPr userDrawn="1"/>
        </p:nvSpPr>
        <p:spPr>
          <a:xfrm>
            <a:off x="0" y="-1"/>
            <a:ext cx="11841096" cy="6441989"/>
          </a:xfrm>
          <a:prstGeom prst="rect">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7" name="Text Placeholder 6">
            <a:extLst>
              <a:ext uri="{FF2B5EF4-FFF2-40B4-BE49-F238E27FC236}">
                <a16:creationId xmlns:a16="http://schemas.microsoft.com/office/drawing/2014/main" id="{63EC9AEE-0DF4-8A96-00A3-E8BAC61D2BD0}"/>
              </a:ext>
            </a:extLst>
          </p:cNvPr>
          <p:cNvSpPr>
            <a:spLocks noGrp="1"/>
          </p:cNvSpPr>
          <p:nvPr>
            <p:ph type="body" sz="quarter" idx="11" hasCustomPrompt="1"/>
          </p:nvPr>
        </p:nvSpPr>
        <p:spPr>
          <a:xfrm>
            <a:off x="478447" y="572961"/>
            <a:ext cx="10299700" cy="597471"/>
          </a:xfrm>
          <a:prstGeom prst="rect">
            <a:avLst/>
          </a:prstGeom>
        </p:spPr>
        <p:txBody>
          <a:bodyPr/>
          <a:lstStyle>
            <a:lvl1pPr marL="0" indent="0">
              <a:buNone/>
              <a:defRPr sz="4000" b="1" i="0">
                <a:latin typeface="TIAA Challenger Black" pitchFamily="2" charset="77"/>
              </a:defRPr>
            </a:lvl1pPr>
          </a:lstStyle>
          <a:p>
            <a:pPr lvl="0"/>
            <a:r>
              <a:rPr lang="en-US" dirty="0"/>
              <a:t>Headline to go here.</a:t>
            </a:r>
          </a:p>
        </p:txBody>
      </p:sp>
      <p:sp>
        <p:nvSpPr>
          <p:cNvPr id="5" name="Text Placeholder 4">
            <a:extLst>
              <a:ext uri="{FF2B5EF4-FFF2-40B4-BE49-F238E27FC236}">
                <a16:creationId xmlns:a16="http://schemas.microsoft.com/office/drawing/2014/main" id="{E9ABE836-5B8F-0CDA-237E-05564963EE7F}"/>
              </a:ext>
            </a:extLst>
          </p:cNvPr>
          <p:cNvSpPr>
            <a:spLocks noGrp="1"/>
          </p:cNvSpPr>
          <p:nvPr>
            <p:ph type="body" sz="quarter" idx="12" hasCustomPrompt="1"/>
          </p:nvPr>
        </p:nvSpPr>
        <p:spPr>
          <a:xfrm>
            <a:off x="477838" y="1917700"/>
            <a:ext cx="10299700" cy="609600"/>
          </a:xfrm>
          <a:prstGeom prst="rect">
            <a:avLst/>
          </a:prstGeom>
        </p:spPr>
        <p:txBody>
          <a:bodyPr/>
          <a:lstStyle>
            <a:lvl1pPr marL="0" indent="0">
              <a:buNone/>
              <a:defRPr sz="2800" b="1" i="0">
                <a:latin typeface="Ringside Narrow" panose="02000500000000000000" pitchFamily="2" charset="0"/>
              </a:defRPr>
            </a:lvl1pPr>
          </a:lstStyle>
          <a:p>
            <a:pPr lvl="0"/>
            <a:r>
              <a:rPr lang="en-US" dirty="0"/>
              <a:t>Subhead here</a:t>
            </a:r>
          </a:p>
        </p:txBody>
      </p:sp>
      <p:sp>
        <p:nvSpPr>
          <p:cNvPr id="8" name="Text Placeholder 7">
            <a:extLst>
              <a:ext uri="{FF2B5EF4-FFF2-40B4-BE49-F238E27FC236}">
                <a16:creationId xmlns:a16="http://schemas.microsoft.com/office/drawing/2014/main" id="{D20D0F33-A570-D7FE-7FA2-B3D37461E290}"/>
              </a:ext>
            </a:extLst>
          </p:cNvPr>
          <p:cNvSpPr>
            <a:spLocks noGrp="1"/>
          </p:cNvSpPr>
          <p:nvPr>
            <p:ph type="body" sz="quarter" idx="13" hasCustomPrompt="1"/>
          </p:nvPr>
        </p:nvSpPr>
        <p:spPr>
          <a:xfrm>
            <a:off x="477838" y="2527300"/>
            <a:ext cx="10299700" cy="3335338"/>
          </a:xfrm>
          <a:prstGeom prst="rect">
            <a:avLst/>
          </a:prstGeom>
        </p:spPr>
        <p:txBody>
          <a:bodyPr/>
          <a:lstStyle>
            <a:lvl1pPr marL="285750" indent="-285750">
              <a:buFont typeface="Courier New" panose="02070309020205020404" pitchFamily="49" charset="0"/>
              <a:buChar char="o"/>
              <a:defRPr sz="1800" b="0" i="0">
                <a:latin typeface="Ringside Narrow Book" panose="02000500000000000000" pitchFamily="2" charset="0"/>
              </a:defRPr>
            </a:lvl1pPr>
          </a:lstStyle>
          <a:p>
            <a:pPr lvl="0"/>
            <a:r>
              <a:rPr lang="en-US" dirty="0"/>
              <a:t>Body copy to go here</a:t>
            </a:r>
          </a:p>
        </p:txBody>
      </p:sp>
      <p:sp>
        <p:nvSpPr>
          <p:cNvPr id="2" name="Text Placeholder 4">
            <a:extLst>
              <a:ext uri="{FF2B5EF4-FFF2-40B4-BE49-F238E27FC236}">
                <a16:creationId xmlns:a16="http://schemas.microsoft.com/office/drawing/2014/main" id="{2EF8D764-3E82-591A-BB09-C32391F3F88E}"/>
              </a:ext>
            </a:extLst>
          </p:cNvPr>
          <p:cNvSpPr>
            <a:spLocks noGrp="1"/>
          </p:cNvSpPr>
          <p:nvPr>
            <p:ph type="body" sz="quarter" idx="14" hasCustomPrompt="1"/>
          </p:nvPr>
        </p:nvSpPr>
        <p:spPr>
          <a:xfrm>
            <a:off x="350904" y="5218328"/>
            <a:ext cx="11193462" cy="865188"/>
          </a:xfrm>
          <a:prstGeom prst="rect">
            <a:avLst/>
          </a:prstGeom>
        </p:spPr>
        <p:txBody>
          <a:bodyPr anchor="b"/>
          <a:lstStyle>
            <a:lvl1pPr marL="0" indent="0">
              <a:buNone/>
              <a:defRPr sz="800" b="0" i="0">
                <a:latin typeface="Ringside Narrow Book" panose="02000500000000000000" pitchFamily="2" charset="0"/>
              </a:defRPr>
            </a:lvl1pPr>
          </a:lstStyle>
          <a:p>
            <a:pPr lvl="0"/>
            <a:r>
              <a:rPr lang="en-US" dirty="0"/>
              <a:t>Disclaimer copy to go here.</a:t>
            </a:r>
          </a:p>
        </p:txBody>
      </p:sp>
      <p:cxnSp>
        <p:nvCxnSpPr>
          <p:cNvPr id="6" name="Straight Connector 5">
            <a:extLst>
              <a:ext uri="{FF2B5EF4-FFF2-40B4-BE49-F238E27FC236}">
                <a16:creationId xmlns:a16="http://schemas.microsoft.com/office/drawing/2014/main" id="{EB654162-459E-E636-EDA6-76F230972CD9}"/>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897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3D2D-156C-D80D-3027-F49D33244677}"/>
              </a:ext>
            </a:extLst>
          </p:cNvPr>
          <p:cNvSpPr>
            <a:spLocks noGrp="1"/>
          </p:cNvSpPr>
          <p:nvPr>
            <p:ph type="ctrTitle" hasCustomPrompt="1"/>
          </p:nvPr>
        </p:nvSpPr>
        <p:spPr>
          <a:xfrm>
            <a:off x="558800" y="736600"/>
            <a:ext cx="7264400" cy="538692"/>
          </a:xfrm>
        </p:spPr>
        <p:txBody>
          <a:bodyPr anchor="b"/>
          <a:lstStyle>
            <a:lvl1pPr algn="l">
              <a:defRPr sz="4000" b="0" i="0">
                <a:latin typeface="ITC Franklin Gothic Std Book" panose="020B0504030503020204" pitchFamily="34" charset="77"/>
              </a:defRPr>
            </a:lvl1pPr>
          </a:lstStyle>
          <a:p>
            <a:r>
              <a:rPr lang="en-US"/>
              <a:t>Header</a:t>
            </a:r>
          </a:p>
        </p:txBody>
      </p:sp>
      <p:sp>
        <p:nvSpPr>
          <p:cNvPr id="3" name="Subtitle 2">
            <a:extLst>
              <a:ext uri="{FF2B5EF4-FFF2-40B4-BE49-F238E27FC236}">
                <a16:creationId xmlns:a16="http://schemas.microsoft.com/office/drawing/2014/main" id="{AC1BBDC6-072C-3477-BCD0-2A96D84E508C}"/>
              </a:ext>
            </a:extLst>
          </p:cNvPr>
          <p:cNvSpPr>
            <a:spLocks noGrp="1"/>
          </p:cNvSpPr>
          <p:nvPr>
            <p:ph type="subTitle" idx="1" hasCustomPrompt="1"/>
          </p:nvPr>
        </p:nvSpPr>
        <p:spPr>
          <a:xfrm>
            <a:off x="4775200" y="2159000"/>
            <a:ext cx="7213600" cy="1473200"/>
          </a:xfrm>
        </p:spPr>
        <p:txBody>
          <a:bodyPr>
            <a:normAutofit/>
          </a:bodyPr>
          <a:lstStyle>
            <a:lvl1pPr marL="0" indent="0" algn="l">
              <a:buNone/>
              <a:defRPr sz="2133" b="0" i="0">
                <a:latin typeface="ITC Franklin Gothic Std Book" panose="020B0504030503020204" pitchFamily="34" charset="77"/>
              </a:defRPr>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Main Content</a:t>
            </a:r>
          </a:p>
        </p:txBody>
      </p:sp>
      <p:sp>
        <p:nvSpPr>
          <p:cNvPr id="9" name="AutoShape 4">
            <a:extLst>
              <a:ext uri="{FF2B5EF4-FFF2-40B4-BE49-F238E27FC236}">
                <a16:creationId xmlns:a16="http://schemas.microsoft.com/office/drawing/2014/main" id="{9A77BBFA-B7E9-E3F9-8A68-D62210496ED2}"/>
              </a:ext>
            </a:extLst>
          </p:cNvPr>
          <p:cNvSpPr/>
          <p:nvPr/>
        </p:nvSpPr>
        <p:spPr>
          <a:xfrm>
            <a:off x="584201" y="1397000"/>
            <a:ext cx="2418627" cy="0"/>
          </a:xfrm>
          <a:prstGeom prst="line">
            <a:avLst/>
          </a:prstGeom>
          <a:ln w="50800" cap="flat">
            <a:gradFill>
              <a:gsLst>
                <a:gs pos="0">
                  <a:srgbClr val="FFDE59">
                    <a:alpha val="100000"/>
                  </a:srgbClr>
                </a:gs>
                <a:gs pos="100000">
                  <a:srgbClr val="FF914D">
                    <a:alpha val="100000"/>
                  </a:srgbClr>
                </a:gs>
              </a:gsLst>
              <a:lin ang="0"/>
            </a:gradFill>
            <a:prstDash val="solid"/>
            <a:headEnd type="none" w="sm" len="sm"/>
            <a:tailEnd type="none" w="sm" len="sm"/>
          </a:ln>
        </p:spPr>
        <p:txBody>
          <a:bodyPr/>
          <a:lstStyle/>
          <a:p>
            <a:endParaRPr lang="en-US" sz="1200"/>
          </a:p>
        </p:txBody>
      </p:sp>
      <p:sp>
        <p:nvSpPr>
          <p:cNvPr id="16" name="Text Placeholder 15">
            <a:extLst>
              <a:ext uri="{FF2B5EF4-FFF2-40B4-BE49-F238E27FC236}">
                <a16:creationId xmlns:a16="http://schemas.microsoft.com/office/drawing/2014/main" id="{BC812163-7D22-EE2E-D1B4-D94E215966C8}"/>
              </a:ext>
            </a:extLst>
          </p:cNvPr>
          <p:cNvSpPr>
            <a:spLocks noGrp="1"/>
          </p:cNvSpPr>
          <p:nvPr>
            <p:ph type="body" sz="quarter" idx="10" hasCustomPrompt="1"/>
          </p:nvPr>
        </p:nvSpPr>
        <p:spPr>
          <a:xfrm>
            <a:off x="4775200" y="1549400"/>
            <a:ext cx="7213600" cy="406400"/>
          </a:xfrm>
        </p:spPr>
        <p:txBody>
          <a:bodyPr>
            <a:noAutofit/>
          </a:bodyPr>
          <a:lstStyle>
            <a:lvl1pPr marL="0" indent="0">
              <a:buNone/>
              <a:defRPr sz="2800" b="0" i="0">
                <a:solidFill>
                  <a:srgbClr val="E57200"/>
                </a:solidFill>
                <a:latin typeface="ITC Franklin Gothic Std Book" panose="020B0504030503020204" pitchFamily="34" charset="77"/>
              </a:defRPr>
            </a:lvl1pPr>
            <a:lvl2pPr marL="304815" indent="0">
              <a:buNone/>
              <a:defRPr/>
            </a:lvl2pPr>
            <a:lvl3pPr marL="609630" indent="0">
              <a:buNone/>
              <a:defRPr/>
            </a:lvl3pPr>
            <a:lvl4pPr marL="914446" indent="0">
              <a:buNone/>
              <a:defRPr/>
            </a:lvl4pPr>
            <a:lvl5pPr marL="1219261" indent="0">
              <a:buNone/>
              <a:defRPr/>
            </a:lvl5pPr>
          </a:lstStyle>
          <a:p>
            <a:pPr lvl="0"/>
            <a:r>
              <a:rPr lang="en-US"/>
              <a:t>Sub-Header 1</a:t>
            </a:r>
          </a:p>
        </p:txBody>
      </p:sp>
      <p:sp>
        <p:nvSpPr>
          <p:cNvPr id="5" name="Text Placeholder 4">
            <a:extLst>
              <a:ext uri="{FF2B5EF4-FFF2-40B4-BE49-F238E27FC236}">
                <a16:creationId xmlns:a16="http://schemas.microsoft.com/office/drawing/2014/main" id="{21BB1D6D-3498-DC87-6509-A5F8317C4CA7}"/>
              </a:ext>
            </a:extLst>
          </p:cNvPr>
          <p:cNvSpPr>
            <a:spLocks noGrp="1"/>
          </p:cNvSpPr>
          <p:nvPr>
            <p:ph type="body" sz="quarter" idx="11" hasCustomPrompt="1"/>
          </p:nvPr>
        </p:nvSpPr>
        <p:spPr>
          <a:xfrm>
            <a:off x="4775200" y="3683000"/>
            <a:ext cx="6350000" cy="508000"/>
          </a:xfrm>
        </p:spPr>
        <p:txBody>
          <a:bodyPr>
            <a:normAutofit/>
          </a:bodyPr>
          <a:lstStyle>
            <a:lvl1pPr>
              <a:defRPr sz="2800">
                <a:solidFill>
                  <a:srgbClr val="E57200"/>
                </a:solidFill>
              </a:defRPr>
            </a:lvl1pPr>
          </a:lstStyle>
          <a:p>
            <a:pPr lvl="0"/>
            <a:r>
              <a:rPr lang="en-US"/>
              <a:t>Sub-Header 2</a:t>
            </a:r>
          </a:p>
        </p:txBody>
      </p:sp>
      <p:sp>
        <p:nvSpPr>
          <p:cNvPr id="7" name="Text Placeholder 6">
            <a:extLst>
              <a:ext uri="{FF2B5EF4-FFF2-40B4-BE49-F238E27FC236}">
                <a16:creationId xmlns:a16="http://schemas.microsoft.com/office/drawing/2014/main" id="{A84CA16C-9633-1A02-0EA3-98AC43FD823D}"/>
              </a:ext>
            </a:extLst>
          </p:cNvPr>
          <p:cNvSpPr>
            <a:spLocks noGrp="1"/>
          </p:cNvSpPr>
          <p:nvPr>
            <p:ph type="body" sz="quarter" idx="12" hasCustomPrompt="1"/>
          </p:nvPr>
        </p:nvSpPr>
        <p:spPr>
          <a:xfrm>
            <a:off x="4775200" y="4394200"/>
            <a:ext cx="5842000" cy="2286000"/>
          </a:xfrm>
        </p:spPr>
        <p:txBody>
          <a:bodyPr>
            <a:normAutofit/>
          </a:bodyPr>
          <a:lstStyle>
            <a:lvl1pPr>
              <a:defRPr sz="2133"/>
            </a:lvl1pPr>
          </a:lstStyle>
          <a:p>
            <a:pPr lvl="0"/>
            <a:r>
              <a:rPr lang="en-US"/>
              <a:t>Main Content</a:t>
            </a:r>
          </a:p>
        </p:txBody>
      </p:sp>
      <p:grpSp>
        <p:nvGrpSpPr>
          <p:cNvPr id="8" name="Group 7">
            <a:extLst>
              <a:ext uri="{FF2B5EF4-FFF2-40B4-BE49-F238E27FC236}">
                <a16:creationId xmlns:a16="http://schemas.microsoft.com/office/drawing/2014/main" id="{808EADCC-6D6C-8A06-5550-BAFC1ECE898B}"/>
              </a:ext>
            </a:extLst>
          </p:cNvPr>
          <p:cNvGrpSpPr/>
          <p:nvPr userDrawn="1"/>
        </p:nvGrpSpPr>
        <p:grpSpPr>
          <a:xfrm flipH="1">
            <a:off x="-16359" y="-17651"/>
            <a:ext cx="4622800" cy="6833385"/>
            <a:chOff x="10363200" y="15651"/>
            <a:chExt cx="7512931" cy="10250077"/>
          </a:xfrm>
        </p:grpSpPr>
        <p:cxnSp>
          <p:nvCxnSpPr>
            <p:cNvPr id="10" name="Straight Connector 9">
              <a:extLst>
                <a:ext uri="{FF2B5EF4-FFF2-40B4-BE49-F238E27FC236}">
                  <a16:creationId xmlns:a16="http://schemas.microsoft.com/office/drawing/2014/main" id="{6549B5A9-DFC0-5B43-4E76-656CD4781228}"/>
                </a:ext>
              </a:extLst>
            </p:cNvPr>
            <p:cNvCxnSpPr>
              <a:cxnSpLocks/>
            </p:cNvCxnSpPr>
            <p:nvPr/>
          </p:nvCxnSpPr>
          <p:spPr>
            <a:xfrm>
              <a:off x="16240636" y="15651"/>
              <a:ext cx="1635495" cy="2691011"/>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3C26980-5C21-302B-9F57-40C7124DFECA}"/>
                </a:ext>
              </a:extLst>
            </p:cNvPr>
            <p:cNvCxnSpPr>
              <a:cxnSpLocks/>
            </p:cNvCxnSpPr>
            <p:nvPr/>
          </p:nvCxnSpPr>
          <p:spPr>
            <a:xfrm flipH="1">
              <a:off x="10363200" y="21272"/>
              <a:ext cx="5878285" cy="10244456"/>
            </a:xfrm>
            <a:prstGeom prst="line">
              <a:avLst/>
            </a:prstGeom>
          </p:spPr>
          <p:style>
            <a:lnRef idx="1">
              <a:schemeClr val="dk1"/>
            </a:lnRef>
            <a:fillRef idx="0">
              <a:schemeClr val="dk1"/>
            </a:fillRef>
            <a:effectRef idx="0">
              <a:schemeClr val="dk1"/>
            </a:effectRef>
            <a:fontRef idx="minor">
              <a:schemeClr val="tx1"/>
            </a:fontRef>
          </p:style>
        </p:cxnSp>
      </p:grpSp>
      <p:sp>
        <p:nvSpPr>
          <p:cNvPr id="25" name="Picture Placeholder 24">
            <a:extLst>
              <a:ext uri="{FF2B5EF4-FFF2-40B4-BE49-F238E27FC236}">
                <a16:creationId xmlns:a16="http://schemas.microsoft.com/office/drawing/2014/main" id="{0D8A6AF9-2DDA-0DA5-E241-C9ACEF730313}"/>
              </a:ext>
            </a:extLst>
          </p:cNvPr>
          <p:cNvSpPr>
            <a:spLocks noGrp="1"/>
          </p:cNvSpPr>
          <p:nvPr>
            <p:ph type="pic" sz="quarter" idx="13"/>
          </p:nvPr>
        </p:nvSpPr>
        <p:spPr>
          <a:xfrm flipH="1">
            <a:off x="0" y="1701800"/>
            <a:ext cx="3911600" cy="4724400"/>
          </a:xfrm>
          <a:custGeom>
            <a:avLst/>
            <a:gdLst>
              <a:gd name="connsiteX0" fmla="*/ 3543300 w 5867400"/>
              <a:gd name="connsiteY0" fmla="*/ 0 h 7086600"/>
              <a:gd name="connsiteX1" fmla="*/ 5797168 w 5867400"/>
              <a:gd name="connsiteY1" fmla="*/ 809118 h 7086600"/>
              <a:gd name="connsiteX2" fmla="*/ 5867400 w 5867400"/>
              <a:gd name="connsiteY2" fmla="*/ 872948 h 7086600"/>
              <a:gd name="connsiteX3" fmla="*/ 5867400 w 5867400"/>
              <a:gd name="connsiteY3" fmla="*/ 6213652 h 7086600"/>
              <a:gd name="connsiteX4" fmla="*/ 5797168 w 5867400"/>
              <a:gd name="connsiteY4" fmla="*/ 6277483 h 7086600"/>
              <a:gd name="connsiteX5" fmla="*/ 3543300 w 5867400"/>
              <a:gd name="connsiteY5" fmla="*/ 7086600 h 7086600"/>
              <a:gd name="connsiteX6" fmla="*/ 0 w 5867400"/>
              <a:gd name="connsiteY6" fmla="*/ 3543300 h 7086600"/>
              <a:gd name="connsiteX7" fmla="*/ 3543300 w 5867400"/>
              <a:gd name="connsiteY7" fmla="*/ 0 h 708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7400" h="7086600">
                <a:moveTo>
                  <a:pt x="3543300" y="0"/>
                </a:moveTo>
                <a:cubicBezTo>
                  <a:pt x="4399448" y="0"/>
                  <a:pt x="5184678" y="303645"/>
                  <a:pt x="5797168" y="809118"/>
                </a:cubicBezTo>
                <a:lnTo>
                  <a:pt x="5867400" y="872948"/>
                </a:lnTo>
                <a:lnTo>
                  <a:pt x="5867400" y="6213652"/>
                </a:lnTo>
                <a:lnTo>
                  <a:pt x="5797168" y="6277483"/>
                </a:lnTo>
                <a:cubicBezTo>
                  <a:pt x="5184678" y="6782955"/>
                  <a:pt x="4399448" y="7086600"/>
                  <a:pt x="3543300" y="7086600"/>
                </a:cubicBezTo>
                <a:cubicBezTo>
                  <a:pt x="1586389" y="7086600"/>
                  <a:pt x="0" y="5500211"/>
                  <a:pt x="0" y="3543300"/>
                </a:cubicBezTo>
                <a:cubicBezTo>
                  <a:pt x="0" y="1586389"/>
                  <a:pt x="1586389" y="0"/>
                  <a:pt x="35433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049141571"/>
      </p:ext>
    </p:extLst>
  </p:cSld>
  <p:clrMapOvr>
    <a:masterClrMapping/>
  </p:clrMapOvr>
  <p:extLst>
    <p:ext uri="{DCECCB84-F9BA-43D5-87BE-67443E8EF086}">
      <p15:sldGuideLst xmlns:p15="http://schemas.microsoft.com/office/powerpoint/2012/main">
        <p15:guide id="1" orient="horz" pos="648">
          <p15:clr>
            <a:srgbClr val="FBAE40"/>
          </p15:clr>
        </p15:guide>
        <p15:guide id="2" pos="62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19" name="Picture Placeholder 10" descr="A building with columns and a dome&#10;&#10;AI-generated content may be incorrect.">
            <a:extLst>
              <a:ext uri="{FF2B5EF4-FFF2-40B4-BE49-F238E27FC236}">
                <a16:creationId xmlns:a16="http://schemas.microsoft.com/office/drawing/2014/main" id="{5C34A77B-8A41-3B85-D400-F9C2F0F75CE6}"/>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8585200" y="0"/>
            <a:ext cx="3606800" cy="6858000"/>
          </a:xfrm>
          <a:prstGeom prst="rect">
            <a:avLst/>
          </a:prstGeom>
        </p:spPr>
      </p:pic>
      <p:sp>
        <p:nvSpPr>
          <p:cNvPr id="12" name="object 4">
            <a:extLst>
              <a:ext uri="{FF2B5EF4-FFF2-40B4-BE49-F238E27FC236}">
                <a16:creationId xmlns:a16="http://schemas.microsoft.com/office/drawing/2014/main" id="{B141241E-12CF-4282-8D77-AB773B2EF19F}"/>
              </a:ext>
            </a:extLst>
          </p:cNvPr>
          <p:cNvSpPr/>
          <p:nvPr userDrawn="1"/>
        </p:nvSpPr>
        <p:spPr>
          <a:xfrm>
            <a:off x="7670800" y="1772821"/>
            <a:ext cx="0" cy="4044527"/>
          </a:xfrm>
          <a:custGeom>
            <a:avLst/>
            <a:gdLst/>
            <a:ahLst/>
            <a:cxnLst/>
            <a:rect l="l" t="t" r="r" b="b"/>
            <a:pathLst>
              <a:path h="6066790">
                <a:moveTo>
                  <a:pt x="0" y="0"/>
                </a:moveTo>
                <a:lnTo>
                  <a:pt x="0" y="6066682"/>
                </a:lnTo>
              </a:path>
            </a:pathLst>
          </a:custGeom>
          <a:ln w="28575">
            <a:solidFill>
              <a:srgbClr val="E47100"/>
            </a:solidFill>
          </a:ln>
        </p:spPr>
        <p:txBody>
          <a:bodyPr wrap="square" lIns="0" tIns="0" rIns="0" bIns="0" rtlCol="0"/>
          <a:lstStyle/>
          <a:p>
            <a:endParaRPr sz="1200"/>
          </a:p>
        </p:txBody>
      </p:sp>
      <p:pic>
        <p:nvPicPr>
          <p:cNvPr id="13" name="object 5">
            <a:extLst>
              <a:ext uri="{FF2B5EF4-FFF2-40B4-BE49-F238E27FC236}">
                <a16:creationId xmlns:a16="http://schemas.microsoft.com/office/drawing/2014/main" id="{4B278D97-5F7F-AE28-9E0C-D8063652A3A6}"/>
              </a:ext>
            </a:extLst>
          </p:cNvPr>
          <p:cNvPicPr/>
          <p:nvPr userDrawn="1"/>
        </p:nvPicPr>
        <p:blipFill>
          <a:blip r:embed="rId3" cstate="print"/>
          <a:stretch>
            <a:fillRect/>
          </a:stretch>
        </p:blipFill>
        <p:spPr>
          <a:xfrm>
            <a:off x="3172976" y="3194121"/>
            <a:ext cx="5441949" cy="3663879"/>
          </a:xfrm>
          <a:prstGeom prst="rect">
            <a:avLst/>
          </a:prstGeom>
        </p:spPr>
      </p:pic>
      <p:sp>
        <p:nvSpPr>
          <p:cNvPr id="14" name="object 6">
            <a:extLst>
              <a:ext uri="{FF2B5EF4-FFF2-40B4-BE49-F238E27FC236}">
                <a16:creationId xmlns:a16="http://schemas.microsoft.com/office/drawing/2014/main" id="{0FB463B0-BADF-CD47-B18C-75A53E743145}"/>
              </a:ext>
            </a:extLst>
          </p:cNvPr>
          <p:cNvSpPr/>
          <p:nvPr userDrawn="1"/>
        </p:nvSpPr>
        <p:spPr>
          <a:xfrm flipV="1">
            <a:off x="7670841" y="5786746"/>
            <a:ext cx="914359" cy="30479"/>
          </a:xfrm>
          <a:custGeom>
            <a:avLst/>
            <a:gdLst/>
            <a:ahLst/>
            <a:cxnLst/>
            <a:rect l="l" t="t" r="r" b="b"/>
            <a:pathLst>
              <a:path w="1340484">
                <a:moveTo>
                  <a:pt x="1340357" y="0"/>
                </a:moveTo>
                <a:lnTo>
                  <a:pt x="0" y="0"/>
                </a:lnTo>
              </a:path>
            </a:pathLst>
          </a:custGeom>
          <a:ln w="28575">
            <a:solidFill>
              <a:srgbClr val="E47100"/>
            </a:solidFill>
          </a:ln>
        </p:spPr>
        <p:txBody>
          <a:bodyPr wrap="square" lIns="0" tIns="0" rIns="0" bIns="0" rtlCol="0"/>
          <a:lstStyle/>
          <a:p>
            <a:endParaRPr sz="1200"/>
          </a:p>
        </p:txBody>
      </p:sp>
      <p:sp>
        <p:nvSpPr>
          <p:cNvPr id="15" name="object 7">
            <a:extLst>
              <a:ext uri="{FF2B5EF4-FFF2-40B4-BE49-F238E27FC236}">
                <a16:creationId xmlns:a16="http://schemas.microsoft.com/office/drawing/2014/main" id="{C7241CBB-916B-3B04-FFD0-779722FD5A63}"/>
              </a:ext>
            </a:extLst>
          </p:cNvPr>
          <p:cNvSpPr/>
          <p:nvPr userDrawn="1"/>
        </p:nvSpPr>
        <p:spPr>
          <a:xfrm>
            <a:off x="7670849" y="1772773"/>
            <a:ext cx="2310977" cy="0"/>
          </a:xfrm>
          <a:custGeom>
            <a:avLst/>
            <a:gdLst/>
            <a:ahLst/>
            <a:cxnLst/>
            <a:rect l="l" t="t" r="r" b="b"/>
            <a:pathLst>
              <a:path w="3466465">
                <a:moveTo>
                  <a:pt x="0" y="0"/>
                </a:moveTo>
                <a:lnTo>
                  <a:pt x="3466376" y="0"/>
                </a:lnTo>
              </a:path>
            </a:pathLst>
          </a:custGeom>
          <a:ln w="28575">
            <a:solidFill>
              <a:srgbClr val="E47100"/>
            </a:solidFill>
          </a:ln>
        </p:spPr>
        <p:txBody>
          <a:bodyPr wrap="square" lIns="0" tIns="0" rIns="0" bIns="0" rtlCol="0"/>
          <a:lstStyle/>
          <a:p>
            <a:endParaRPr sz="1200"/>
          </a:p>
        </p:txBody>
      </p:sp>
      <p:sp>
        <p:nvSpPr>
          <p:cNvPr id="2" name="Title 1">
            <a:extLst>
              <a:ext uri="{FF2B5EF4-FFF2-40B4-BE49-F238E27FC236}">
                <a16:creationId xmlns:a16="http://schemas.microsoft.com/office/drawing/2014/main" id="{12993D2D-156C-D80D-3027-F49D33244677}"/>
              </a:ext>
            </a:extLst>
          </p:cNvPr>
          <p:cNvSpPr>
            <a:spLocks noGrp="1"/>
          </p:cNvSpPr>
          <p:nvPr>
            <p:ph type="ctrTitle" hasCustomPrompt="1"/>
          </p:nvPr>
        </p:nvSpPr>
        <p:spPr>
          <a:xfrm>
            <a:off x="558800" y="736600"/>
            <a:ext cx="6959600" cy="538692"/>
          </a:xfrm>
        </p:spPr>
        <p:txBody>
          <a:bodyPr anchor="b"/>
          <a:lstStyle>
            <a:lvl1pPr algn="l">
              <a:defRPr sz="4000" b="0" i="0">
                <a:latin typeface="ITC Franklin Gothic Std Book" panose="020B0504030503020204" pitchFamily="34" charset="77"/>
              </a:defRPr>
            </a:lvl1pPr>
          </a:lstStyle>
          <a:p>
            <a:r>
              <a:rPr lang="en-US"/>
              <a:t>Header</a:t>
            </a:r>
          </a:p>
        </p:txBody>
      </p:sp>
      <p:sp>
        <p:nvSpPr>
          <p:cNvPr id="3" name="Subtitle 2">
            <a:extLst>
              <a:ext uri="{FF2B5EF4-FFF2-40B4-BE49-F238E27FC236}">
                <a16:creationId xmlns:a16="http://schemas.microsoft.com/office/drawing/2014/main" id="{AC1BBDC6-072C-3477-BCD0-2A96D84E508C}"/>
              </a:ext>
            </a:extLst>
          </p:cNvPr>
          <p:cNvSpPr>
            <a:spLocks noGrp="1"/>
          </p:cNvSpPr>
          <p:nvPr>
            <p:ph type="subTitle" idx="1" hasCustomPrompt="1"/>
          </p:nvPr>
        </p:nvSpPr>
        <p:spPr>
          <a:xfrm>
            <a:off x="558800" y="2159000"/>
            <a:ext cx="6959600" cy="4368800"/>
          </a:xfrm>
        </p:spPr>
        <p:txBody>
          <a:bodyPr>
            <a:normAutofit/>
          </a:bodyPr>
          <a:lstStyle>
            <a:lvl1pPr marL="0" indent="0" algn="l">
              <a:buNone/>
              <a:defRPr sz="2133"/>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Main Content</a:t>
            </a:r>
          </a:p>
        </p:txBody>
      </p:sp>
      <p:sp>
        <p:nvSpPr>
          <p:cNvPr id="9" name="AutoShape 4">
            <a:extLst>
              <a:ext uri="{FF2B5EF4-FFF2-40B4-BE49-F238E27FC236}">
                <a16:creationId xmlns:a16="http://schemas.microsoft.com/office/drawing/2014/main" id="{9A77BBFA-B7E9-E3F9-8A68-D62210496ED2}"/>
              </a:ext>
            </a:extLst>
          </p:cNvPr>
          <p:cNvSpPr/>
          <p:nvPr/>
        </p:nvSpPr>
        <p:spPr>
          <a:xfrm>
            <a:off x="711201" y="1397000"/>
            <a:ext cx="2418627" cy="0"/>
          </a:xfrm>
          <a:prstGeom prst="line">
            <a:avLst/>
          </a:prstGeom>
          <a:ln w="50800" cap="flat">
            <a:gradFill>
              <a:gsLst>
                <a:gs pos="0">
                  <a:srgbClr val="FFDE59">
                    <a:alpha val="100000"/>
                  </a:srgbClr>
                </a:gs>
                <a:gs pos="100000">
                  <a:srgbClr val="FF914D">
                    <a:alpha val="100000"/>
                  </a:srgbClr>
                </a:gs>
              </a:gsLst>
              <a:lin ang="0"/>
            </a:gradFill>
            <a:prstDash val="solid"/>
            <a:headEnd type="none" w="sm" len="sm"/>
            <a:tailEnd type="none" w="sm" len="sm"/>
          </a:ln>
        </p:spPr>
        <p:txBody>
          <a:bodyPr/>
          <a:lstStyle/>
          <a:p>
            <a:endParaRPr lang="en-US" sz="1200"/>
          </a:p>
        </p:txBody>
      </p:sp>
      <p:sp>
        <p:nvSpPr>
          <p:cNvPr id="16" name="Text Placeholder 15">
            <a:extLst>
              <a:ext uri="{FF2B5EF4-FFF2-40B4-BE49-F238E27FC236}">
                <a16:creationId xmlns:a16="http://schemas.microsoft.com/office/drawing/2014/main" id="{BC812163-7D22-EE2E-D1B4-D94E215966C8}"/>
              </a:ext>
            </a:extLst>
          </p:cNvPr>
          <p:cNvSpPr>
            <a:spLocks noGrp="1"/>
          </p:cNvSpPr>
          <p:nvPr>
            <p:ph type="body" sz="quarter" idx="10" hasCustomPrompt="1"/>
          </p:nvPr>
        </p:nvSpPr>
        <p:spPr>
          <a:xfrm>
            <a:off x="558800" y="1549400"/>
            <a:ext cx="6959600" cy="609600"/>
          </a:xfrm>
        </p:spPr>
        <p:txBody>
          <a:bodyPr>
            <a:normAutofit/>
          </a:bodyPr>
          <a:lstStyle>
            <a:lvl1pPr marL="0" indent="0">
              <a:buNone/>
              <a:defRPr sz="2800" b="0" i="0">
                <a:solidFill>
                  <a:srgbClr val="E57200"/>
                </a:solidFill>
                <a:latin typeface="ITC Franklin Gothic Std Book" panose="020B0504030503020204" pitchFamily="34" charset="77"/>
              </a:defRPr>
            </a:lvl1pPr>
            <a:lvl2pPr marL="304815" indent="0">
              <a:buNone/>
              <a:defRPr/>
            </a:lvl2pPr>
            <a:lvl3pPr marL="609630" indent="0">
              <a:buNone/>
              <a:defRPr/>
            </a:lvl3pPr>
            <a:lvl4pPr marL="914446" indent="0">
              <a:buNone/>
              <a:defRPr/>
            </a:lvl4pPr>
            <a:lvl5pPr marL="1219261" indent="0">
              <a:buNone/>
              <a:defRPr/>
            </a:lvl5pPr>
          </a:lstStyle>
          <a:p>
            <a:pPr lvl="0"/>
            <a:r>
              <a:rPr lang="en-US"/>
              <a:t>Sub-Header</a:t>
            </a:r>
          </a:p>
        </p:txBody>
      </p:sp>
      <p:cxnSp>
        <p:nvCxnSpPr>
          <p:cNvPr id="7" name="Straight Connector 6">
            <a:extLst>
              <a:ext uri="{FF2B5EF4-FFF2-40B4-BE49-F238E27FC236}">
                <a16:creationId xmlns:a16="http://schemas.microsoft.com/office/drawing/2014/main" id="{94ED552B-CA78-185B-A6D2-DA8CAE21CD3E}"/>
              </a:ext>
            </a:extLst>
          </p:cNvPr>
          <p:cNvCxnSpPr>
            <a:cxnSpLocks/>
          </p:cNvCxnSpPr>
          <p:nvPr userDrawn="1"/>
        </p:nvCxnSpPr>
        <p:spPr>
          <a:xfrm>
            <a:off x="12167616" y="-6096"/>
            <a:ext cx="0" cy="6864096"/>
          </a:xfrm>
          <a:prstGeom prst="line">
            <a:avLst/>
          </a:prstGeom>
          <a:ln w="82550">
            <a:gradFill flip="none" rotWithShape="1">
              <a:gsLst>
                <a:gs pos="0">
                  <a:srgbClr val="E57200"/>
                </a:gs>
                <a:gs pos="100000">
                  <a:srgbClr val="FDDA24"/>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48F527C-086C-9C6C-A27F-EB274D20F22D}"/>
              </a:ext>
            </a:extLst>
          </p:cNvPr>
          <p:cNvCxnSpPr>
            <a:cxnSpLocks/>
          </p:cNvCxnSpPr>
          <p:nvPr userDrawn="1"/>
        </p:nvCxnSpPr>
        <p:spPr>
          <a:xfrm>
            <a:off x="-6096" y="6827520"/>
            <a:ext cx="12192000" cy="0"/>
          </a:xfrm>
          <a:prstGeom prst="line">
            <a:avLst/>
          </a:prstGeom>
          <a:ln w="101600">
            <a:gradFill flip="none" rotWithShape="1">
              <a:gsLst>
                <a:gs pos="0">
                  <a:srgbClr val="E57200"/>
                </a:gs>
                <a:gs pos="100000">
                  <a:srgbClr val="FDDA24"/>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3615"/>
      </p:ext>
    </p:extLst>
  </p:cSld>
  <p:clrMapOvr>
    <a:masterClrMapping/>
  </p:clrMapOvr>
  <p:extLst>
    <p:ext uri="{DCECCB84-F9BA-43D5-87BE-67443E8EF086}">
      <p15:sldGuideLst xmlns:p15="http://schemas.microsoft.com/office/powerpoint/2012/main">
        <p15:guide id="1" orient="horz" pos="648">
          <p15:clr>
            <a:srgbClr val="FBAE40"/>
          </p15:clr>
        </p15:guide>
        <p15:guide id="2" pos="62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A16E279-DA24-6109-B6C0-918C9181FBEF}"/>
              </a:ext>
            </a:extLst>
          </p:cNvPr>
          <p:cNvGrpSpPr/>
          <p:nvPr userDrawn="1"/>
        </p:nvGrpSpPr>
        <p:grpSpPr>
          <a:xfrm>
            <a:off x="2032" y="6400893"/>
            <a:ext cx="12192000" cy="380907"/>
            <a:chOff x="3048" y="9601339"/>
            <a:chExt cx="18288000" cy="571361"/>
          </a:xfrm>
        </p:grpSpPr>
        <p:sp>
          <p:nvSpPr>
            <p:cNvPr id="4" name="Freeform 4" descr="A close-up of a window  Description automatically generated">
              <a:extLst>
                <a:ext uri="{FF2B5EF4-FFF2-40B4-BE49-F238E27FC236}">
                  <a16:creationId xmlns:a16="http://schemas.microsoft.com/office/drawing/2014/main" id="{81F4D154-3187-8E4E-EE6F-CFE514D732D7}"/>
                </a:ext>
              </a:extLst>
            </p:cNvPr>
            <p:cNvSpPr/>
            <p:nvPr/>
          </p:nvSpPr>
          <p:spPr>
            <a:xfrm>
              <a:off x="4662466" y="9601339"/>
              <a:ext cx="6982879" cy="571361"/>
            </a:xfrm>
            <a:custGeom>
              <a:avLst/>
              <a:gdLst/>
              <a:ahLst/>
              <a:cxnLst/>
              <a:rect l="l" t="t" r="r" b="b"/>
              <a:pathLst>
                <a:path w="9310505" h="761815">
                  <a:moveTo>
                    <a:pt x="0" y="0"/>
                  </a:moveTo>
                  <a:lnTo>
                    <a:pt x="9310505" y="0"/>
                  </a:lnTo>
                  <a:lnTo>
                    <a:pt x="9310505" y="761815"/>
                  </a:lnTo>
                  <a:lnTo>
                    <a:pt x="0" y="761815"/>
                  </a:lnTo>
                  <a:lnTo>
                    <a:pt x="0" y="0"/>
                  </a:lnTo>
                  <a:close/>
                </a:path>
              </a:pathLst>
            </a:custGeom>
            <a:blipFill>
              <a:blip r:embed="rId2">
                <a:extLst>
                  <a:ext uri="{28A0092B-C50C-407E-A947-70E740481C1C}">
                    <a14:useLocalDpi xmlns:a14="http://schemas.microsoft.com/office/drawing/2010/main"/>
                  </a:ext>
                </a:extLst>
              </a:blip>
              <a:stretch>
                <a:fillRect/>
              </a:stretch>
            </a:blipFill>
          </p:spPr>
          <p:txBody>
            <a:bodyPr/>
            <a:lstStyle/>
            <a:p>
              <a:endParaRPr lang="en-US" sz="1200"/>
            </a:p>
          </p:txBody>
        </p:sp>
        <p:sp>
          <p:nvSpPr>
            <p:cNvPr id="5" name="Freeform 5" descr="A close-up of a window  Description automatically generated">
              <a:extLst>
                <a:ext uri="{FF2B5EF4-FFF2-40B4-BE49-F238E27FC236}">
                  <a16:creationId xmlns:a16="http://schemas.microsoft.com/office/drawing/2014/main" id="{8B09773C-DD58-53A7-1D4C-3BF74C863E32}"/>
                </a:ext>
              </a:extLst>
            </p:cNvPr>
            <p:cNvSpPr/>
            <p:nvPr/>
          </p:nvSpPr>
          <p:spPr>
            <a:xfrm>
              <a:off x="11645345" y="9604767"/>
              <a:ext cx="6645703" cy="567933"/>
            </a:xfrm>
            <a:custGeom>
              <a:avLst/>
              <a:gdLst/>
              <a:ahLst/>
              <a:cxnLst/>
              <a:rect l="l" t="t" r="r" b="b"/>
              <a:pathLst>
                <a:path w="9192777" h="757244">
                  <a:moveTo>
                    <a:pt x="0" y="0"/>
                  </a:moveTo>
                  <a:lnTo>
                    <a:pt x="9192776" y="0"/>
                  </a:lnTo>
                  <a:lnTo>
                    <a:pt x="9192776" y="757244"/>
                  </a:lnTo>
                  <a:lnTo>
                    <a:pt x="0" y="757244"/>
                  </a:lnTo>
                  <a:lnTo>
                    <a:pt x="0" y="0"/>
                  </a:lnTo>
                  <a:close/>
                </a:path>
              </a:pathLst>
            </a:custGeom>
            <a:blipFill>
              <a:blip r:embed="rId3">
                <a:extLst>
                  <a:ext uri="{28A0092B-C50C-407E-A947-70E740481C1C}">
                    <a14:useLocalDpi xmlns:a14="http://schemas.microsoft.com/office/drawing/2010/main"/>
                  </a:ext>
                </a:extLst>
              </a:blip>
              <a:stretch>
                <a:fillRect/>
              </a:stretch>
            </a:blipFill>
          </p:spPr>
          <p:txBody>
            <a:bodyPr/>
            <a:lstStyle/>
            <a:p>
              <a:endParaRPr lang="en-US" sz="1200"/>
            </a:p>
          </p:txBody>
        </p:sp>
        <p:sp>
          <p:nvSpPr>
            <p:cNvPr id="7" name="Freeform 4" descr="A close-up of a window  Description automatically generated">
              <a:extLst>
                <a:ext uri="{FF2B5EF4-FFF2-40B4-BE49-F238E27FC236}">
                  <a16:creationId xmlns:a16="http://schemas.microsoft.com/office/drawing/2014/main" id="{93598E5B-260F-E338-22D8-5BC97EA43357}"/>
                </a:ext>
              </a:extLst>
            </p:cNvPr>
            <p:cNvSpPr/>
            <p:nvPr/>
          </p:nvSpPr>
          <p:spPr>
            <a:xfrm>
              <a:off x="3048" y="9601339"/>
              <a:ext cx="4773079" cy="571361"/>
            </a:xfrm>
            <a:custGeom>
              <a:avLst/>
              <a:gdLst/>
              <a:ahLst/>
              <a:cxnLst/>
              <a:rect l="l" t="t" r="r" b="b"/>
              <a:pathLst>
                <a:path w="9310505" h="761815">
                  <a:moveTo>
                    <a:pt x="0" y="0"/>
                  </a:moveTo>
                  <a:lnTo>
                    <a:pt x="9310505" y="0"/>
                  </a:lnTo>
                  <a:lnTo>
                    <a:pt x="9310505" y="761815"/>
                  </a:lnTo>
                  <a:lnTo>
                    <a:pt x="0" y="761815"/>
                  </a:lnTo>
                  <a:lnTo>
                    <a:pt x="0" y="0"/>
                  </a:lnTo>
                  <a:close/>
                </a:path>
              </a:pathLst>
            </a:custGeom>
            <a:blipFill>
              <a:blip r:embed="rId4">
                <a:extLst>
                  <a:ext uri="{28A0092B-C50C-407E-A947-70E740481C1C}">
                    <a14:useLocalDpi xmlns:a14="http://schemas.microsoft.com/office/drawing/2010/main"/>
                  </a:ext>
                </a:extLst>
              </a:blip>
              <a:stretch>
                <a:fillRect r="1"/>
              </a:stretch>
            </a:blipFill>
          </p:spPr>
          <p:txBody>
            <a:bodyPr/>
            <a:lstStyle/>
            <a:p>
              <a:endParaRPr lang="en-US" sz="1200"/>
            </a:p>
          </p:txBody>
        </p:sp>
      </p:grpSp>
      <p:sp>
        <p:nvSpPr>
          <p:cNvPr id="2" name="Title 1">
            <a:extLst>
              <a:ext uri="{FF2B5EF4-FFF2-40B4-BE49-F238E27FC236}">
                <a16:creationId xmlns:a16="http://schemas.microsoft.com/office/drawing/2014/main" id="{D4DCE3CA-5501-3470-ADA2-6B9C3072E8E9}"/>
              </a:ext>
            </a:extLst>
          </p:cNvPr>
          <p:cNvSpPr>
            <a:spLocks noGrp="1"/>
          </p:cNvSpPr>
          <p:nvPr>
            <p:ph type="title" hasCustomPrompt="1"/>
          </p:nvPr>
        </p:nvSpPr>
        <p:spPr>
          <a:xfrm>
            <a:off x="609600" y="482600"/>
            <a:ext cx="3759200" cy="609600"/>
          </a:xfrm>
        </p:spPr>
        <p:txBody>
          <a:bodyPr>
            <a:normAutofit/>
          </a:bodyPr>
          <a:lstStyle>
            <a:lvl1pPr algn="l">
              <a:defRPr sz="3600" b="0" i="0">
                <a:solidFill>
                  <a:srgbClr val="232D4B"/>
                </a:solidFill>
                <a:latin typeface="ITC Franklin Gothic Std Med" panose="020B0504030503020204" pitchFamily="34" charset="77"/>
              </a:defRPr>
            </a:lvl1pPr>
          </a:lstStyle>
          <a:p>
            <a:r>
              <a:rPr lang="en-US"/>
              <a:t>Contents</a:t>
            </a:r>
          </a:p>
        </p:txBody>
      </p:sp>
      <p:sp>
        <p:nvSpPr>
          <p:cNvPr id="12" name="Content Placeholder 11">
            <a:extLst>
              <a:ext uri="{FF2B5EF4-FFF2-40B4-BE49-F238E27FC236}">
                <a16:creationId xmlns:a16="http://schemas.microsoft.com/office/drawing/2014/main" id="{010D2523-BCA0-78A6-0EE5-2442A4A2D3C6}"/>
              </a:ext>
            </a:extLst>
          </p:cNvPr>
          <p:cNvSpPr>
            <a:spLocks noGrp="1"/>
          </p:cNvSpPr>
          <p:nvPr>
            <p:ph sz="quarter" idx="11" hasCustomPrompt="1"/>
          </p:nvPr>
        </p:nvSpPr>
        <p:spPr>
          <a:xfrm>
            <a:off x="609600" y="1498600"/>
            <a:ext cx="6807200" cy="3860800"/>
          </a:xfrm>
        </p:spPr>
        <p:txBody>
          <a:bodyPr>
            <a:normAutofit/>
          </a:bodyPr>
          <a:lstStyle>
            <a:lvl1pPr marL="381019" indent="-381019">
              <a:buFont typeface="Arial" panose="020B0604020202020204" pitchFamily="34" charset="0"/>
              <a:buChar char="•"/>
              <a:defRPr sz="2800" b="0" i="0">
                <a:solidFill>
                  <a:srgbClr val="232D4B"/>
                </a:solidFill>
                <a:latin typeface="ITC Franklin Gothic Std Book" panose="020B0504030503020204" pitchFamily="34" charset="77"/>
              </a:defRPr>
            </a:lvl1pPr>
            <a:lvl2pPr marL="304815" indent="0">
              <a:buNone/>
              <a:defRPr/>
            </a:lvl2pPr>
          </a:lstStyle>
          <a:p>
            <a:pPr lvl="0"/>
            <a:r>
              <a:rPr lang="en-US"/>
              <a:t>Section header 1</a:t>
            </a:r>
          </a:p>
          <a:p>
            <a:pPr lvl="0"/>
            <a:r>
              <a:rPr lang="en-US"/>
              <a:t>Section header 2</a:t>
            </a:r>
          </a:p>
          <a:p>
            <a:pPr lvl="0"/>
            <a:r>
              <a:rPr lang="en-US"/>
              <a:t>Section header 3</a:t>
            </a:r>
          </a:p>
          <a:p>
            <a:pPr lvl="0"/>
            <a:r>
              <a:rPr lang="en-US"/>
              <a:t>Section header 4</a:t>
            </a:r>
          </a:p>
        </p:txBody>
      </p:sp>
      <p:sp>
        <p:nvSpPr>
          <p:cNvPr id="17" name="Picture Placeholder 16">
            <a:extLst>
              <a:ext uri="{FF2B5EF4-FFF2-40B4-BE49-F238E27FC236}">
                <a16:creationId xmlns:a16="http://schemas.microsoft.com/office/drawing/2014/main" id="{3AE94F61-DF67-A567-25AF-6923E7538A46}"/>
              </a:ext>
            </a:extLst>
          </p:cNvPr>
          <p:cNvSpPr>
            <a:spLocks noGrp="1"/>
          </p:cNvSpPr>
          <p:nvPr>
            <p:ph type="pic" sz="quarter" idx="12" hasCustomPrompt="1"/>
          </p:nvPr>
        </p:nvSpPr>
        <p:spPr>
          <a:xfrm>
            <a:off x="6136361" y="2088"/>
            <a:ext cx="6055893" cy="6855912"/>
          </a:xfrm>
          <a:custGeom>
            <a:avLst/>
            <a:gdLst>
              <a:gd name="connsiteX0" fmla="*/ 0 w 7467600"/>
              <a:gd name="connsiteY0" fmla="*/ 10287000 h 10287000"/>
              <a:gd name="connsiteX1" fmla="*/ 0 w 7467600"/>
              <a:gd name="connsiteY1" fmla="*/ 0 h 10287000"/>
              <a:gd name="connsiteX2" fmla="*/ 7467600 w 7467600"/>
              <a:gd name="connsiteY2" fmla="*/ 10287000 h 10287000"/>
              <a:gd name="connsiteX3" fmla="*/ 0 w 7467600"/>
              <a:gd name="connsiteY3" fmla="*/ 10287000 h 10287000"/>
              <a:gd name="connsiteX0" fmla="*/ 7478038 w 7478038"/>
              <a:gd name="connsiteY0" fmla="*/ 53236 h 10287000"/>
              <a:gd name="connsiteX1" fmla="*/ 0 w 7478038"/>
              <a:gd name="connsiteY1" fmla="*/ 0 h 10287000"/>
              <a:gd name="connsiteX2" fmla="*/ 7467600 w 7478038"/>
              <a:gd name="connsiteY2" fmla="*/ 10287000 h 10287000"/>
              <a:gd name="connsiteX3" fmla="*/ 7478038 w 7478038"/>
              <a:gd name="connsiteY3" fmla="*/ 53236 h 10287000"/>
              <a:gd name="connsiteX0" fmla="*/ 7127309 w 7467625"/>
              <a:gd name="connsiteY0" fmla="*/ 341335 h 10287000"/>
              <a:gd name="connsiteX1" fmla="*/ 0 w 7467625"/>
              <a:gd name="connsiteY1" fmla="*/ 0 h 10287000"/>
              <a:gd name="connsiteX2" fmla="*/ 7467600 w 7467625"/>
              <a:gd name="connsiteY2" fmla="*/ 10287000 h 10287000"/>
              <a:gd name="connsiteX3" fmla="*/ 7127309 w 7467625"/>
              <a:gd name="connsiteY3" fmla="*/ 341335 h 10287000"/>
              <a:gd name="connsiteX0" fmla="*/ 7452986 w 7467981"/>
              <a:gd name="connsiteY0" fmla="*/ 3132 h 10287000"/>
              <a:gd name="connsiteX1" fmla="*/ 0 w 7467981"/>
              <a:gd name="connsiteY1" fmla="*/ 0 h 10287000"/>
              <a:gd name="connsiteX2" fmla="*/ 7467600 w 7467981"/>
              <a:gd name="connsiteY2" fmla="*/ 10287000 h 10287000"/>
              <a:gd name="connsiteX3" fmla="*/ 7452986 w 7467981"/>
              <a:gd name="connsiteY3" fmla="*/ 3132 h 10287000"/>
              <a:gd name="connsiteX0" fmla="*/ 9068844 w 9083839"/>
              <a:gd name="connsiteY0" fmla="*/ 0 h 10283868"/>
              <a:gd name="connsiteX1" fmla="*/ 0 w 9083839"/>
              <a:gd name="connsiteY1" fmla="*/ 9394 h 10283868"/>
              <a:gd name="connsiteX2" fmla="*/ 9083458 w 9083839"/>
              <a:gd name="connsiteY2" fmla="*/ 10283868 h 10283868"/>
              <a:gd name="connsiteX3" fmla="*/ 9068844 w 9083839"/>
              <a:gd name="connsiteY3" fmla="*/ 0 h 10283868"/>
            </a:gdLst>
            <a:ahLst/>
            <a:cxnLst>
              <a:cxn ang="0">
                <a:pos x="connsiteX0" y="connsiteY0"/>
              </a:cxn>
              <a:cxn ang="0">
                <a:pos x="connsiteX1" y="connsiteY1"/>
              </a:cxn>
              <a:cxn ang="0">
                <a:pos x="connsiteX2" y="connsiteY2"/>
              </a:cxn>
              <a:cxn ang="0">
                <a:pos x="connsiteX3" y="connsiteY3"/>
              </a:cxn>
            </a:cxnLst>
            <a:rect l="l" t="t" r="r" b="b"/>
            <a:pathLst>
              <a:path w="9083839" h="10283868">
                <a:moveTo>
                  <a:pt x="9068844" y="0"/>
                </a:moveTo>
                <a:lnTo>
                  <a:pt x="0" y="9394"/>
                </a:lnTo>
                <a:lnTo>
                  <a:pt x="9083458" y="10283868"/>
                </a:lnTo>
                <a:cubicBezTo>
                  <a:pt x="9086937" y="6872613"/>
                  <a:pt x="9065365" y="3411255"/>
                  <a:pt x="9068844" y="0"/>
                </a:cubicBezTo>
                <a:close/>
              </a:path>
            </a:pathLst>
          </a:custGeom>
          <a:ln w="38100">
            <a:noFill/>
          </a:ln>
        </p:spPr>
        <p:txBody>
          <a:bodyPr/>
          <a:lstStyle>
            <a:lvl1pPr marL="0" indent="0">
              <a:buNone/>
              <a:defRPr/>
            </a:lvl1pPr>
          </a:lstStyle>
          <a:p>
            <a:r>
              <a:rPr lang="en-US"/>
              <a:t>Click to insert pic</a:t>
            </a:r>
          </a:p>
        </p:txBody>
      </p:sp>
    </p:spTree>
    <p:extLst>
      <p:ext uri="{BB962C8B-B14F-4D97-AF65-F5344CB8AC3E}">
        <p14:creationId xmlns:p14="http://schemas.microsoft.com/office/powerpoint/2010/main" val="97511104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3D2D-156C-D80D-3027-F49D33244677}"/>
              </a:ext>
            </a:extLst>
          </p:cNvPr>
          <p:cNvSpPr>
            <a:spLocks noGrp="1"/>
          </p:cNvSpPr>
          <p:nvPr>
            <p:ph type="ctrTitle" hasCustomPrompt="1"/>
          </p:nvPr>
        </p:nvSpPr>
        <p:spPr>
          <a:xfrm>
            <a:off x="558800" y="736600"/>
            <a:ext cx="5588000" cy="538692"/>
          </a:xfrm>
        </p:spPr>
        <p:txBody>
          <a:bodyPr anchor="b"/>
          <a:lstStyle>
            <a:lvl1pPr algn="l">
              <a:defRPr sz="4000" b="0" i="0">
                <a:latin typeface="ITC Franklin Gothic Std Book" panose="020B0504030503020204" pitchFamily="34" charset="77"/>
              </a:defRPr>
            </a:lvl1pPr>
          </a:lstStyle>
          <a:p>
            <a:r>
              <a:rPr lang="en-US"/>
              <a:t>Header</a:t>
            </a:r>
          </a:p>
        </p:txBody>
      </p:sp>
      <p:sp>
        <p:nvSpPr>
          <p:cNvPr id="3" name="Subtitle 2">
            <a:extLst>
              <a:ext uri="{FF2B5EF4-FFF2-40B4-BE49-F238E27FC236}">
                <a16:creationId xmlns:a16="http://schemas.microsoft.com/office/drawing/2014/main" id="{AC1BBDC6-072C-3477-BCD0-2A96D84E508C}"/>
              </a:ext>
            </a:extLst>
          </p:cNvPr>
          <p:cNvSpPr>
            <a:spLocks noGrp="1"/>
          </p:cNvSpPr>
          <p:nvPr>
            <p:ph type="subTitle" idx="1" hasCustomPrompt="1"/>
          </p:nvPr>
        </p:nvSpPr>
        <p:spPr>
          <a:xfrm>
            <a:off x="558800" y="4089400"/>
            <a:ext cx="5080000" cy="2438400"/>
          </a:xfrm>
        </p:spPr>
        <p:txBody>
          <a:bodyPr>
            <a:normAutofit/>
          </a:bodyPr>
          <a:lstStyle>
            <a:lvl1pPr marL="0" indent="0" algn="l">
              <a:buNone/>
              <a:defRPr sz="2133"/>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Main Content</a:t>
            </a:r>
          </a:p>
        </p:txBody>
      </p:sp>
      <p:sp>
        <p:nvSpPr>
          <p:cNvPr id="9" name="AutoShape 4">
            <a:extLst>
              <a:ext uri="{FF2B5EF4-FFF2-40B4-BE49-F238E27FC236}">
                <a16:creationId xmlns:a16="http://schemas.microsoft.com/office/drawing/2014/main" id="{9A77BBFA-B7E9-E3F9-8A68-D62210496ED2}"/>
              </a:ext>
            </a:extLst>
          </p:cNvPr>
          <p:cNvSpPr/>
          <p:nvPr/>
        </p:nvSpPr>
        <p:spPr>
          <a:xfrm>
            <a:off x="660401" y="1397000"/>
            <a:ext cx="2418627" cy="0"/>
          </a:xfrm>
          <a:prstGeom prst="line">
            <a:avLst/>
          </a:prstGeom>
          <a:ln w="50800" cap="flat">
            <a:gradFill>
              <a:gsLst>
                <a:gs pos="0">
                  <a:srgbClr val="FFDE59">
                    <a:alpha val="100000"/>
                  </a:srgbClr>
                </a:gs>
                <a:gs pos="100000">
                  <a:srgbClr val="FF914D">
                    <a:alpha val="100000"/>
                  </a:srgbClr>
                </a:gs>
              </a:gsLst>
              <a:lin ang="0"/>
            </a:gradFill>
            <a:prstDash val="solid"/>
            <a:headEnd type="none" w="sm" len="sm"/>
            <a:tailEnd type="none" w="sm" len="sm"/>
          </a:ln>
        </p:spPr>
        <p:txBody>
          <a:bodyPr/>
          <a:lstStyle/>
          <a:p>
            <a:endParaRPr lang="en-US" sz="1200"/>
          </a:p>
        </p:txBody>
      </p:sp>
      <p:sp>
        <p:nvSpPr>
          <p:cNvPr id="16" name="Text Placeholder 15">
            <a:extLst>
              <a:ext uri="{FF2B5EF4-FFF2-40B4-BE49-F238E27FC236}">
                <a16:creationId xmlns:a16="http://schemas.microsoft.com/office/drawing/2014/main" id="{BC812163-7D22-EE2E-D1B4-D94E215966C8}"/>
              </a:ext>
            </a:extLst>
          </p:cNvPr>
          <p:cNvSpPr>
            <a:spLocks noGrp="1"/>
          </p:cNvSpPr>
          <p:nvPr>
            <p:ph type="body" sz="quarter" idx="10" hasCustomPrompt="1"/>
          </p:nvPr>
        </p:nvSpPr>
        <p:spPr>
          <a:xfrm>
            <a:off x="558800" y="3479800"/>
            <a:ext cx="5080000" cy="508000"/>
          </a:xfrm>
        </p:spPr>
        <p:txBody>
          <a:bodyPr>
            <a:normAutofit/>
          </a:bodyPr>
          <a:lstStyle>
            <a:lvl1pPr marL="0" indent="0">
              <a:buNone/>
              <a:defRPr sz="2800" b="0" i="0">
                <a:solidFill>
                  <a:srgbClr val="E57200"/>
                </a:solidFill>
                <a:latin typeface="ITC Franklin Gothic Std Book" panose="020B0504030503020204" pitchFamily="34" charset="77"/>
              </a:defRPr>
            </a:lvl1pPr>
            <a:lvl2pPr marL="304815" indent="0">
              <a:buNone/>
              <a:defRPr/>
            </a:lvl2pPr>
            <a:lvl3pPr marL="609630" indent="0">
              <a:buNone/>
              <a:defRPr/>
            </a:lvl3pPr>
            <a:lvl4pPr marL="914446" indent="0">
              <a:buNone/>
              <a:defRPr/>
            </a:lvl4pPr>
            <a:lvl5pPr marL="1219261" indent="0">
              <a:buNone/>
              <a:defRPr/>
            </a:lvl5pPr>
          </a:lstStyle>
          <a:p>
            <a:pPr lvl="0"/>
            <a:r>
              <a:rPr lang="en-US"/>
              <a:t>Sub-Header 1</a:t>
            </a:r>
          </a:p>
        </p:txBody>
      </p:sp>
      <p:grpSp>
        <p:nvGrpSpPr>
          <p:cNvPr id="14" name="Group 13">
            <a:extLst>
              <a:ext uri="{FF2B5EF4-FFF2-40B4-BE49-F238E27FC236}">
                <a16:creationId xmlns:a16="http://schemas.microsoft.com/office/drawing/2014/main" id="{F73710FD-B915-91E1-0A3B-443732B254DB}"/>
              </a:ext>
            </a:extLst>
          </p:cNvPr>
          <p:cNvGrpSpPr/>
          <p:nvPr userDrawn="1"/>
        </p:nvGrpSpPr>
        <p:grpSpPr>
          <a:xfrm>
            <a:off x="11594593" y="-12192"/>
            <a:ext cx="589655" cy="6880517"/>
            <a:chOff x="15749428" y="-231165"/>
            <a:chExt cx="884483" cy="10792296"/>
          </a:xfrm>
        </p:grpSpPr>
        <p:sp>
          <p:nvSpPr>
            <p:cNvPr id="15" name="Freeform 31">
              <a:extLst>
                <a:ext uri="{FF2B5EF4-FFF2-40B4-BE49-F238E27FC236}">
                  <a16:creationId xmlns:a16="http://schemas.microsoft.com/office/drawing/2014/main" id="{632602D9-1DFD-AF48-7F53-7E7C9A989609}"/>
                </a:ext>
                <a:ext uri="{C183D7F6-B498-43B3-948B-1728B52AA6E4}">
                  <adec:decorative xmlns:adec="http://schemas.microsoft.com/office/drawing/2017/decorative" val="1"/>
                </a:ext>
              </a:extLst>
            </p:cNvPr>
            <p:cNvSpPr/>
            <p:nvPr/>
          </p:nvSpPr>
          <p:spPr>
            <a:xfrm rot="16200000">
              <a:off x="14870016" y="8800708"/>
              <a:ext cx="2646492" cy="874354"/>
            </a:xfrm>
            <a:custGeom>
              <a:avLst/>
              <a:gdLst/>
              <a:ahLst/>
              <a:cxnLst/>
              <a:rect l="l" t="t" r="r" b="b"/>
              <a:pathLst>
                <a:path w="3472072" h="1165805">
                  <a:moveTo>
                    <a:pt x="0" y="0"/>
                  </a:moveTo>
                  <a:lnTo>
                    <a:pt x="3472071" y="0"/>
                  </a:lnTo>
                  <a:lnTo>
                    <a:pt x="3472071" y="1165805"/>
                  </a:lnTo>
                  <a:lnTo>
                    <a:pt x="0" y="1165805"/>
                  </a:lnTo>
                  <a:lnTo>
                    <a:pt x="0" y="0"/>
                  </a:lnTo>
                  <a:close/>
                </a:path>
              </a:pathLst>
            </a:custGeom>
            <a:blipFill>
              <a:blip r:embed="rId2">
                <a:extLst>
                  <a:ext uri="{96DAC541-7B7A-43D3-8B79-37D633B846F1}">
                    <asvg:svgBlip xmlns:asvg="http://schemas.microsoft.com/office/drawing/2016/SVG/main" r:embed="rId3"/>
                  </a:ext>
                </a:extLst>
              </a:blip>
              <a:stretch>
                <a:fillRect l="-8060" t="-129936" r="-8290" b="-122238"/>
              </a:stretch>
            </a:blipFill>
          </p:spPr>
          <p:txBody>
            <a:bodyPr/>
            <a:lstStyle/>
            <a:p>
              <a:endParaRPr lang="en-US" sz="1200"/>
            </a:p>
          </p:txBody>
        </p:sp>
        <p:sp>
          <p:nvSpPr>
            <p:cNvPr id="17" name="Freeform 32">
              <a:extLst>
                <a:ext uri="{FF2B5EF4-FFF2-40B4-BE49-F238E27FC236}">
                  <a16:creationId xmlns:a16="http://schemas.microsoft.com/office/drawing/2014/main" id="{0C4067E5-9687-8C05-8F52-8CBBC0559DAD}"/>
                </a:ext>
                <a:ext uri="{C183D7F6-B498-43B3-948B-1728B52AA6E4}">
                  <adec:decorative xmlns:adec="http://schemas.microsoft.com/office/drawing/2017/decorative" val="1"/>
                </a:ext>
              </a:extLst>
            </p:cNvPr>
            <p:cNvSpPr/>
            <p:nvPr/>
          </p:nvSpPr>
          <p:spPr>
            <a:xfrm rot="16200000">
              <a:off x="14793361" y="3550439"/>
              <a:ext cx="2794131" cy="868680"/>
            </a:xfrm>
            <a:custGeom>
              <a:avLst/>
              <a:gdLst/>
              <a:ahLst/>
              <a:cxnLst/>
              <a:rect l="l" t="t" r="r" b="b"/>
              <a:pathLst>
                <a:path w="3725508" h="1127790">
                  <a:moveTo>
                    <a:pt x="0" y="0"/>
                  </a:moveTo>
                  <a:lnTo>
                    <a:pt x="3725508" y="0"/>
                  </a:lnTo>
                  <a:lnTo>
                    <a:pt x="3725508" y="1127790"/>
                  </a:lnTo>
                  <a:lnTo>
                    <a:pt x="0" y="1127790"/>
                  </a:lnTo>
                  <a:lnTo>
                    <a:pt x="0" y="0"/>
                  </a:lnTo>
                  <a:close/>
                </a:path>
              </a:pathLst>
            </a:custGeom>
            <a:blipFill>
              <a:blip r:embed="rId4">
                <a:extLst>
                  <a:ext uri="{96DAC541-7B7A-43D3-8B79-37D633B846F1}">
                    <asvg:svgBlip xmlns:asvg="http://schemas.microsoft.com/office/drawing/2016/SVG/main" r:embed="rId5"/>
                  </a:ext>
                </a:extLst>
              </a:blip>
              <a:stretch>
                <a:fillRect l="-5411" t="-135833" r="-4792" b="-128211"/>
              </a:stretch>
            </a:blipFill>
          </p:spPr>
          <p:txBody>
            <a:bodyPr/>
            <a:lstStyle/>
            <a:p>
              <a:endParaRPr lang="en-US" sz="1200"/>
            </a:p>
          </p:txBody>
        </p:sp>
        <p:sp>
          <p:nvSpPr>
            <p:cNvPr id="18" name="Freeform 33">
              <a:extLst>
                <a:ext uri="{FF2B5EF4-FFF2-40B4-BE49-F238E27FC236}">
                  <a16:creationId xmlns:a16="http://schemas.microsoft.com/office/drawing/2014/main" id="{F81D4C81-075A-1343-6C1B-2F210AB3EFC7}"/>
                </a:ext>
                <a:ext uri="{C183D7F6-B498-43B3-948B-1728B52AA6E4}">
                  <adec:decorative xmlns:adec="http://schemas.microsoft.com/office/drawing/2017/decorative" val="1"/>
                </a:ext>
              </a:extLst>
            </p:cNvPr>
            <p:cNvSpPr/>
            <p:nvPr/>
          </p:nvSpPr>
          <p:spPr>
            <a:xfrm rot="16200000">
              <a:off x="14770351" y="747912"/>
              <a:ext cx="2835978" cy="877824"/>
            </a:xfrm>
            <a:custGeom>
              <a:avLst/>
              <a:gdLst/>
              <a:ahLst/>
              <a:cxnLst/>
              <a:rect l="l" t="t" r="r" b="b"/>
              <a:pathLst>
                <a:path w="3725508" h="1140461">
                  <a:moveTo>
                    <a:pt x="0" y="0"/>
                  </a:moveTo>
                  <a:lnTo>
                    <a:pt x="3725507" y="0"/>
                  </a:lnTo>
                  <a:lnTo>
                    <a:pt x="3725507" y="1140461"/>
                  </a:lnTo>
                  <a:lnTo>
                    <a:pt x="0" y="1140461"/>
                  </a:lnTo>
                  <a:lnTo>
                    <a:pt x="0" y="0"/>
                  </a:lnTo>
                  <a:close/>
                </a:path>
              </a:pathLst>
            </a:custGeom>
            <a:blipFill>
              <a:blip r:embed="rId6">
                <a:extLst>
                  <a:ext uri="{96DAC541-7B7A-43D3-8B79-37D633B846F1}">
                    <asvg:svgBlip xmlns:asvg="http://schemas.microsoft.com/office/drawing/2016/SVG/main" r:embed="rId7"/>
                  </a:ext>
                </a:extLst>
              </a:blip>
              <a:stretch>
                <a:fillRect l="-5391" t="-133935" r="-3186" b="-126064"/>
              </a:stretch>
            </a:blipFill>
          </p:spPr>
          <p:txBody>
            <a:bodyPr/>
            <a:lstStyle/>
            <a:p>
              <a:endParaRPr lang="en-US" sz="1200"/>
            </a:p>
          </p:txBody>
        </p:sp>
        <p:sp>
          <p:nvSpPr>
            <p:cNvPr id="19" name="Freeform 34">
              <a:extLst>
                <a:ext uri="{FF2B5EF4-FFF2-40B4-BE49-F238E27FC236}">
                  <a16:creationId xmlns:a16="http://schemas.microsoft.com/office/drawing/2014/main" id="{E6BBE020-2C34-9B41-6F0A-75100F1C5BE4}"/>
                </a:ext>
                <a:ext uri="{C183D7F6-B498-43B3-948B-1728B52AA6E4}">
                  <adec:decorative xmlns:adec="http://schemas.microsoft.com/office/drawing/2017/decorative" val="1"/>
                </a:ext>
              </a:extLst>
            </p:cNvPr>
            <p:cNvSpPr/>
            <p:nvPr/>
          </p:nvSpPr>
          <p:spPr>
            <a:xfrm rot="16200000">
              <a:off x="14899380" y="6209709"/>
              <a:ext cx="2591237" cy="877824"/>
            </a:xfrm>
            <a:custGeom>
              <a:avLst/>
              <a:gdLst/>
              <a:ahLst/>
              <a:cxnLst/>
              <a:rect l="l" t="t" r="r" b="b"/>
              <a:pathLst>
                <a:path w="3459400" h="1165805">
                  <a:moveTo>
                    <a:pt x="0" y="0"/>
                  </a:moveTo>
                  <a:lnTo>
                    <a:pt x="3459400" y="0"/>
                  </a:lnTo>
                  <a:lnTo>
                    <a:pt x="3459400" y="1165805"/>
                  </a:lnTo>
                  <a:lnTo>
                    <a:pt x="0" y="1165805"/>
                  </a:lnTo>
                  <a:lnTo>
                    <a:pt x="0" y="0"/>
                  </a:lnTo>
                  <a:close/>
                </a:path>
              </a:pathLst>
            </a:custGeom>
            <a:blipFill>
              <a:blip r:embed="rId8">
                <a:extLst>
                  <a:ext uri="{96DAC541-7B7A-43D3-8B79-37D633B846F1}">
                    <asvg:svgBlip xmlns:asvg="http://schemas.microsoft.com/office/drawing/2016/SVG/main" r:embed="rId9"/>
                  </a:ext>
                </a:extLst>
              </a:blip>
              <a:stretch>
                <a:fillRect l="-9925" t="-129935" r="-8755" b="-122238"/>
              </a:stretch>
            </a:blipFill>
          </p:spPr>
          <p:txBody>
            <a:bodyPr/>
            <a:lstStyle/>
            <a:p>
              <a:endParaRPr lang="en-US" sz="1200"/>
            </a:p>
          </p:txBody>
        </p:sp>
      </p:grpSp>
      <p:sp>
        <p:nvSpPr>
          <p:cNvPr id="21" name="Text Placeholder 15">
            <a:extLst>
              <a:ext uri="{FF2B5EF4-FFF2-40B4-BE49-F238E27FC236}">
                <a16:creationId xmlns:a16="http://schemas.microsoft.com/office/drawing/2014/main" id="{5214FA01-AFDB-6CF4-FE45-71F1E6EF8FA0}"/>
              </a:ext>
            </a:extLst>
          </p:cNvPr>
          <p:cNvSpPr>
            <a:spLocks noGrp="1"/>
          </p:cNvSpPr>
          <p:nvPr>
            <p:ph type="body" sz="quarter" idx="11" hasCustomPrompt="1"/>
          </p:nvPr>
        </p:nvSpPr>
        <p:spPr>
          <a:xfrm>
            <a:off x="6045200" y="3479800"/>
            <a:ext cx="4927600" cy="508000"/>
          </a:xfrm>
        </p:spPr>
        <p:txBody>
          <a:bodyPr>
            <a:normAutofit/>
          </a:bodyPr>
          <a:lstStyle>
            <a:lvl1pPr marL="0" indent="0">
              <a:buNone/>
              <a:defRPr sz="2800" b="0" i="0">
                <a:solidFill>
                  <a:srgbClr val="E57200"/>
                </a:solidFill>
                <a:latin typeface="ITC Franklin Gothic Std Book" panose="020B0504030503020204" pitchFamily="34" charset="77"/>
              </a:defRPr>
            </a:lvl1pPr>
            <a:lvl2pPr marL="304815" indent="0">
              <a:buNone/>
              <a:defRPr/>
            </a:lvl2pPr>
            <a:lvl3pPr marL="609630" indent="0">
              <a:buNone/>
              <a:defRPr/>
            </a:lvl3pPr>
            <a:lvl4pPr marL="914446" indent="0">
              <a:buNone/>
              <a:defRPr/>
            </a:lvl4pPr>
            <a:lvl5pPr marL="1219261" indent="0">
              <a:buNone/>
              <a:defRPr/>
            </a:lvl5pPr>
          </a:lstStyle>
          <a:p>
            <a:pPr lvl="0"/>
            <a:r>
              <a:rPr lang="en-US"/>
              <a:t>Sub-Header 2</a:t>
            </a:r>
          </a:p>
        </p:txBody>
      </p:sp>
      <p:sp>
        <p:nvSpPr>
          <p:cNvPr id="25" name="Text Placeholder 24">
            <a:extLst>
              <a:ext uri="{FF2B5EF4-FFF2-40B4-BE49-F238E27FC236}">
                <a16:creationId xmlns:a16="http://schemas.microsoft.com/office/drawing/2014/main" id="{3C9C7502-19B5-B04E-D89B-4F6FB3FA6D04}"/>
              </a:ext>
            </a:extLst>
          </p:cNvPr>
          <p:cNvSpPr>
            <a:spLocks noGrp="1"/>
          </p:cNvSpPr>
          <p:nvPr>
            <p:ph type="body" sz="quarter" idx="12" hasCustomPrompt="1"/>
          </p:nvPr>
        </p:nvSpPr>
        <p:spPr>
          <a:xfrm>
            <a:off x="6045200" y="4089400"/>
            <a:ext cx="4927600" cy="2438400"/>
          </a:xfrm>
        </p:spPr>
        <p:txBody>
          <a:bodyPr>
            <a:normAutofit/>
          </a:bodyPr>
          <a:lstStyle>
            <a:lvl1pPr marL="0" indent="0">
              <a:buNone/>
              <a:defRPr sz="2133"/>
            </a:lvl1pPr>
            <a:lvl2pPr marL="304815" indent="0">
              <a:buNone/>
              <a:defRPr/>
            </a:lvl2pPr>
            <a:lvl3pPr marL="609630" indent="0">
              <a:buNone/>
              <a:defRPr/>
            </a:lvl3pPr>
            <a:lvl4pPr marL="914446" indent="0">
              <a:buNone/>
              <a:defRPr/>
            </a:lvl4pPr>
            <a:lvl5pPr marL="1219261" indent="0">
              <a:buNone/>
              <a:defRPr/>
            </a:lvl5pPr>
          </a:lstStyle>
          <a:p>
            <a:pPr lvl="0"/>
            <a:r>
              <a:rPr lang="en-US"/>
              <a:t>Main Content</a:t>
            </a:r>
          </a:p>
        </p:txBody>
      </p:sp>
      <p:sp>
        <p:nvSpPr>
          <p:cNvPr id="6" name="Text Placeholder 5">
            <a:extLst>
              <a:ext uri="{FF2B5EF4-FFF2-40B4-BE49-F238E27FC236}">
                <a16:creationId xmlns:a16="http://schemas.microsoft.com/office/drawing/2014/main" id="{1EEB1380-5CC7-C2AB-916F-EF0574BBD0A5}"/>
              </a:ext>
            </a:extLst>
          </p:cNvPr>
          <p:cNvSpPr>
            <a:spLocks noGrp="1"/>
          </p:cNvSpPr>
          <p:nvPr>
            <p:ph type="body" sz="quarter" idx="13" hasCustomPrompt="1"/>
          </p:nvPr>
        </p:nvSpPr>
        <p:spPr>
          <a:xfrm>
            <a:off x="2844800" y="1651000"/>
            <a:ext cx="8077200" cy="1270000"/>
          </a:xfrm>
        </p:spPr>
        <p:txBody>
          <a:bodyPr>
            <a:normAutofit/>
          </a:bodyPr>
          <a:lstStyle>
            <a:lvl1pPr>
              <a:defRPr sz="2133"/>
            </a:lvl1pPr>
          </a:lstStyle>
          <a:p>
            <a:pPr lvl="0"/>
            <a:r>
              <a:rPr lang="en-US"/>
              <a:t>Main Content</a:t>
            </a:r>
          </a:p>
        </p:txBody>
      </p:sp>
    </p:spTree>
    <p:extLst>
      <p:ext uri="{BB962C8B-B14F-4D97-AF65-F5344CB8AC3E}">
        <p14:creationId xmlns:p14="http://schemas.microsoft.com/office/powerpoint/2010/main" val="1148130565"/>
      </p:ext>
    </p:extLst>
  </p:cSld>
  <p:clrMapOvr>
    <a:masterClrMapping/>
  </p:clrMapOvr>
  <p:extLst>
    <p:ext uri="{DCECCB84-F9BA-43D5-87BE-67443E8EF086}">
      <p15:sldGuideLst xmlns:p15="http://schemas.microsoft.com/office/powerpoint/2012/main">
        <p15:guide id="1" orient="horz" pos="648">
          <p15:clr>
            <a:srgbClr val="FBAE40"/>
          </p15:clr>
        </p15:guide>
        <p15:guide id="2" pos="62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4" name="Picture 3" descr="A field of grass with mountains in the background&#10;&#10;AI-generated content may be incorrect.">
            <a:extLst>
              <a:ext uri="{FF2B5EF4-FFF2-40B4-BE49-F238E27FC236}">
                <a16:creationId xmlns:a16="http://schemas.microsoft.com/office/drawing/2014/main" id="{C7E4B4AA-1739-A5C0-E38D-0D46FBBE0295}"/>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4DCE3CA-5501-3470-ADA2-6B9C3072E8E9}"/>
              </a:ext>
            </a:extLst>
          </p:cNvPr>
          <p:cNvSpPr>
            <a:spLocks noGrp="1"/>
          </p:cNvSpPr>
          <p:nvPr>
            <p:ph type="title" hasCustomPrompt="1"/>
          </p:nvPr>
        </p:nvSpPr>
        <p:spPr>
          <a:xfrm>
            <a:off x="609600" y="482600"/>
            <a:ext cx="3759200" cy="609600"/>
          </a:xfrm>
        </p:spPr>
        <p:txBody>
          <a:bodyPr>
            <a:normAutofit/>
          </a:bodyPr>
          <a:lstStyle>
            <a:lvl1pPr algn="l">
              <a:defRPr sz="3600" b="0" i="0">
                <a:solidFill>
                  <a:schemeClr val="bg1"/>
                </a:solidFill>
                <a:latin typeface="ITC Franklin Gothic Std Med" panose="020B0504030503020204" pitchFamily="34" charset="77"/>
              </a:defRPr>
            </a:lvl1pPr>
          </a:lstStyle>
          <a:p>
            <a:r>
              <a:rPr lang="en-US"/>
              <a:t>Contents</a:t>
            </a:r>
          </a:p>
        </p:txBody>
      </p:sp>
      <p:sp>
        <p:nvSpPr>
          <p:cNvPr id="12" name="Content Placeholder 11">
            <a:extLst>
              <a:ext uri="{FF2B5EF4-FFF2-40B4-BE49-F238E27FC236}">
                <a16:creationId xmlns:a16="http://schemas.microsoft.com/office/drawing/2014/main" id="{010D2523-BCA0-78A6-0EE5-2442A4A2D3C6}"/>
              </a:ext>
            </a:extLst>
          </p:cNvPr>
          <p:cNvSpPr>
            <a:spLocks noGrp="1"/>
          </p:cNvSpPr>
          <p:nvPr>
            <p:ph sz="quarter" idx="11" hasCustomPrompt="1"/>
          </p:nvPr>
        </p:nvSpPr>
        <p:spPr>
          <a:xfrm>
            <a:off x="609600" y="1498600"/>
            <a:ext cx="6807200" cy="3860800"/>
          </a:xfrm>
        </p:spPr>
        <p:txBody>
          <a:bodyPr>
            <a:normAutofit/>
          </a:bodyPr>
          <a:lstStyle>
            <a:lvl1pPr marL="381019" indent="-381019">
              <a:buFont typeface="Arial" panose="020B0604020202020204" pitchFamily="34" charset="0"/>
              <a:buChar char="•"/>
              <a:defRPr sz="2800" b="0" i="0">
                <a:solidFill>
                  <a:schemeClr val="bg1"/>
                </a:solidFill>
                <a:latin typeface="ITC Franklin Gothic Std Book" panose="020B0504030503020204" pitchFamily="34" charset="77"/>
              </a:defRPr>
            </a:lvl1pPr>
            <a:lvl2pPr marL="304815" indent="0">
              <a:buNone/>
              <a:defRPr/>
            </a:lvl2pPr>
          </a:lstStyle>
          <a:p>
            <a:pPr lvl="0"/>
            <a:r>
              <a:rPr lang="en-US"/>
              <a:t>Section header 1</a:t>
            </a:r>
          </a:p>
          <a:p>
            <a:pPr lvl="0"/>
            <a:r>
              <a:rPr lang="en-US"/>
              <a:t>Section header 2</a:t>
            </a:r>
          </a:p>
          <a:p>
            <a:pPr lvl="0"/>
            <a:r>
              <a:rPr lang="en-US"/>
              <a:t>Section header 3</a:t>
            </a:r>
          </a:p>
          <a:p>
            <a:pPr lvl="0"/>
            <a:r>
              <a:rPr lang="en-US"/>
              <a:t>Section header 4</a:t>
            </a:r>
          </a:p>
        </p:txBody>
      </p:sp>
      <p:sp>
        <p:nvSpPr>
          <p:cNvPr id="6" name="AutoShape 4">
            <a:extLst>
              <a:ext uri="{FF2B5EF4-FFF2-40B4-BE49-F238E27FC236}">
                <a16:creationId xmlns:a16="http://schemas.microsoft.com/office/drawing/2014/main" id="{A8B73349-D96C-26FC-3126-364D495C8507}"/>
              </a:ext>
            </a:extLst>
          </p:cNvPr>
          <p:cNvSpPr/>
          <p:nvPr userDrawn="1"/>
        </p:nvSpPr>
        <p:spPr>
          <a:xfrm>
            <a:off x="706267" y="1146937"/>
            <a:ext cx="3571903" cy="0"/>
          </a:xfrm>
          <a:prstGeom prst="line">
            <a:avLst/>
          </a:prstGeom>
          <a:ln w="50800" cap="flat">
            <a:gradFill>
              <a:gsLst>
                <a:gs pos="0">
                  <a:srgbClr val="FFDE59">
                    <a:alpha val="100000"/>
                  </a:srgbClr>
                </a:gs>
                <a:gs pos="100000">
                  <a:srgbClr val="FF914D">
                    <a:alpha val="100000"/>
                  </a:srgbClr>
                </a:gs>
              </a:gsLst>
              <a:lin ang="0"/>
            </a:gradFill>
            <a:prstDash val="solid"/>
            <a:headEnd type="none" w="sm" len="sm"/>
            <a:tailEnd type="none" w="sm" len="sm"/>
          </a:ln>
        </p:spPr>
        <p:txBody>
          <a:bodyPr/>
          <a:lstStyle/>
          <a:p>
            <a:endParaRPr lang="en-US" sz="1200"/>
          </a:p>
        </p:txBody>
      </p:sp>
    </p:spTree>
    <p:extLst>
      <p:ext uri="{BB962C8B-B14F-4D97-AF65-F5344CB8AC3E}">
        <p14:creationId xmlns:p14="http://schemas.microsoft.com/office/powerpoint/2010/main" val="262161999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6" name="Picture 5" descr="A close-up of a building&#10;&#10;AI-generated content may be incorrect.">
            <a:extLst>
              <a:ext uri="{FF2B5EF4-FFF2-40B4-BE49-F238E27FC236}">
                <a16:creationId xmlns:a16="http://schemas.microsoft.com/office/drawing/2014/main" id="{EC8A992B-7A32-5448-AD69-E2F2F372D06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22400" y="0"/>
            <a:ext cx="10769600" cy="6858000"/>
          </a:xfrm>
          <a:prstGeom prst="rect">
            <a:avLst/>
          </a:prstGeom>
        </p:spPr>
      </p:pic>
      <p:pic>
        <p:nvPicPr>
          <p:cNvPr id="7" name="Picture 6" descr="A close-up of a pillar&#10;&#10;AI-generated content may be incorrect.">
            <a:extLst>
              <a:ext uri="{FF2B5EF4-FFF2-40B4-BE49-F238E27FC236}">
                <a16:creationId xmlns:a16="http://schemas.microsoft.com/office/drawing/2014/main" id="{14577207-8C0C-B535-9510-30017B80898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524000" cy="6853882"/>
          </a:xfrm>
          <a:prstGeom prst="rect">
            <a:avLst/>
          </a:prstGeom>
        </p:spPr>
      </p:pic>
      <p:sp>
        <p:nvSpPr>
          <p:cNvPr id="11" name="object 16">
            <a:extLst>
              <a:ext uri="{FF2B5EF4-FFF2-40B4-BE49-F238E27FC236}">
                <a16:creationId xmlns:a16="http://schemas.microsoft.com/office/drawing/2014/main" id="{5BD4F511-16B2-5A3B-3DC4-6C709B5EE7B8}"/>
              </a:ext>
            </a:extLst>
          </p:cNvPr>
          <p:cNvSpPr/>
          <p:nvPr/>
        </p:nvSpPr>
        <p:spPr>
          <a:xfrm>
            <a:off x="6128" y="76200"/>
            <a:ext cx="1525693" cy="6347460"/>
          </a:xfrm>
          <a:custGeom>
            <a:avLst/>
            <a:gdLst/>
            <a:ahLst/>
            <a:cxnLst/>
            <a:rect l="l" t="t" r="r" b="b"/>
            <a:pathLst>
              <a:path w="2288540" h="9521190">
                <a:moveTo>
                  <a:pt x="918286" y="184594"/>
                </a:moveTo>
                <a:lnTo>
                  <a:pt x="916546" y="181737"/>
                </a:lnTo>
                <a:lnTo>
                  <a:pt x="814146" y="0"/>
                </a:lnTo>
                <a:lnTo>
                  <a:pt x="793381" y="0"/>
                </a:lnTo>
                <a:lnTo>
                  <a:pt x="898207" y="186220"/>
                </a:lnTo>
                <a:lnTo>
                  <a:pt x="385254" y="1096822"/>
                </a:lnTo>
                <a:lnTo>
                  <a:pt x="0" y="412902"/>
                </a:lnTo>
                <a:lnTo>
                  <a:pt x="0" y="449821"/>
                </a:lnTo>
                <a:lnTo>
                  <a:pt x="377926" y="1120457"/>
                </a:lnTo>
                <a:lnTo>
                  <a:pt x="379145" y="1123315"/>
                </a:lnTo>
                <a:lnTo>
                  <a:pt x="381215" y="1124343"/>
                </a:lnTo>
                <a:lnTo>
                  <a:pt x="389750" y="1124343"/>
                </a:lnTo>
                <a:lnTo>
                  <a:pt x="391769" y="1122895"/>
                </a:lnTo>
                <a:lnTo>
                  <a:pt x="393407" y="1120051"/>
                </a:lnTo>
                <a:lnTo>
                  <a:pt x="406476" y="1096822"/>
                </a:lnTo>
                <a:lnTo>
                  <a:pt x="916546" y="190703"/>
                </a:lnTo>
                <a:lnTo>
                  <a:pt x="918286" y="187858"/>
                </a:lnTo>
                <a:lnTo>
                  <a:pt x="918286" y="184594"/>
                </a:lnTo>
                <a:close/>
              </a:path>
              <a:path w="2288540" h="9521190">
                <a:moveTo>
                  <a:pt x="2288184" y="8676996"/>
                </a:moveTo>
                <a:lnTo>
                  <a:pt x="2286711" y="8674430"/>
                </a:lnTo>
                <a:lnTo>
                  <a:pt x="2270264" y="8645246"/>
                </a:lnTo>
                <a:lnTo>
                  <a:pt x="2270264" y="8678456"/>
                </a:lnTo>
                <a:lnTo>
                  <a:pt x="1809902" y="9495701"/>
                </a:lnTo>
                <a:lnTo>
                  <a:pt x="1349540" y="8678456"/>
                </a:lnTo>
                <a:lnTo>
                  <a:pt x="1810270" y="7861211"/>
                </a:lnTo>
                <a:lnTo>
                  <a:pt x="2270264" y="8678456"/>
                </a:lnTo>
                <a:lnTo>
                  <a:pt x="2270264" y="8645246"/>
                </a:lnTo>
                <a:lnTo>
                  <a:pt x="1828584" y="7861211"/>
                </a:lnTo>
                <a:lnTo>
                  <a:pt x="1816849" y="7840370"/>
                </a:lnTo>
                <a:lnTo>
                  <a:pt x="1815744" y="7837805"/>
                </a:lnTo>
                <a:lnTo>
                  <a:pt x="1812823" y="7836344"/>
                </a:lnTo>
                <a:lnTo>
                  <a:pt x="1806968" y="7836344"/>
                </a:lnTo>
                <a:lnTo>
                  <a:pt x="1804416" y="7837805"/>
                </a:lnTo>
                <a:lnTo>
                  <a:pt x="1802955" y="7840370"/>
                </a:lnTo>
                <a:lnTo>
                  <a:pt x="1333080" y="8674430"/>
                </a:lnTo>
                <a:lnTo>
                  <a:pt x="1331620" y="8676996"/>
                </a:lnTo>
                <a:lnTo>
                  <a:pt x="1331620" y="8679917"/>
                </a:lnTo>
                <a:lnTo>
                  <a:pt x="1333080" y="8682482"/>
                </a:lnTo>
                <a:lnTo>
                  <a:pt x="1803311" y="9516910"/>
                </a:lnTo>
                <a:lnTo>
                  <a:pt x="1804416" y="9519463"/>
                </a:lnTo>
                <a:lnTo>
                  <a:pt x="1807337" y="9520923"/>
                </a:lnTo>
                <a:lnTo>
                  <a:pt x="1813191" y="9520923"/>
                </a:lnTo>
                <a:lnTo>
                  <a:pt x="1815744" y="9519107"/>
                </a:lnTo>
                <a:lnTo>
                  <a:pt x="1817217" y="9516542"/>
                </a:lnTo>
                <a:lnTo>
                  <a:pt x="1828939" y="9495701"/>
                </a:lnTo>
                <a:lnTo>
                  <a:pt x="2286711" y="8682482"/>
                </a:lnTo>
                <a:lnTo>
                  <a:pt x="2288184" y="8679917"/>
                </a:lnTo>
                <a:lnTo>
                  <a:pt x="2288184" y="8676996"/>
                </a:lnTo>
                <a:close/>
              </a:path>
            </a:pathLst>
          </a:custGeom>
          <a:solidFill>
            <a:srgbClr val="F9DCBE">
              <a:alpha val="69999"/>
            </a:srgbClr>
          </a:solidFill>
        </p:spPr>
        <p:txBody>
          <a:bodyPr wrap="square" lIns="0" tIns="0" rIns="0" bIns="0" rtlCol="0"/>
          <a:lstStyle/>
          <a:p>
            <a:endParaRPr sz="1200"/>
          </a:p>
        </p:txBody>
      </p:sp>
      <p:sp>
        <p:nvSpPr>
          <p:cNvPr id="2" name="Title 1">
            <a:extLst>
              <a:ext uri="{FF2B5EF4-FFF2-40B4-BE49-F238E27FC236}">
                <a16:creationId xmlns:a16="http://schemas.microsoft.com/office/drawing/2014/main" id="{12993D2D-156C-D80D-3027-F49D33244677}"/>
              </a:ext>
            </a:extLst>
          </p:cNvPr>
          <p:cNvSpPr>
            <a:spLocks noGrp="1"/>
          </p:cNvSpPr>
          <p:nvPr>
            <p:ph type="ctrTitle" hasCustomPrompt="1"/>
          </p:nvPr>
        </p:nvSpPr>
        <p:spPr>
          <a:xfrm>
            <a:off x="1879600" y="736600"/>
            <a:ext cx="9499600" cy="538692"/>
          </a:xfrm>
        </p:spPr>
        <p:txBody>
          <a:bodyPr anchor="b"/>
          <a:lstStyle>
            <a:lvl1pPr algn="l">
              <a:defRPr sz="4000" b="0" i="0">
                <a:latin typeface="ITC Franklin Gothic Std Book" panose="020B0504030503020204" pitchFamily="34" charset="77"/>
              </a:defRPr>
            </a:lvl1pPr>
          </a:lstStyle>
          <a:p>
            <a:r>
              <a:rPr lang="en-US"/>
              <a:t>Header</a:t>
            </a:r>
          </a:p>
        </p:txBody>
      </p:sp>
      <p:sp>
        <p:nvSpPr>
          <p:cNvPr id="3" name="Subtitle 2">
            <a:extLst>
              <a:ext uri="{FF2B5EF4-FFF2-40B4-BE49-F238E27FC236}">
                <a16:creationId xmlns:a16="http://schemas.microsoft.com/office/drawing/2014/main" id="{AC1BBDC6-072C-3477-BCD0-2A96D84E508C}"/>
              </a:ext>
            </a:extLst>
          </p:cNvPr>
          <p:cNvSpPr>
            <a:spLocks noGrp="1"/>
          </p:cNvSpPr>
          <p:nvPr>
            <p:ph type="subTitle" idx="1" hasCustomPrompt="1"/>
          </p:nvPr>
        </p:nvSpPr>
        <p:spPr>
          <a:xfrm>
            <a:off x="1879600" y="2159000"/>
            <a:ext cx="9499600" cy="3860800"/>
          </a:xfrm>
        </p:spPr>
        <p:txBody>
          <a:bodyPr>
            <a:normAutofit/>
          </a:bodyPr>
          <a:lstStyle>
            <a:lvl1pPr marL="0" indent="0" algn="l">
              <a:buNone/>
              <a:defRPr sz="2133"/>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Main Content</a:t>
            </a:r>
          </a:p>
        </p:txBody>
      </p:sp>
      <p:sp>
        <p:nvSpPr>
          <p:cNvPr id="9" name="AutoShape 4">
            <a:extLst>
              <a:ext uri="{FF2B5EF4-FFF2-40B4-BE49-F238E27FC236}">
                <a16:creationId xmlns:a16="http://schemas.microsoft.com/office/drawing/2014/main" id="{9A77BBFA-B7E9-E3F9-8A68-D62210496ED2}"/>
              </a:ext>
            </a:extLst>
          </p:cNvPr>
          <p:cNvSpPr/>
          <p:nvPr/>
        </p:nvSpPr>
        <p:spPr>
          <a:xfrm>
            <a:off x="1981201" y="1397000"/>
            <a:ext cx="2418627" cy="0"/>
          </a:xfrm>
          <a:prstGeom prst="line">
            <a:avLst/>
          </a:prstGeom>
          <a:ln w="50800" cap="flat">
            <a:gradFill>
              <a:gsLst>
                <a:gs pos="0">
                  <a:srgbClr val="FFDE59">
                    <a:alpha val="100000"/>
                  </a:srgbClr>
                </a:gs>
                <a:gs pos="100000">
                  <a:srgbClr val="FF914D">
                    <a:alpha val="100000"/>
                  </a:srgbClr>
                </a:gs>
              </a:gsLst>
              <a:lin ang="0"/>
            </a:gradFill>
            <a:prstDash val="solid"/>
            <a:headEnd type="none" w="sm" len="sm"/>
            <a:tailEnd type="none" w="sm" len="sm"/>
          </a:ln>
        </p:spPr>
        <p:txBody>
          <a:bodyPr/>
          <a:lstStyle/>
          <a:p>
            <a:endParaRPr lang="en-US" sz="1200"/>
          </a:p>
        </p:txBody>
      </p:sp>
      <p:sp>
        <p:nvSpPr>
          <p:cNvPr id="16" name="Text Placeholder 15">
            <a:extLst>
              <a:ext uri="{FF2B5EF4-FFF2-40B4-BE49-F238E27FC236}">
                <a16:creationId xmlns:a16="http://schemas.microsoft.com/office/drawing/2014/main" id="{BC812163-7D22-EE2E-D1B4-D94E215966C8}"/>
              </a:ext>
            </a:extLst>
          </p:cNvPr>
          <p:cNvSpPr>
            <a:spLocks noGrp="1"/>
          </p:cNvSpPr>
          <p:nvPr>
            <p:ph type="body" sz="quarter" idx="10" hasCustomPrompt="1"/>
          </p:nvPr>
        </p:nvSpPr>
        <p:spPr>
          <a:xfrm>
            <a:off x="1879600" y="1549400"/>
            <a:ext cx="9499600" cy="609600"/>
          </a:xfrm>
        </p:spPr>
        <p:txBody>
          <a:bodyPr>
            <a:normAutofit/>
          </a:bodyPr>
          <a:lstStyle>
            <a:lvl1pPr marL="0" indent="0">
              <a:buNone/>
              <a:defRPr sz="2800" b="0" i="0">
                <a:solidFill>
                  <a:srgbClr val="E57200"/>
                </a:solidFill>
                <a:latin typeface="ITC Franklin Gothic Std Book" panose="020B0504030503020204" pitchFamily="34" charset="77"/>
              </a:defRPr>
            </a:lvl1pPr>
            <a:lvl2pPr marL="304815" indent="0">
              <a:buNone/>
              <a:defRPr/>
            </a:lvl2pPr>
            <a:lvl3pPr marL="609630" indent="0">
              <a:buNone/>
              <a:defRPr/>
            </a:lvl3pPr>
            <a:lvl4pPr marL="914446" indent="0">
              <a:buNone/>
              <a:defRPr/>
            </a:lvl4pPr>
            <a:lvl5pPr marL="1219261" indent="0">
              <a:buNone/>
              <a:defRPr/>
            </a:lvl5pPr>
          </a:lstStyle>
          <a:p>
            <a:pPr lvl="0"/>
            <a:r>
              <a:rPr lang="en-US"/>
              <a:t>Sub-Header</a:t>
            </a:r>
          </a:p>
        </p:txBody>
      </p:sp>
      <p:cxnSp>
        <p:nvCxnSpPr>
          <p:cNvPr id="4" name="Straight Connector 3">
            <a:extLst>
              <a:ext uri="{FF2B5EF4-FFF2-40B4-BE49-F238E27FC236}">
                <a16:creationId xmlns:a16="http://schemas.microsoft.com/office/drawing/2014/main" id="{02D936B5-A3D2-CA41-ECCF-925AE3562518}"/>
              </a:ext>
            </a:extLst>
          </p:cNvPr>
          <p:cNvCxnSpPr>
            <a:cxnSpLocks/>
          </p:cNvCxnSpPr>
          <p:nvPr userDrawn="1"/>
        </p:nvCxnSpPr>
        <p:spPr>
          <a:xfrm>
            <a:off x="0" y="6827520"/>
            <a:ext cx="12192000" cy="0"/>
          </a:xfrm>
          <a:prstGeom prst="line">
            <a:avLst/>
          </a:prstGeom>
          <a:ln w="101600">
            <a:gradFill flip="none" rotWithShape="1">
              <a:gsLst>
                <a:gs pos="0">
                  <a:srgbClr val="E57200"/>
                </a:gs>
                <a:gs pos="100000">
                  <a:srgbClr val="FDDA24"/>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423789"/>
      </p:ext>
    </p:extLst>
  </p:cSld>
  <p:clrMapOvr>
    <a:masterClrMapping/>
  </p:clrMapOvr>
  <p:extLst>
    <p:ext uri="{DCECCB84-F9BA-43D5-87BE-67443E8EF086}">
      <p15:sldGuideLst xmlns:p15="http://schemas.microsoft.com/office/powerpoint/2012/main">
        <p15:guide id="1" orient="horz" pos="648">
          <p15:clr>
            <a:srgbClr val="FBAE40"/>
          </p15:clr>
        </p15:guide>
        <p15:guide id="2" pos="57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390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Chalk, Pattern">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7C9A5F-98A7-24A9-4479-48D688A29E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92" t="297" r="261" b="62"/>
          <a:stretch/>
        </p:blipFill>
        <p:spPr>
          <a:xfrm>
            <a:off x="8712926" y="478"/>
            <a:ext cx="3492137" cy="6857523"/>
          </a:xfrm>
          <a:prstGeom prst="rect">
            <a:avLst/>
          </a:prstGeom>
          <a:solidFill>
            <a:srgbClr val="FFFFFF"/>
          </a:solidFill>
        </p:spPr>
      </p:pic>
      <p:pic>
        <p:nvPicPr>
          <p:cNvPr id="6" name="Graphic 5">
            <a:extLst>
              <a:ext uri="{FF2B5EF4-FFF2-40B4-BE49-F238E27FC236}">
                <a16:creationId xmlns:a16="http://schemas.microsoft.com/office/drawing/2014/main" id="{864DBCF4-AB22-3BC9-A7DB-F950F335C0E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4438" y="607043"/>
            <a:ext cx="1909759" cy="459757"/>
          </a:xfrm>
          <a:prstGeom prst="rect">
            <a:avLst/>
          </a:prstGeom>
        </p:spPr>
      </p:pic>
      <p:sp>
        <p:nvSpPr>
          <p:cNvPr id="2" name="Title 1">
            <a:extLst>
              <a:ext uri="{FF2B5EF4-FFF2-40B4-BE49-F238E27FC236}">
                <a16:creationId xmlns:a16="http://schemas.microsoft.com/office/drawing/2014/main" id="{649D3109-04E6-D98F-C0A9-5755F3F2E254}"/>
              </a:ext>
            </a:extLst>
          </p:cNvPr>
          <p:cNvSpPr>
            <a:spLocks noGrp="1"/>
          </p:cNvSpPr>
          <p:nvPr>
            <p:ph type="ctrTitle"/>
          </p:nvPr>
        </p:nvSpPr>
        <p:spPr>
          <a:xfrm>
            <a:off x="282213" y="1484116"/>
            <a:ext cx="7986123" cy="1300163"/>
          </a:xfrm>
        </p:spPr>
        <p:txBody>
          <a:bodyPr anchor="b"/>
          <a:lstStyle>
            <a:lvl1pPr algn="l">
              <a:defRPr sz="3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3094AAA-F848-E54C-F9D0-F17072427738}"/>
              </a:ext>
            </a:extLst>
          </p:cNvPr>
          <p:cNvSpPr>
            <a:spLocks noGrp="1"/>
          </p:cNvSpPr>
          <p:nvPr>
            <p:ph type="subTitle" idx="1"/>
          </p:nvPr>
        </p:nvSpPr>
        <p:spPr>
          <a:xfrm>
            <a:off x="279037" y="2901755"/>
            <a:ext cx="7986123" cy="763133"/>
          </a:xfrm>
        </p:spPr>
        <p:txBody>
          <a:bodyPr/>
          <a:lstStyle>
            <a:lvl1pPr marL="0" indent="0" algn="l">
              <a:buNone/>
              <a:defRPr sz="1875">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Text Placeholder 16">
            <a:extLst>
              <a:ext uri="{FF2B5EF4-FFF2-40B4-BE49-F238E27FC236}">
                <a16:creationId xmlns:a16="http://schemas.microsoft.com/office/drawing/2014/main" id="{CB5F76B6-550B-0FDD-F634-35FB3C780FE5}"/>
              </a:ext>
            </a:extLst>
          </p:cNvPr>
          <p:cNvSpPr>
            <a:spLocks noGrp="1"/>
          </p:cNvSpPr>
          <p:nvPr>
            <p:ph type="body" sz="quarter" idx="15" hasCustomPrompt="1"/>
          </p:nvPr>
        </p:nvSpPr>
        <p:spPr>
          <a:xfrm>
            <a:off x="298451" y="6470308"/>
            <a:ext cx="3573463" cy="161925"/>
          </a:xfrm>
        </p:spPr>
        <p:txBody>
          <a:bodyPr/>
          <a:lstStyle>
            <a:lvl1pPr>
              <a:defRPr sz="750" b="1" i="0">
                <a:solidFill>
                  <a:schemeClr val="tx1"/>
                </a:solidFill>
                <a:latin typeface="Ringside Narrow" panose="02000500000000000000" pitchFamily="2" charset="0"/>
              </a:defRPr>
            </a:lvl1pPr>
          </a:lstStyle>
          <a:p>
            <a:pPr lvl="0"/>
            <a:r>
              <a:rPr lang="en-US"/>
              <a:t>CLICK TO EDIT MASTER TEXT STYLES</a:t>
            </a:r>
          </a:p>
        </p:txBody>
      </p:sp>
      <p:sp>
        <p:nvSpPr>
          <p:cNvPr id="8" name="Text Placeholder 12">
            <a:extLst>
              <a:ext uri="{FF2B5EF4-FFF2-40B4-BE49-F238E27FC236}">
                <a16:creationId xmlns:a16="http://schemas.microsoft.com/office/drawing/2014/main" id="{39F16CE3-8F1D-3873-F2F8-3E0CD38FDF21}"/>
              </a:ext>
            </a:extLst>
          </p:cNvPr>
          <p:cNvSpPr>
            <a:spLocks noGrp="1"/>
          </p:cNvSpPr>
          <p:nvPr>
            <p:ph type="body" sz="quarter" idx="19" hasCustomPrompt="1"/>
          </p:nvPr>
        </p:nvSpPr>
        <p:spPr>
          <a:xfrm>
            <a:off x="290514" y="4667647"/>
            <a:ext cx="3573463" cy="132955"/>
          </a:xfrm>
        </p:spPr>
        <p:txBody>
          <a:bodyPr/>
          <a:lstStyle>
            <a:lvl1pPr>
              <a:spcBef>
                <a:spcPts val="0"/>
              </a:spcBef>
              <a:spcAft>
                <a:spcPts val="150"/>
              </a:spcAft>
              <a:defRPr sz="600" b="1" i="0">
                <a:solidFill>
                  <a:schemeClr val="tx1"/>
                </a:solidFill>
                <a:latin typeface="Ringside Narrow" panose="02000500000000000000" pitchFamily="2" charset="0"/>
              </a:defRPr>
            </a:lvl1pPr>
            <a:lvl2pPr marL="0" indent="0">
              <a:spcBef>
                <a:spcPts val="0"/>
              </a:spcBef>
              <a:spcAft>
                <a:spcPts val="150"/>
              </a:spcAft>
              <a:buNone/>
              <a:defRPr sz="1875" b="0" i="0">
                <a:solidFill>
                  <a:schemeClr val="bg2"/>
                </a:solidFill>
                <a:latin typeface="Sentinel Book" panose="02060603060506030203" pitchFamily="18" charset="0"/>
                <a:cs typeface="Sentinel Book" panose="02060603060506030203" pitchFamily="18" charset="0"/>
              </a:defRPr>
            </a:lvl2pPr>
            <a:lvl3pPr marL="7144" indent="0">
              <a:spcBef>
                <a:spcPts val="0"/>
              </a:spcBef>
              <a:spcAft>
                <a:spcPts val="150"/>
              </a:spcAft>
              <a:buNone/>
              <a:tabLst/>
              <a:defRPr sz="975" b="0" i="0">
                <a:solidFill>
                  <a:schemeClr val="bg2"/>
                </a:solidFill>
                <a:latin typeface="Ringside Narrow Book" panose="02000500000000000000" pitchFamily="2" charset="0"/>
              </a:defRPr>
            </a:lvl3pPr>
          </a:lstStyle>
          <a:p>
            <a:pPr lvl="0"/>
            <a:r>
              <a:rPr lang="en-US"/>
              <a:t>CLICK TO EDIT TEXT STYLES</a:t>
            </a:r>
          </a:p>
        </p:txBody>
      </p:sp>
      <p:sp>
        <p:nvSpPr>
          <p:cNvPr id="9" name="Text Placeholder 12">
            <a:extLst>
              <a:ext uri="{FF2B5EF4-FFF2-40B4-BE49-F238E27FC236}">
                <a16:creationId xmlns:a16="http://schemas.microsoft.com/office/drawing/2014/main" id="{45E0CC73-F4DB-A2B8-B238-09B249DDAA78}"/>
              </a:ext>
            </a:extLst>
          </p:cNvPr>
          <p:cNvSpPr>
            <a:spLocks noGrp="1"/>
          </p:cNvSpPr>
          <p:nvPr>
            <p:ph type="body" sz="quarter" idx="20" hasCustomPrompt="1"/>
          </p:nvPr>
        </p:nvSpPr>
        <p:spPr>
          <a:xfrm>
            <a:off x="290514" y="4816870"/>
            <a:ext cx="3573463" cy="361522"/>
          </a:xfrm>
        </p:spPr>
        <p:txBody>
          <a:bodyPr/>
          <a:lstStyle>
            <a:lvl1pPr>
              <a:spcBef>
                <a:spcPts val="0"/>
              </a:spcBef>
              <a:spcAft>
                <a:spcPts val="150"/>
              </a:spcAft>
              <a:defRPr sz="1875" b="0" i="0">
                <a:solidFill>
                  <a:schemeClr val="tx1"/>
                </a:solidFill>
                <a:latin typeface="Sentinel Book" panose="02060603060506030203" pitchFamily="18" charset="0"/>
                <a:cs typeface="Sentinel Book" panose="02060603060506030203" pitchFamily="18" charset="0"/>
              </a:defRPr>
            </a:lvl1pPr>
            <a:lvl2pPr marL="0" indent="0">
              <a:spcBef>
                <a:spcPts val="0"/>
              </a:spcBef>
              <a:spcAft>
                <a:spcPts val="150"/>
              </a:spcAft>
              <a:buNone/>
              <a:defRPr sz="975" b="0" i="0">
                <a:solidFill>
                  <a:schemeClr val="bg1"/>
                </a:solidFill>
                <a:latin typeface="Ringside Narrow Book" panose="02000500000000000000" pitchFamily="2" charset="0"/>
                <a:cs typeface="Sentinel Book" panose="02060603060506030203" pitchFamily="18" charset="0"/>
              </a:defRPr>
            </a:lvl2pPr>
            <a:lvl3pPr marL="7144" indent="0">
              <a:spcBef>
                <a:spcPts val="0"/>
              </a:spcBef>
              <a:spcAft>
                <a:spcPts val="150"/>
              </a:spcAft>
              <a:buNone/>
              <a:tabLst/>
              <a:defRPr sz="975" b="0" i="0">
                <a:solidFill>
                  <a:schemeClr val="bg2"/>
                </a:solidFill>
                <a:latin typeface="Ringside Narrow Book" panose="02000500000000000000" pitchFamily="2" charset="0"/>
              </a:defRPr>
            </a:lvl3pPr>
          </a:lstStyle>
          <a:p>
            <a:pPr lvl="0"/>
            <a:r>
              <a:rPr lang="en-US"/>
              <a:t>Click to edit text styles</a:t>
            </a:r>
          </a:p>
        </p:txBody>
      </p:sp>
      <p:sp>
        <p:nvSpPr>
          <p:cNvPr id="11" name="Text Placeholder 12">
            <a:extLst>
              <a:ext uri="{FF2B5EF4-FFF2-40B4-BE49-F238E27FC236}">
                <a16:creationId xmlns:a16="http://schemas.microsoft.com/office/drawing/2014/main" id="{BC2373B1-A91C-DEAB-D09C-1464D66A3622}"/>
              </a:ext>
            </a:extLst>
          </p:cNvPr>
          <p:cNvSpPr>
            <a:spLocks noGrp="1"/>
          </p:cNvSpPr>
          <p:nvPr>
            <p:ph type="body" sz="quarter" idx="24" hasCustomPrompt="1"/>
          </p:nvPr>
        </p:nvSpPr>
        <p:spPr>
          <a:xfrm>
            <a:off x="290514" y="5222875"/>
            <a:ext cx="3579812" cy="292100"/>
          </a:xfrm>
        </p:spPr>
        <p:txBody>
          <a:bodyPr/>
          <a:lstStyle>
            <a:lvl1pPr>
              <a:defRPr sz="975">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styles</a:t>
            </a:r>
          </a:p>
        </p:txBody>
      </p:sp>
    </p:spTree>
    <p:extLst>
      <p:ext uri="{BB962C8B-B14F-4D97-AF65-F5344CB8AC3E}">
        <p14:creationId xmlns:p14="http://schemas.microsoft.com/office/powerpoint/2010/main" val="21513330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3758244-A6E8-C947-BE31-C973BFF761EB}"/>
              </a:ext>
            </a:extLst>
          </p:cNvPr>
          <p:cNvSpPr>
            <a:spLocks noGrp="1"/>
          </p:cNvSpPr>
          <p:nvPr>
            <p:ph type="title" hasCustomPrompt="1"/>
          </p:nvPr>
        </p:nvSpPr>
        <p:spPr>
          <a:xfrm>
            <a:off x="602593" y="440721"/>
            <a:ext cx="10966260" cy="685800"/>
          </a:xfrm>
          <a:prstGeom prst="rect">
            <a:avLst/>
          </a:prstGeom>
        </p:spPr>
        <p:txBody>
          <a:bodyPr>
            <a:noAutofit/>
          </a:bodyPr>
          <a:lstStyle>
            <a:lvl1pPr fontAlgn="t">
              <a:defRPr/>
            </a:lvl1pPr>
          </a:lstStyle>
          <a:p>
            <a:r>
              <a:rPr lang="en-US" dirty="0"/>
              <a:t>Slide title</a:t>
            </a:r>
          </a:p>
        </p:txBody>
      </p:sp>
      <p:sp>
        <p:nvSpPr>
          <p:cNvPr id="2" name="Footer Placeholder 1">
            <a:extLst>
              <a:ext uri="{FF2B5EF4-FFF2-40B4-BE49-F238E27FC236}">
                <a16:creationId xmlns:a16="http://schemas.microsoft.com/office/drawing/2014/main" id="{E6B294A4-112A-1C40-A45E-D0D24B7462BA}"/>
              </a:ext>
            </a:extLst>
          </p:cNvPr>
          <p:cNvSpPr>
            <a:spLocks noGrp="1"/>
          </p:cNvSpPr>
          <p:nvPr>
            <p:ph type="ftr" sz="quarter" idx="10"/>
          </p:nvPr>
        </p:nvSpPr>
        <p:spPr>
          <a:xfrm>
            <a:off x="1605820" y="6439293"/>
            <a:ext cx="5816328" cy="210890"/>
          </a:xfrm>
        </p:spPr>
        <p:txBody>
          <a:bodyPr/>
          <a:lstStyle>
            <a:lvl1pPr>
              <a:defRPr>
                <a:solidFill>
                  <a:schemeClr val="tx1"/>
                </a:solidFill>
              </a:defRPr>
            </a:lvl1pPr>
          </a:lstStyle>
          <a:p>
            <a:pPr>
              <a:defRPr/>
            </a:pPr>
            <a:r>
              <a:rPr lang="en-US" sz="800" dirty="0"/>
              <a:t>FOR INSTITUTIONAL INVESTOR USE ONLY. NOT FOR USE WITH OR DISTRIBUTION TO THE PUBLIC.</a:t>
            </a:r>
          </a:p>
        </p:txBody>
      </p:sp>
    </p:spTree>
    <p:extLst>
      <p:ext uri="{BB962C8B-B14F-4D97-AF65-F5344CB8AC3E}">
        <p14:creationId xmlns:p14="http://schemas.microsoft.com/office/powerpoint/2010/main" val="8181336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421120" y="6601968"/>
            <a:ext cx="4754880" cy="128016"/>
          </a:xfrm>
        </p:spPr>
        <p:txBody>
          <a:bodyPr/>
          <a:lstStyle/>
          <a:p>
            <a:endParaRPr lang="en-US"/>
          </a:p>
        </p:txBody>
      </p:sp>
      <p:sp>
        <p:nvSpPr>
          <p:cNvPr id="5" name="Slide Number Placeholder 4"/>
          <p:cNvSpPr>
            <a:spLocks noGrp="1"/>
          </p:cNvSpPr>
          <p:nvPr>
            <p:ph type="sldNum" sz="quarter" idx="12"/>
          </p:nvPr>
        </p:nvSpPr>
        <p:spPr/>
        <p:txBody>
          <a:bodyPr/>
          <a:lstStyle/>
          <a:p>
            <a:endParaRPr lang="en-US"/>
          </a:p>
        </p:txBody>
      </p:sp>
      <p:sp>
        <p:nvSpPr>
          <p:cNvPr id="6" name="Title 1">
            <a:extLst>
              <a:ext uri="{FF2B5EF4-FFF2-40B4-BE49-F238E27FC236}">
                <a16:creationId xmlns:a16="http://schemas.microsoft.com/office/drawing/2014/main" id="{757DBF57-B213-B91F-85E8-847C9E676969}"/>
              </a:ext>
            </a:extLst>
          </p:cNvPr>
          <p:cNvSpPr>
            <a:spLocks noGrp="1"/>
          </p:cNvSpPr>
          <p:nvPr>
            <p:ph type="title" hasCustomPrompt="1"/>
          </p:nvPr>
        </p:nvSpPr>
        <p:spPr>
          <a:xfrm>
            <a:off x="602595" y="433782"/>
            <a:ext cx="10979805" cy="685800"/>
          </a:xfrm>
        </p:spPr>
        <p:txBody>
          <a:bodyPr>
            <a:normAutofit/>
          </a:bodyPr>
          <a:lstStyle>
            <a:lvl1pPr>
              <a:defRPr sz="1950"/>
            </a:lvl1pPr>
          </a:lstStyle>
          <a:p>
            <a:r>
              <a:rPr lang="en-US"/>
              <a:t>Slide Title</a:t>
            </a:r>
          </a:p>
        </p:txBody>
      </p:sp>
      <p:sp>
        <p:nvSpPr>
          <p:cNvPr id="7" name="Footer Placeholder 1">
            <a:extLst>
              <a:ext uri="{FF2B5EF4-FFF2-40B4-BE49-F238E27FC236}">
                <a16:creationId xmlns:a16="http://schemas.microsoft.com/office/drawing/2014/main" id="{4CEF73F5-50BE-672E-3AEC-34EE612CDD9A}"/>
              </a:ext>
            </a:extLst>
          </p:cNvPr>
          <p:cNvSpPr>
            <a:spLocks noGrp="1"/>
          </p:cNvSpPr>
          <p:nvPr>
            <p:ph type="ftr" sz="quarter" idx="17"/>
          </p:nvPr>
        </p:nvSpPr>
        <p:spPr>
          <a:xfrm>
            <a:off x="1605821" y="6439293"/>
            <a:ext cx="4977860" cy="209478"/>
          </a:xfrm>
          <a:prstGeom prst="rect">
            <a:avLst/>
          </a:prstGeom>
        </p:spPr>
        <p:txBody>
          <a:bodyPr/>
          <a:lstStyle/>
          <a:p>
            <a:pPr marL="9525">
              <a:spcBef>
                <a:spcPts val="75"/>
              </a:spcBef>
            </a:pPr>
            <a:r>
              <a:rPr lang="en-US" sz="600" spc="4">
                <a:solidFill>
                  <a:srgbClr val="505759"/>
                </a:solidFill>
                <a:latin typeface="Franklin Gothic Book" panose="020B0503020102020204" pitchFamily="34" charset="0"/>
                <a:cs typeface="ITC Franklin Gothic Std"/>
              </a:rPr>
              <a:t>FOR INSTITUTIONAL INVESTOR </a:t>
            </a:r>
            <a:r>
              <a:rPr lang="en-US" sz="600">
                <a:solidFill>
                  <a:srgbClr val="505759"/>
                </a:solidFill>
                <a:latin typeface="Franklin Gothic Book" panose="020B0503020102020204" pitchFamily="34" charset="0"/>
                <a:cs typeface="ITC Franklin Gothic Std"/>
              </a:rPr>
              <a:t>USE</a:t>
            </a:r>
            <a:r>
              <a:rPr lang="en-US" sz="600" spc="4">
                <a:solidFill>
                  <a:srgbClr val="505759"/>
                </a:solidFill>
                <a:latin typeface="Franklin Gothic Book" panose="020B0503020102020204" pitchFamily="34" charset="0"/>
                <a:cs typeface="ITC Franklin Gothic Std"/>
              </a:rPr>
              <a:t> </a:t>
            </a:r>
            <a:r>
              <a:rPr lang="en-US" sz="600" spc="-15">
                <a:solidFill>
                  <a:srgbClr val="505759"/>
                </a:solidFill>
                <a:latin typeface="Franklin Gothic Book" panose="020B0503020102020204" pitchFamily="34" charset="0"/>
                <a:cs typeface="ITC Franklin Gothic Std"/>
              </a:rPr>
              <a:t>ONLY.</a:t>
            </a:r>
            <a:r>
              <a:rPr lang="en-US" sz="600" spc="8">
                <a:solidFill>
                  <a:srgbClr val="505759"/>
                </a:solidFill>
                <a:latin typeface="Franklin Gothic Book" panose="020B0503020102020204" pitchFamily="34" charset="0"/>
                <a:cs typeface="ITC Franklin Gothic Std"/>
              </a:rPr>
              <a:t> </a:t>
            </a:r>
            <a:r>
              <a:rPr lang="en-US" sz="600">
                <a:solidFill>
                  <a:srgbClr val="505759"/>
                </a:solidFill>
                <a:latin typeface="Franklin Gothic Book" panose="020B0503020102020204" pitchFamily="34" charset="0"/>
                <a:cs typeface="ITC Franklin Gothic Std"/>
              </a:rPr>
              <a:t>NOT</a:t>
            </a:r>
            <a:r>
              <a:rPr lang="en-US" sz="600" spc="4">
                <a:solidFill>
                  <a:srgbClr val="505759"/>
                </a:solidFill>
                <a:latin typeface="Franklin Gothic Book" panose="020B0503020102020204" pitchFamily="34" charset="0"/>
                <a:cs typeface="ITC Franklin Gothic Std"/>
              </a:rPr>
              <a:t> FOR </a:t>
            </a:r>
            <a:r>
              <a:rPr lang="en-US" sz="600">
                <a:solidFill>
                  <a:srgbClr val="505759"/>
                </a:solidFill>
                <a:latin typeface="Franklin Gothic Book" panose="020B0503020102020204" pitchFamily="34" charset="0"/>
                <a:cs typeface="ITC Franklin Gothic Std"/>
              </a:rPr>
              <a:t>USE</a:t>
            </a:r>
            <a:r>
              <a:rPr lang="en-US" sz="600" spc="4">
                <a:solidFill>
                  <a:srgbClr val="505759"/>
                </a:solidFill>
                <a:latin typeface="Franklin Gothic Book" panose="020B0503020102020204" pitchFamily="34" charset="0"/>
                <a:cs typeface="ITC Franklin Gothic Std"/>
              </a:rPr>
              <a:t> WITH OR</a:t>
            </a:r>
            <a:r>
              <a:rPr lang="en-US" sz="600" spc="8">
                <a:solidFill>
                  <a:srgbClr val="505759"/>
                </a:solidFill>
                <a:latin typeface="Franklin Gothic Book" panose="020B0503020102020204" pitchFamily="34" charset="0"/>
                <a:cs typeface="ITC Franklin Gothic Std"/>
              </a:rPr>
              <a:t> </a:t>
            </a:r>
            <a:r>
              <a:rPr lang="en-US" sz="600" spc="4">
                <a:solidFill>
                  <a:srgbClr val="505759"/>
                </a:solidFill>
                <a:latin typeface="Franklin Gothic Book" panose="020B0503020102020204" pitchFamily="34" charset="0"/>
                <a:cs typeface="ITC Franklin Gothic Std"/>
              </a:rPr>
              <a:t>DISTRIBUTION </a:t>
            </a:r>
            <a:r>
              <a:rPr lang="en-US" sz="600" spc="-4">
                <a:solidFill>
                  <a:srgbClr val="505759"/>
                </a:solidFill>
                <a:latin typeface="Franklin Gothic Book" panose="020B0503020102020204" pitchFamily="34" charset="0"/>
                <a:cs typeface="ITC Franklin Gothic Std"/>
              </a:rPr>
              <a:t>TO</a:t>
            </a:r>
            <a:r>
              <a:rPr lang="en-US" sz="600" spc="4">
                <a:solidFill>
                  <a:srgbClr val="505759"/>
                </a:solidFill>
                <a:latin typeface="Franklin Gothic Book" panose="020B0503020102020204" pitchFamily="34" charset="0"/>
                <a:cs typeface="ITC Franklin Gothic Std"/>
              </a:rPr>
              <a:t> THE PUBLIC.</a:t>
            </a:r>
            <a:endParaRPr lang="en-US" sz="600">
              <a:latin typeface="Franklin Gothic Book" panose="020B0503020102020204" pitchFamily="34" charset="0"/>
              <a:cs typeface="ITC Franklin Gothic Std"/>
            </a:endParaRPr>
          </a:p>
        </p:txBody>
      </p:sp>
    </p:spTree>
    <p:extLst>
      <p:ext uri="{BB962C8B-B14F-4D97-AF65-F5344CB8AC3E}">
        <p14:creationId xmlns:p14="http://schemas.microsoft.com/office/powerpoint/2010/main" val="10562104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3 Icons—Subhead + Bod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81DB79-9461-DADD-C95E-E004FC73E2FE}"/>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4" name="Rectangle 3">
            <a:extLst>
              <a:ext uri="{FF2B5EF4-FFF2-40B4-BE49-F238E27FC236}">
                <a16:creationId xmlns:a16="http://schemas.microsoft.com/office/drawing/2014/main" id="{317DE25F-5376-B60F-68ED-7ADFBC1024CC}"/>
              </a:ext>
            </a:extLst>
          </p:cNvPr>
          <p:cNvSpPr/>
          <p:nvPr userDrawn="1"/>
        </p:nvSpPr>
        <p:spPr>
          <a:xfrm>
            <a:off x="0" y="10160"/>
            <a:ext cx="11841096" cy="6441989"/>
          </a:xfrm>
          <a:prstGeom prst="rect">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7" name="Text Placeholder 6">
            <a:extLst>
              <a:ext uri="{FF2B5EF4-FFF2-40B4-BE49-F238E27FC236}">
                <a16:creationId xmlns:a16="http://schemas.microsoft.com/office/drawing/2014/main" id="{63EC9AEE-0DF4-8A96-00A3-E8BAC61D2BD0}"/>
              </a:ext>
            </a:extLst>
          </p:cNvPr>
          <p:cNvSpPr>
            <a:spLocks noGrp="1"/>
          </p:cNvSpPr>
          <p:nvPr>
            <p:ph type="body" sz="quarter" idx="11" hasCustomPrompt="1"/>
          </p:nvPr>
        </p:nvSpPr>
        <p:spPr>
          <a:xfrm>
            <a:off x="478447" y="572961"/>
            <a:ext cx="10299700" cy="597471"/>
          </a:xfrm>
          <a:prstGeom prst="rect">
            <a:avLst/>
          </a:prstGeom>
        </p:spPr>
        <p:txBody>
          <a:bodyPr/>
          <a:lstStyle>
            <a:lvl1pPr marL="0" indent="0">
              <a:buNone/>
              <a:defRPr sz="4000" b="1" i="0">
                <a:latin typeface="TIAA Challenger Black" pitchFamily="2" charset="77"/>
              </a:defRPr>
            </a:lvl1pPr>
          </a:lstStyle>
          <a:p>
            <a:pPr lvl="0"/>
            <a:r>
              <a:rPr lang="en-US" dirty="0"/>
              <a:t>Headline to go here.</a:t>
            </a:r>
          </a:p>
        </p:txBody>
      </p:sp>
      <p:sp>
        <p:nvSpPr>
          <p:cNvPr id="11" name="Text Placeholder 4">
            <a:extLst>
              <a:ext uri="{FF2B5EF4-FFF2-40B4-BE49-F238E27FC236}">
                <a16:creationId xmlns:a16="http://schemas.microsoft.com/office/drawing/2014/main" id="{9196D087-D195-B89F-E836-1E781D8707E3}"/>
              </a:ext>
            </a:extLst>
          </p:cNvPr>
          <p:cNvSpPr>
            <a:spLocks noGrp="1"/>
          </p:cNvSpPr>
          <p:nvPr>
            <p:ph type="body" sz="quarter" idx="18" hasCustomPrompt="1"/>
          </p:nvPr>
        </p:nvSpPr>
        <p:spPr>
          <a:xfrm>
            <a:off x="350904" y="5218328"/>
            <a:ext cx="11193462" cy="865188"/>
          </a:xfrm>
          <a:prstGeom prst="rect">
            <a:avLst/>
          </a:prstGeom>
        </p:spPr>
        <p:txBody>
          <a:bodyPr anchor="b"/>
          <a:lstStyle>
            <a:lvl1pPr marL="0" indent="0">
              <a:buNone/>
              <a:defRPr sz="800" b="0" i="0">
                <a:latin typeface="Ringside Narrow Book" panose="02000500000000000000" pitchFamily="2" charset="0"/>
              </a:defRPr>
            </a:lvl1pPr>
          </a:lstStyle>
          <a:p>
            <a:pPr lvl="0"/>
            <a:r>
              <a:rPr lang="en-US" dirty="0"/>
              <a:t>Disclaimer copy to go here.</a:t>
            </a:r>
          </a:p>
        </p:txBody>
      </p:sp>
      <p:sp>
        <p:nvSpPr>
          <p:cNvPr id="6" name="Text Placeholder 4">
            <a:extLst>
              <a:ext uri="{FF2B5EF4-FFF2-40B4-BE49-F238E27FC236}">
                <a16:creationId xmlns:a16="http://schemas.microsoft.com/office/drawing/2014/main" id="{B26AA966-6595-FB85-1B86-2270AFF49228}"/>
              </a:ext>
            </a:extLst>
          </p:cNvPr>
          <p:cNvSpPr>
            <a:spLocks noGrp="1"/>
          </p:cNvSpPr>
          <p:nvPr>
            <p:ph type="body" sz="quarter" idx="12" hasCustomPrompt="1"/>
          </p:nvPr>
        </p:nvSpPr>
        <p:spPr>
          <a:xfrm>
            <a:off x="1692404" y="3584300"/>
            <a:ext cx="3143902" cy="609600"/>
          </a:xfrm>
          <a:prstGeom prst="rect">
            <a:avLst/>
          </a:prstGeom>
        </p:spPr>
        <p:txBody>
          <a:bodyPr/>
          <a:lstStyle>
            <a:lvl1pPr marL="0" indent="0">
              <a:buNone/>
              <a:defRPr sz="2800" b="1" i="0">
                <a:latin typeface="Ringside Narrow" panose="02000500000000000000" pitchFamily="2" charset="0"/>
              </a:defRPr>
            </a:lvl1pPr>
          </a:lstStyle>
          <a:p>
            <a:pPr lvl="0"/>
            <a:r>
              <a:rPr lang="en-US" dirty="0"/>
              <a:t>Subhead here</a:t>
            </a:r>
          </a:p>
        </p:txBody>
      </p:sp>
      <p:sp>
        <p:nvSpPr>
          <p:cNvPr id="9" name="Text Placeholder 7">
            <a:extLst>
              <a:ext uri="{FF2B5EF4-FFF2-40B4-BE49-F238E27FC236}">
                <a16:creationId xmlns:a16="http://schemas.microsoft.com/office/drawing/2014/main" id="{F2F9CE74-5AB6-2F2F-5F5D-A3517C0E0DE5}"/>
              </a:ext>
            </a:extLst>
          </p:cNvPr>
          <p:cNvSpPr>
            <a:spLocks noGrp="1"/>
          </p:cNvSpPr>
          <p:nvPr>
            <p:ph type="body" sz="quarter" idx="13" hasCustomPrompt="1"/>
          </p:nvPr>
        </p:nvSpPr>
        <p:spPr>
          <a:xfrm>
            <a:off x="1692404" y="4193900"/>
            <a:ext cx="3143902" cy="1331912"/>
          </a:xfrm>
          <a:prstGeom prst="rect">
            <a:avLst/>
          </a:prstGeom>
        </p:spPr>
        <p:txBody>
          <a:bodyPr/>
          <a:lstStyle>
            <a:lvl1pPr marL="285750" indent="-285750">
              <a:buFont typeface="Courier New" panose="02070309020205020404" pitchFamily="49" charset="0"/>
              <a:buChar char="o"/>
              <a:defRPr sz="1800">
                <a:latin typeface="Ringside Narrow Book" panose="02000500000000000000" pitchFamily="2" charset="0"/>
              </a:defRPr>
            </a:lvl1pPr>
          </a:lstStyle>
          <a:p>
            <a:pPr lvl="0"/>
            <a:r>
              <a:rPr lang="en-US" dirty="0"/>
              <a:t>Body copy to go here</a:t>
            </a:r>
          </a:p>
        </p:txBody>
      </p:sp>
      <p:sp>
        <p:nvSpPr>
          <p:cNvPr id="10" name="Oval 9">
            <a:extLst>
              <a:ext uri="{FF2B5EF4-FFF2-40B4-BE49-F238E27FC236}">
                <a16:creationId xmlns:a16="http://schemas.microsoft.com/office/drawing/2014/main" id="{C3394B52-095B-38C5-8BC7-1D4F31D655AD}"/>
              </a:ext>
            </a:extLst>
          </p:cNvPr>
          <p:cNvSpPr/>
          <p:nvPr userDrawn="1"/>
        </p:nvSpPr>
        <p:spPr>
          <a:xfrm>
            <a:off x="1692404" y="1830544"/>
            <a:ext cx="1553743" cy="1553743"/>
          </a:xfrm>
          <a:prstGeom prst="ellipse">
            <a:avLst/>
          </a:prstGeom>
          <a:solidFill>
            <a:schemeClr val="tx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Ringside Narrow Book" panose="02000500000000000000" pitchFamily="2" charset="0"/>
            </a:endParaRPr>
          </a:p>
        </p:txBody>
      </p:sp>
      <p:cxnSp>
        <p:nvCxnSpPr>
          <p:cNvPr id="2" name="Straight Connector 1">
            <a:extLst>
              <a:ext uri="{FF2B5EF4-FFF2-40B4-BE49-F238E27FC236}">
                <a16:creationId xmlns:a16="http://schemas.microsoft.com/office/drawing/2014/main" id="{EDE92565-0B53-A72C-54D6-CA6BB8C82CE6}"/>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590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3758847-B7DD-674A-B616-8F176C13913E}"/>
              </a:ext>
            </a:extLst>
          </p:cNvPr>
          <p:cNvSpPr>
            <a:spLocks noGrp="1"/>
          </p:cNvSpPr>
          <p:nvPr>
            <p:ph type="title" hasCustomPrompt="1"/>
          </p:nvPr>
        </p:nvSpPr>
        <p:spPr>
          <a:xfrm>
            <a:off x="602593" y="440721"/>
            <a:ext cx="10966260" cy="685800"/>
          </a:xfrm>
          <a:prstGeom prst="rect">
            <a:avLst/>
          </a:prstGeom>
        </p:spPr>
        <p:txBody>
          <a:bodyPr>
            <a:noAutofit/>
          </a:bodyPr>
          <a:lstStyle>
            <a:lvl1pPr fontAlgn="t">
              <a:defRPr sz="2600"/>
            </a:lvl1pPr>
          </a:lstStyle>
          <a:p>
            <a:r>
              <a:rPr lang="en-US" dirty="0"/>
              <a:t>Slide title</a:t>
            </a:r>
          </a:p>
        </p:txBody>
      </p:sp>
      <p:sp>
        <p:nvSpPr>
          <p:cNvPr id="8" name="Text Placeholder 22">
            <a:extLst>
              <a:ext uri="{FF2B5EF4-FFF2-40B4-BE49-F238E27FC236}">
                <a16:creationId xmlns:a16="http://schemas.microsoft.com/office/drawing/2014/main" id="{2B6C7425-DC67-7E43-861F-C15C742E1484}"/>
              </a:ext>
            </a:extLst>
          </p:cNvPr>
          <p:cNvSpPr>
            <a:spLocks noGrp="1"/>
          </p:cNvSpPr>
          <p:nvPr>
            <p:ph type="body" sz="quarter" idx="15" hasCustomPrompt="1"/>
          </p:nvPr>
        </p:nvSpPr>
        <p:spPr>
          <a:xfrm>
            <a:off x="602593" y="1126522"/>
            <a:ext cx="10966260" cy="461647"/>
          </a:xfrm>
        </p:spPr>
        <p:txBody>
          <a:bodyPr>
            <a:noAutofit/>
          </a:bodyPr>
          <a:lstStyle>
            <a:lvl1pPr marL="0" marR="0" indent="0" algn="l" defTabSz="914400" rtl="0" eaLnBrk="1" fontAlgn="t" latinLnBrk="0" hangingPunct="1">
              <a:lnSpc>
                <a:spcPct val="100000"/>
              </a:lnSpc>
              <a:spcBef>
                <a:spcPts val="0"/>
              </a:spcBef>
              <a:spcAft>
                <a:spcPts val="0"/>
              </a:spcAft>
              <a:buClrTx/>
              <a:buSzTx/>
              <a:buFontTx/>
              <a:buNone/>
              <a:tabLst/>
              <a:defRPr sz="2000" b="0" i="0">
                <a:solidFill>
                  <a:schemeClr val="accent1"/>
                </a:solidFill>
                <a:latin typeface="Gill Sans Nova Light" panose="020B0302020104020203" pitchFamily="34" charset="0"/>
                <a:cs typeface="Gill Sans Light" panose="020B0302020104020203"/>
              </a:defRPr>
            </a:lvl1pPr>
            <a:lvl2pPr>
              <a:defRPr b="0" i="0">
                <a:solidFill>
                  <a:schemeClr val="accent3"/>
                </a:solidFill>
                <a:latin typeface="Gill Sans Light" panose="020B0302020104020203" pitchFamily="34" charset="-79"/>
                <a:cs typeface="Gill Sans Light" panose="020B0302020104020203" pitchFamily="34" charset="-79"/>
              </a:defRPr>
            </a:lvl2pPr>
            <a:lvl3pPr>
              <a:defRPr b="0" i="0">
                <a:solidFill>
                  <a:schemeClr val="accent3"/>
                </a:solidFill>
                <a:latin typeface="Gill Sans Light" panose="020B0302020104020203" pitchFamily="34" charset="-79"/>
                <a:cs typeface="Gill Sans Light" panose="020B0302020104020203" pitchFamily="34" charset="-79"/>
              </a:defRPr>
            </a:lvl3pPr>
            <a:lvl4pPr>
              <a:defRPr b="0" i="0">
                <a:solidFill>
                  <a:schemeClr val="accent3"/>
                </a:solidFill>
                <a:latin typeface="Gill Sans Light" panose="020B0302020104020203" pitchFamily="34" charset="-79"/>
                <a:cs typeface="Gill Sans Light" panose="020B0302020104020203" pitchFamily="34" charset="-79"/>
              </a:defRPr>
            </a:lvl4pPr>
            <a:lvl5pPr>
              <a:defRPr b="0" i="0">
                <a:solidFill>
                  <a:schemeClr val="accent3"/>
                </a:solidFill>
                <a:latin typeface="Gill Sans Light" panose="020B0302020104020203" pitchFamily="34" charset="-79"/>
                <a:cs typeface="Gill Sans Light" panose="020B0302020104020203" pitchFamily="34" charset="-79"/>
              </a:defRPr>
            </a:lvl5p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dirty="0"/>
              <a:t>Subtitle, if needed</a:t>
            </a:r>
          </a:p>
        </p:txBody>
      </p:sp>
      <p:sp>
        <p:nvSpPr>
          <p:cNvPr id="2" name="Footer Placeholder 1">
            <a:extLst>
              <a:ext uri="{FF2B5EF4-FFF2-40B4-BE49-F238E27FC236}">
                <a16:creationId xmlns:a16="http://schemas.microsoft.com/office/drawing/2014/main" id="{50551C34-D09A-A449-873A-36F907432AAC}"/>
              </a:ext>
            </a:extLst>
          </p:cNvPr>
          <p:cNvSpPr>
            <a:spLocks noGrp="1"/>
          </p:cNvSpPr>
          <p:nvPr>
            <p:ph type="ftr" sz="quarter" idx="16"/>
          </p:nvPr>
        </p:nvSpPr>
        <p:spPr/>
        <p:txBody>
          <a:bodyPr/>
          <a:lstStyle>
            <a:lvl1pPr>
              <a:defRPr>
                <a:solidFill>
                  <a:schemeClr val="tx1"/>
                </a:solidFill>
              </a:defRPr>
            </a:lvl1pPr>
          </a:lstStyle>
          <a:p>
            <a:pPr>
              <a:defRPr/>
            </a:pPr>
            <a:r>
              <a:rPr lang="en-US" sz="800" dirty="0"/>
              <a:t>FOR INSTITUTIONAL INVESTOR USE ONLY. NOT FOR USE WITH OR DISTRIBUTION TO THE PUBLIC.</a:t>
            </a:r>
          </a:p>
        </p:txBody>
      </p:sp>
    </p:spTree>
    <p:extLst>
      <p:ext uri="{BB962C8B-B14F-4D97-AF65-F5344CB8AC3E}">
        <p14:creationId xmlns:p14="http://schemas.microsoft.com/office/powerpoint/2010/main" val="41101237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3758847-B7DD-674A-B616-8F176C13913E}"/>
              </a:ext>
            </a:extLst>
          </p:cNvPr>
          <p:cNvSpPr>
            <a:spLocks noGrp="1"/>
          </p:cNvSpPr>
          <p:nvPr>
            <p:ph type="title" hasCustomPrompt="1"/>
          </p:nvPr>
        </p:nvSpPr>
        <p:spPr>
          <a:xfrm>
            <a:off x="602593" y="440721"/>
            <a:ext cx="10966260" cy="685800"/>
          </a:xfrm>
          <a:prstGeom prst="rect">
            <a:avLst/>
          </a:prstGeom>
        </p:spPr>
        <p:txBody>
          <a:bodyPr>
            <a:noAutofit/>
          </a:bodyPr>
          <a:lstStyle>
            <a:lvl1pPr fontAlgn="t">
              <a:defRPr sz="2600"/>
            </a:lvl1pPr>
          </a:lstStyle>
          <a:p>
            <a:r>
              <a:rPr lang="en-US" dirty="0"/>
              <a:t>Slide title</a:t>
            </a:r>
          </a:p>
        </p:txBody>
      </p:sp>
      <p:sp>
        <p:nvSpPr>
          <p:cNvPr id="8" name="Text Placeholder 22">
            <a:extLst>
              <a:ext uri="{FF2B5EF4-FFF2-40B4-BE49-F238E27FC236}">
                <a16:creationId xmlns:a16="http://schemas.microsoft.com/office/drawing/2014/main" id="{2B6C7425-DC67-7E43-861F-C15C742E1484}"/>
              </a:ext>
            </a:extLst>
          </p:cNvPr>
          <p:cNvSpPr>
            <a:spLocks noGrp="1"/>
          </p:cNvSpPr>
          <p:nvPr>
            <p:ph type="body" sz="quarter" idx="15" hasCustomPrompt="1"/>
          </p:nvPr>
        </p:nvSpPr>
        <p:spPr>
          <a:xfrm>
            <a:off x="602593" y="1126522"/>
            <a:ext cx="10966260" cy="461647"/>
          </a:xfrm>
        </p:spPr>
        <p:txBody>
          <a:bodyPr>
            <a:noAutofit/>
          </a:bodyPr>
          <a:lstStyle>
            <a:lvl1pPr marL="0" marR="0" indent="0" algn="l" defTabSz="914400" rtl="0" eaLnBrk="1" fontAlgn="t" latinLnBrk="0" hangingPunct="1">
              <a:lnSpc>
                <a:spcPct val="100000"/>
              </a:lnSpc>
              <a:spcBef>
                <a:spcPts val="0"/>
              </a:spcBef>
              <a:spcAft>
                <a:spcPts val="0"/>
              </a:spcAft>
              <a:buClrTx/>
              <a:buSzTx/>
              <a:buFontTx/>
              <a:buNone/>
              <a:tabLst/>
              <a:defRPr sz="2000" b="0" i="0">
                <a:solidFill>
                  <a:schemeClr val="accent1"/>
                </a:solidFill>
                <a:latin typeface="Gill Sans Nova Light" panose="020B0302020104020203" pitchFamily="34" charset="0"/>
                <a:cs typeface="Gill Sans Light" panose="020B0302020104020203"/>
              </a:defRPr>
            </a:lvl1pPr>
            <a:lvl2pPr>
              <a:defRPr b="0" i="0">
                <a:solidFill>
                  <a:schemeClr val="accent3"/>
                </a:solidFill>
                <a:latin typeface="Gill Sans Light" panose="020B0302020104020203" pitchFamily="34" charset="-79"/>
                <a:cs typeface="Gill Sans Light" panose="020B0302020104020203" pitchFamily="34" charset="-79"/>
              </a:defRPr>
            </a:lvl2pPr>
            <a:lvl3pPr>
              <a:defRPr b="0" i="0">
                <a:solidFill>
                  <a:schemeClr val="accent3"/>
                </a:solidFill>
                <a:latin typeface="Gill Sans Light" panose="020B0302020104020203" pitchFamily="34" charset="-79"/>
                <a:cs typeface="Gill Sans Light" panose="020B0302020104020203" pitchFamily="34" charset="-79"/>
              </a:defRPr>
            </a:lvl3pPr>
            <a:lvl4pPr>
              <a:defRPr b="0" i="0">
                <a:solidFill>
                  <a:schemeClr val="accent3"/>
                </a:solidFill>
                <a:latin typeface="Gill Sans Light" panose="020B0302020104020203" pitchFamily="34" charset="-79"/>
                <a:cs typeface="Gill Sans Light" panose="020B0302020104020203" pitchFamily="34" charset="-79"/>
              </a:defRPr>
            </a:lvl4pPr>
            <a:lvl5pPr>
              <a:defRPr b="0" i="0">
                <a:solidFill>
                  <a:schemeClr val="accent3"/>
                </a:solidFill>
                <a:latin typeface="Gill Sans Light" panose="020B0302020104020203" pitchFamily="34" charset="-79"/>
                <a:cs typeface="Gill Sans Light" panose="020B0302020104020203" pitchFamily="34" charset="-79"/>
              </a:defRPr>
            </a:lvl5p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dirty="0"/>
              <a:t>Subtitle, if needed</a:t>
            </a:r>
          </a:p>
        </p:txBody>
      </p:sp>
      <p:sp>
        <p:nvSpPr>
          <p:cNvPr id="2" name="Footer Placeholder 1">
            <a:extLst>
              <a:ext uri="{FF2B5EF4-FFF2-40B4-BE49-F238E27FC236}">
                <a16:creationId xmlns:a16="http://schemas.microsoft.com/office/drawing/2014/main" id="{50551C34-D09A-A449-873A-36F907432AAC}"/>
              </a:ext>
            </a:extLst>
          </p:cNvPr>
          <p:cNvSpPr>
            <a:spLocks noGrp="1"/>
          </p:cNvSpPr>
          <p:nvPr>
            <p:ph type="ftr" sz="quarter" idx="16"/>
          </p:nvPr>
        </p:nvSpPr>
        <p:spPr/>
        <p:txBody>
          <a:bodyPr/>
          <a:lstStyle>
            <a:lvl1pPr>
              <a:defRPr>
                <a:solidFill>
                  <a:schemeClr val="tx1"/>
                </a:solidFill>
              </a:defRPr>
            </a:lvl1pPr>
          </a:lstStyle>
          <a:p>
            <a:pPr>
              <a:defRPr/>
            </a:pPr>
            <a:r>
              <a:rPr lang="en-US" sz="800" dirty="0"/>
              <a:t>FOR INSTITUTIONAL INVESTOR USE ONLY. NOT FOR USE WITH OR DISTRIBUTION TO THE PUBLIC.</a:t>
            </a:r>
          </a:p>
        </p:txBody>
      </p:sp>
    </p:spTree>
    <p:extLst>
      <p:ext uri="{BB962C8B-B14F-4D97-AF65-F5344CB8AC3E}">
        <p14:creationId xmlns:p14="http://schemas.microsoft.com/office/powerpoint/2010/main" val="4110123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3758244-A6E8-C947-BE31-C973BFF761EB}"/>
              </a:ext>
            </a:extLst>
          </p:cNvPr>
          <p:cNvSpPr>
            <a:spLocks noGrp="1"/>
          </p:cNvSpPr>
          <p:nvPr>
            <p:ph type="title" hasCustomPrompt="1"/>
          </p:nvPr>
        </p:nvSpPr>
        <p:spPr>
          <a:xfrm>
            <a:off x="602593" y="440721"/>
            <a:ext cx="10966260" cy="685800"/>
          </a:xfrm>
          <a:prstGeom prst="rect">
            <a:avLst/>
          </a:prstGeom>
        </p:spPr>
        <p:txBody>
          <a:bodyPr>
            <a:noAutofit/>
          </a:bodyPr>
          <a:lstStyle>
            <a:lvl1pPr fontAlgn="t">
              <a:defRPr/>
            </a:lvl1pPr>
          </a:lstStyle>
          <a:p>
            <a:r>
              <a:rPr lang="en-US" dirty="0"/>
              <a:t>Slide title</a:t>
            </a:r>
          </a:p>
        </p:txBody>
      </p:sp>
      <p:sp>
        <p:nvSpPr>
          <p:cNvPr id="2" name="Footer Placeholder 1">
            <a:extLst>
              <a:ext uri="{FF2B5EF4-FFF2-40B4-BE49-F238E27FC236}">
                <a16:creationId xmlns:a16="http://schemas.microsoft.com/office/drawing/2014/main" id="{E6B294A4-112A-1C40-A45E-D0D24B7462BA}"/>
              </a:ext>
            </a:extLst>
          </p:cNvPr>
          <p:cNvSpPr>
            <a:spLocks noGrp="1"/>
          </p:cNvSpPr>
          <p:nvPr>
            <p:ph type="ftr" sz="quarter" idx="10"/>
          </p:nvPr>
        </p:nvSpPr>
        <p:spPr>
          <a:xfrm>
            <a:off x="1605820" y="6439293"/>
            <a:ext cx="5816328" cy="210890"/>
          </a:xfrm>
        </p:spPr>
        <p:txBody>
          <a:bodyPr/>
          <a:lstStyle>
            <a:lvl1pPr>
              <a:defRPr>
                <a:solidFill>
                  <a:schemeClr val="tx1"/>
                </a:solidFill>
              </a:defRPr>
            </a:lvl1pPr>
          </a:lstStyle>
          <a:p>
            <a:pPr>
              <a:defRPr/>
            </a:pPr>
            <a:r>
              <a:rPr lang="en-US" sz="800" dirty="0"/>
              <a:t>FOR INSTITUTIONAL INVESTOR USE ONLY. NOT FOR USE WITH OR DISTRIBUTION TO THE PUBLIC.</a:t>
            </a:r>
          </a:p>
        </p:txBody>
      </p:sp>
    </p:spTree>
    <p:extLst>
      <p:ext uri="{BB962C8B-B14F-4D97-AF65-F5344CB8AC3E}">
        <p14:creationId xmlns:p14="http://schemas.microsoft.com/office/powerpoint/2010/main" val="8181336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Disclosure">
    <p:bg>
      <p:bgRef idx="1001">
        <a:schemeClr val="bg1"/>
      </p:bgRef>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FF1E7E-FC3C-374A-B5D4-24B6FDA7D6DD}"/>
              </a:ext>
            </a:extLst>
          </p:cNvPr>
          <p:cNvSpPr>
            <a:spLocks noGrp="1"/>
          </p:cNvSpPr>
          <p:nvPr>
            <p:ph type="body" sz="quarter" idx="15" hasCustomPrompt="1"/>
          </p:nvPr>
        </p:nvSpPr>
        <p:spPr>
          <a:xfrm>
            <a:off x="618003" y="5184949"/>
            <a:ext cx="10972800" cy="351292"/>
          </a:xfrm>
        </p:spPr>
        <p:txBody>
          <a:bodyPr anchor="b" anchorCtr="0">
            <a:normAutofit/>
          </a:bodyPr>
          <a:lstStyle>
            <a:lvl1pPr>
              <a:defRPr sz="1800" b="0" i="0">
                <a:latin typeface="Gill Sans Nova Light" panose="020F0302020204030204" pitchFamily="34" charset="0"/>
                <a:cs typeface="Gill Sans Nova Light" panose="020F0302020204030204" pitchFamily="34" charset="0"/>
              </a:defRPr>
            </a:lvl1pPr>
          </a:lstStyle>
          <a:p>
            <a:pPr lvl="0"/>
            <a:r>
              <a:rPr lang="en-US" dirty="0" err="1"/>
              <a:t>TIAA.org</a:t>
            </a:r>
            <a:endParaRPr lang="en-US" dirty="0"/>
          </a:p>
        </p:txBody>
      </p:sp>
      <p:sp>
        <p:nvSpPr>
          <p:cNvPr id="7" name="Text Placeholder 2">
            <a:extLst>
              <a:ext uri="{FF2B5EF4-FFF2-40B4-BE49-F238E27FC236}">
                <a16:creationId xmlns:a16="http://schemas.microsoft.com/office/drawing/2014/main" id="{F0B90DFD-46A0-684E-AD8E-B3B710C07C85}"/>
              </a:ext>
            </a:extLst>
          </p:cNvPr>
          <p:cNvSpPr>
            <a:spLocks noGrp="1"/>
          </p:cNvSpPr>
          <p:nvPr>
            <p:ph type="body" sz="quarter" idx="13"/>
          </p:nvPr>
        </p:nvSpPr>
        <p:spPr>
          <a:xfrm>
            <a:off x="633781" y="5588000"/>
            <a:ext cx="10972800" cy="180340"/>
          </a:xfrm>
          <a:prstGeom prst="rect">
            <a:avLst/>
          </a:prstGeom>
        </p:spPr>
        <p:txBody>
          <a:bodyPr anchor="b" anchorCtr="0">
            <a:noAutofit/>
          </a:bodyPr>
          <a:lstStyle>
            <a:lvl1pPr marL="0" indent="0">
              <a:spcBef>
                <a:spcPts val="0"/>
              </a:spcBef>
              <a:spcAft>
                <a:spcPts val="900"/>
              </a:spcAft>
              <a:buNone/>
              <a:defRPr sz="900" b="0">
                <a:solidFill>
                  <a:srgbClr val="505759"/>
                </a:solidFill>
                <a:latin typeface="+mn-lt"/>
              </a:defRPr>
            </a:lvl1pPr>
            <a:lvl2pPr marL="0" indent="0">
              <a:spcBef>
                <a:spcPts val="0"/>
              </a:spcBef>
              <a:spcAft>
                <a:spcPts val="900"/>
              </a:spcAft>
              <a:buNone/>
              <a:defRPr sz="1400">
                <a:solidFill>
                  <a:schemeClr val="tx1"/>
                </a:solidFill>
              </a:defRPr>
            </a:lvl2pPr>
            <a:lvl3pPr marL="0" indent="0">
              <a:spcBef>
                <a:spcPts val="0"/>
              </a:spcBef>
              <a:spcAft>
                <a:spcPts val="900"/>
              </a:spcAft>
              <a:buNone/>
              <a:defRPr sz="1400">
                <a:solidFill>
                  <a:schemeClr val="tx1"/>
                </a:solidFill>
              </a:defRPr>
            </a:lvl3pPr>
            <a:lvl4pPr marL="0" indent="0">
              <a:spcBef>
                <a:spcPts val="0"/>
              </a:spcBef>
              <a:spcAft>
                <a:spcPts val="900"/>
              </a:spcAft>
              <a:buNone/>
              <a:defRPr sz="1400">
                <a:solidFill>
                  <a:schemeClr val="tx1"/>
                </a:solidFill>
              </a:defRPr>
            </a:lvl4pPr>
            <a:lvl5pPr marL="0" indent="0">
              <a:spcBef>
                <a:spcPts val="0"/>
              </a:spcBef>
              <a:spcAft>
                <a:spcPts val="900"/>
              </a:spcAft>
              <a:buNone/>
              <a:defRPr sz="1400">
                <a:solidFill>
                  <a:schemeClr val="tx1"/>
                </a:solidFill>
              </a:defRPr>
            </a:lvl5pPr>
          </a:lstStyle>
          <a:p>
            <a:pPr lvl="0"/>
            <a:r>
              <a:rPr lang="en-US"/>
              <a:t>Edit Master text styles</a:t>
            </a:r>
          </a:p>
        </p:txBody>
      </p:sp>
      <p:sp>
        <p:nvSpPr>
          <p:cNvPr id="3" name="Text Placeholder 2"/>
          <p:cNvSpPr>
            <a:spLocks noGrp="1"/>
          </p:cNvSpPr>
          <p:nvPr>
            <p:ph type="body" sz="quarter" idx="10"/>
          </p:nvPr>
        </p:nvSpPr>
        <p:spPr>
          <a:xfrm>
            <a:off x="620235" y="1597572"/>
            <a:ext cx="10972800" cy="3520528"/>
          </a:xfrm>
          <a:prstGeom prst="rect">
            <a:avLst/>
          </a:prstGeom>
        </p:spPr>
        <p:txBody>
          <a:bodyPr anchor="b" anchorCtr="0">
            <a:noAutofit/>
          </a:bodyPr>
          <a:lstStyle>
            <a:lvl1pPr marL="0" indent="0">
              <a:spcBef>
                <a:spcPts val="0"/>
              </a:spcBef>
              <a:spcAft>
                <a:spcPts val="900"/>
              </a:spcAft>
              <a:buNone/>
              <a:defRPr sz="900" b="0">
                <a:solidFill>
                  <a:srgbClr val="505759"/>
                </a:solidFill>
                <a:latin typeface="+mn-lt"/>
              </a:defRPr>
            </a:lvl1pPr>
            <a:lvl2pPr marL="0" indent="0">
              <a:spcBef>
                <a:spcPts val="0"/>
              </a:spcBef>
              <a:spcAft>
                <a:spcPts val="900"/>
              </a:spcAft>
              <a:buNone/>
              <a:defRPr sz="1400">
                <a:solidFill>
                  <a:schemeClr val="tx1"/>
                </a:solidFill>
              </a:defRPr>
            </a:lvl2pPr>
            <a:lvl3pPr marL="0" indent="0">
              <a:spcBef>
                <a:spcPts val="0"/>
              </a:spcBef>
              <a:spcAft>
                <a:spcPts val="900"/>
              </a:spcAft>
              <a:buNone/>
              <a:defRPr sz="1400">
                <a:solidFill>
                  <a:schemeClr val="tx1"/>
                </a:solidFill>
              </a:defRPr>
            </a:lvl3pPr>
            <a:lvl4pPr marL="0" indent="0">
              <a:spcBef>
                <a:spcPts val="0"/>
              </a:spcBef>
              <a:spcAft>
                <a:spcPts val="900"/>
              </a:spcAft>
              <a:buNone/>
              <a:defRPr sz="1400">
                <a:solidFill>
                  <a:schemeClr val="tx1"/>
                </a:solidFill>
              </a:defRPr>
            </a:lvl4pPr>
            <a:lvl5pPr marL="0" indent="0">
              <a:spcBef>
                <a:spcPts val="0"/>
              </a:spcBef>
              <a:spcAft>
                <a:spcPts val="900"/>
              </a:spcAft>
              <a:buNone/>
              <a:defRPr sz="1400">
                <a:solidFill>
                  <a:schemeClr val="tx1"/>
                </a:solidFill>
              </a:defRPr>
            </a:lvl5pPr>
          </a:lstStyle>
          <a:p>
            <a:pPr lvl="0"/>
            <a:r>
              <a:rPr lang="en-US"/>
              <a:t>Edit Master text styles</a:t>
            </a:r>
          </a:p>
        </p:txBody>
      </p:sp>
      <p:sp>
        <p:nvSpPr>
          <p:cNvPr id="5" name="Text Placeholder 4"/>
          <p:cNvSpPr>
            <a:spLocks noGrp="1"/>
          </p:cNvSpPr>
          <p:nvPr>
            <p:ph type="body" sz="quarter" idx="11" hasCustomPrompt="1"/>
          </p:nvPr>
        </p:nvSpPr>
        <p:spPr>
          <a:xfrm>
            <a:off x="620235" y="5990511"/>
            <a:ext cx="1219200" cy="228600"/>
          </a:xfrm>
          <a:prstGeom prst="rect">
            <a:avLst/>
          </a:prstGeom>
        </p:spPr>
        <p:txBody>
          <a:bodyPr anchor="b" anchorCtr="0">
            <a:noAutofit/>
          </a:bodyPr>
          <a:lstStyle>
            <a:lvl1pPr marL="0" indent="0">
              <a:lnSpc>
                <a:spcPct val="100000"/>
              </a:lnSpc>
              <a:spcBef>
                <a:spcPts val="0"/>
              </a:spcBef>
              <a:spcAft>
                <a:spcPts val="0"/>
              </a:spcAft>
              <a:buFont typeface="Arial"/>
              <a:buNone/>
              <a:defRPr sz="900" cap="all">
                <a:solidFill>
                  <a:srgbClr val="505759"/>
                </a:solidFill>
              </a:defRPr>
            </a:lvl1pPr>
            <a:lvl2pPr>
              <a:defRPr sz="900"/>
            </a:lvl2pPr>
            <a:lvl3pPr>
              <a:defRPr sz="900"/>
            </a:lvl3pPr>
            <a:lvl4pPr>
              <a:defRPr sz="900"/>
            </a:lvl4pPr>
            <a:lvl5pPr>
              <a:defRPr sz="900"/>
            </a:lvl5pPr>
          </a:lstStyle>
          <a:p>
            <a:pPr lvl="0"/>
            <a:r>
              <a:rPr lang="en-US" dirty="0"/>
              <a:t>CXXXXX</a:t>
            </a:r>
          </a:p>
        </p:txBody>
      </p:sp>
      <p:sp>
        <p:nvSpPr>
          <p:cNvPr id="15" name="Text Placeholder 4"/>
          <p:cNvSpPr>
            <a:spLocks noGrp="1"/>
          </p:cNvSpPr>
          <p:nvPr>
            <p:ph type="body" sz="quarter" idx="12" hasCustomPrompt="1"/>
          </p:nvPr>
        </p:nvSpPr>
        <p:spPr>
          <a:xfrm>
            <a:off x="8839201" y="5990511"/>
            <a:ext cx="2741084" cy="228600"/>
          </a:xfrm>
          <a:prstGeom prst="rect">
            <a:avLst/>
          </a:prstGeom>
        </p:spPr>
        <p:txBody>
          <a:bodyPr anchor="b" anchorCtr="0">
            <a:noAutofit/>
          </a:bodyPr>
          <a:lstStyle>
            <a:lvl1pPr marL="0" indent="0" algn="r">
              <a:lnSpc>
                <a:spcPct val="100000"/>
              </a:lnSpc>
              <a:spcBef>
                <a:spcPts val="0"/>
              </a:spcBef>
              <a:spcAft>
                <a:spcPts val="0"/>
              </a:spcAft>
              <a:buFont typeface="Arial"/>
              <a:buNone/>
              <a:defRPr sz="900" cap="all">
                <a:solidFill>
                  <a:srgbClr val="505759"/>
                </a:solidFill>
              </a:defRPr>
            </a:lvl1pPr>
            <a:lvl2pPr>
              <a:defRPr sz="900"/>
            </a:lvl2pPr>
            <a:lvl3pPr>
              <a:defRPr sz="900"/>
            </a:lvl3pPr>
            <a:lvl4pPr>
              <a:defRPr sz="900"/>
            </a:lvl4pPr>
            <a:lvl5pPr>
              <a:defRPr sz="900"/>
            </a:lvl5pPr>
          </a:lstStyle>
          <a:p>
            <a:pPr lvl="0"/>
            <a:r>
              <a:rPr lang="en-US" dirty="0"/>
              <a:t>XXXXXX_XXXXXX (MM/YY)</a:t>
            </a:r>
          </a:p>
        </p:txBody>
      </p:sp>
      <p:sp>
        <p:nvSpPr>
          <p:cNvPr id="2" name="Footer Placeholder 1">
            <a:extLst>
              <a:ext uri="{FF2B5EF4-FFF2-40B4-BE49-F238E27FC236}">
                <a16:creationId xmlns:a16="http://schemas.microsoft.com/office/drawing/2014/main" id="{9E570002-A795-904A-9B72-CFBF03FB30C2}"/>
              </a:ext>
            </a:extLst>
          </p:cNvPr>
          <p:cNvSpPr>
            <a:spLocks noGrp="1"/>
          </p:cNvSpPr>
          <p:nvPr>
            <p:ph type="ftr" sz="quarter" idx="14"/>
          </p:nvPr>
        </p:nvSpPr>
        <p:spPr/>
        <p:txBody>
          <a:bodyPr/>
          <a:lstStyle>
            <a:lvl1pPr>
              <a:defRPr>
                <a:solidFill>
                  <a:schemeClr val="tx1"/>
                </a:solidFill>
              </a:defRPr>
            </a:lvl1pPr>
          </a:lstStyle>
          <a:p>
            <a:pPr>
              <a:defRPr/>
            </a:pPr>
            <a:r>
              <a:rPr lang="en-US" sz="800" dirty="0"/>
              <a:t>FOR INSTITUTIONAL INVESTOR USE ONLY. NOT FOR USE WITH OR DISTRIBUTION TO THE PUBLIC.</a:t>
            </a:r>
          </a:p>
        </p:txBody>
      </p:sp>
    </p:spTree>
    <p:extLst>
      <p:ext uri="{BB962C8B-B14F-4D97-AF65-F5344CB8AC3E}">
        <p14:creationId xmlns:p14="http://schemas.microsoft.com/office/powerpoint/2010/main" val="2793909053"/>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cSld name="End Slide 03">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18F803-C053-6342-9CA5-98BD66A27F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28279" y="3205058"/>
            <a:ext cx="2336803" cy="457200"/>
          </a:xfrm>
          <a:prstGeom prst="rect">
            <a:avLst/>
          </a:prstGeom>
        </p:spPr>
      </p:pic>
    </p:spTree>
    <p:extLst>
      <p:ext uri="{BB962C8B-B14F-4D97-AF65-F5344CB8AC3E}">
        <p14:creationId xmlns:p14="http://schemas.microsoft.com/office/powerpoint/2010/main" val="437343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Templat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DB6890-B253-5AF6-0CE4-993F5B56CF06}"/>
              </a:ext>
            </a:extLst>
          </p:cNvPr>
          <p:cNvPicPr>
            <a:picLocks noChangeAspect="1"/>
          </p:cNvPicPr>
          <p:nvPr userDrawn="1"/>
        </p:nvPicPr>
        <p:blipFill rotWithShape="1">
          <a:blip r:embed="rId2"/>
          <a:srcRect b="18333"/>
          <a:stretch/>
        </p:blipFill>
        <p:spPr>
          <a:xfrm flipH="1">
            <a:off x="-1" y="0"/>
            <a:ext cx="11847304" cy="6450228"/>
          </a:xfrm>
          <a:prstGeom prst="rect">
            <a:avLst/>
          </a:prstGeom>
        </p:spPr>
      </p:pic>
      <p:sp>
        <p:nvSpPr>
          <p:cNvPr id="3" name="Slide Number Placeholder 2">
            <a:extLst>
              <a:ext uri="{FF2B5EF4-FFF2-40B4-BE49-F238E27FC236}">
                <a16:creationId xmlns:a16="http://schemas.microsoft.com/office/drawing/2014/main" id="{6AA0B631-12AF-21CE-DD6D-4D51320597CB}"/>
              </a:ext>
            </a:extLst>
          </p:cNvPr>
          <p:cNvSpPr>
            <a:spLocks noGrp="1"/>
          </p:cNvSpPr>
          <p:nvPr>
            <p:ph type="sldNum" sz="quarter" idx="10"/>
          </p:nvPr>
        </p:nvSpPr>
        <p:spPr/>
        <p:txBody>
          <a:bodyPr/>
          <a:lstStyle/>
          <a:p>
            <a:fld id="{E5B12101-DB11-214A-81F9-2D258DBE057F}" type="slidenum">
              <a:rPr lang="en-US" smtClean="0"/>
              <a:pPr/>
              <a:t>‹#›</a:t>
            </a:fld>
            <a:endParaRPr lang="en-US" dirty="0"/>
          </a:p>
        </p:txBody>
      </p:sp>
      <p:pic>
        <p:nvPicPr>
          <p:cNvPr id="10" name="Picture 9" descr="A white line on a black background&#10;&#10;Description automatically generated">
            <a:extLst>
              <a:ext uri="{FF2B5EF4-FFF2-40B4-BE49-F238E27FC236}">
                <a16:creationId xmlns:a16="http://schemas.microsoft.com/office/drawing/2014/main" id="{7B476563-B863-BC13-7CC5-62C44EA1922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673838" y="-354235"/>
            <a:ext cx="3161819" cy="6804463"/>
          </a:xfrm>
          <a:prstGeom prst="rect">
            <a:avLst/>
          </a:prstGeom>
        </p:spPr>
      </p:pic>
      <p:sp>
        <p:nvSpPr>
          <p:cNvPr id="12" name="Text Placeholder 11">
            <a:extLst>
              <a:ext uri="{FF2B5EF4-FFF2-40B4-BE49-F238E27FC236}">
                <a16:creationId xmlns:a16="http://schemas.microsoft.com/office/drawing/2014/main" id="{F9FA9167-0F11-F1C0-A182-8B508E87F8B4}"/>
              </a:ext>
            </a:extLst>
          </p:cNvPr>
          <p:cNvSpPr>
            <a:spLocks noGrp="1"/>
          </p:cNvSpPr>
          <p:nvPr>
            <p:ph type="body" sz="quarter" idx="11" hasCustomPrompt="1"/>
          </p:nvPr>
        </p:nvSpPr>
        <p:spPr>
          <a:xfrm>
            <a:off x="520617" y="1447086"/>
            <a:ext cx="4802164" cy="3471862"/>
          </a:xfrm>
          <a:prstGeom prst="rect">
            <a:avLst/>
          </a:prstGeom>
        </p:spPr>
        <p:txBody>
          <a:bodyPr/>
          <a:lstStyle>
            <a:lvl1pPr marL="0" indent="0">
              <a:buNone/>
              <a:defRPr sz="6000" b="1" i="0">
                <a:latin typeface="TIAA Challenger Black" pitchFamily="2" charset="77"/>
              </a:defRPr>
            </a:lvl1pPr>
          </a:lstStyle>
          <a:p>
            <a:pPr lvl="0"/>
            <a:r>
              <a:rPr lang="en-US" dirty="0"/>
              <a:t>Lorem ipsum.</a:t>
            </a:r>
          </a:p>
        </p:txBody>
      </p:sp>
      <p:sp>
        <p:nvSpPr>
          <p:cNvPr id="2" name="Text Placeholder 1">
            <a:extLst>
              <a:ext uri="{FF2B5EF4-FFF2-40B4-BE49-F238E27FC236}">
                <a16:creationId xmlns:a16="http://schemas.microsoft.com/office/drawing/2014/main" id="{08FA9377-1A28-AE5B-ED60-7104D0516255}"/>
              </a:ext>
            </a:extLst>
          </p:cNvPr>
          <p:cNvSpPr txBox="1">
            <a:spLocks/>
          </p:cNvSpPr>
          <p:nvPr userDrawn="1"/>
        </p:nvSpPr>
        <p:spPr>
          <a:xfrm>
            <a:off x="520618" y="758142"/>
            <a:ext cx="4802165" cy="430804"/>
          </a:xfrm>
          <a:prstGeom prst="rect">
            <a:avLst/>
          </a:prstGeom>
        </p:spPr>
        <p:txBody>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600" b="0" i="0" kern="1200">
                <a:solidFill>
                  <a:schemeClr val="tx1"/>
                </a:solidFill>
                <a:latin typeface="Ringside Narrow Book"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spc="300" dirty="0">
                <a:solidFill>
                  <a:schemeClr val="tx2"/>
                </a:solidFill>
                <a:effectLst/>
                <a:latin typeface="Ringside Narrow" panose="02000500000000000000" pitchFamily="2" charset="0"/>
                <a:cs typeface="Sentinel Book" panose="02060603060506030203" pitchFamily="18" charset="0"/>
              </a:rPr>
              <a:t>PRINCIPLE 1</a:t>
            </a:r>
          </a:p>
        </p:txBody>
      </p:sp>
      <p:cxnSp>
        <p:nvCxnSpPr>
          <p:cNvPr id="5" name="Straight Connector 4">
            <a:extLst>
              <a:ext uri="{FF2B5EF4-FFF2-40B4-BE49-F238E27FC236}">
                <a16:creationId xmlns:a16="http://schemas.microsoft.com/office/drawing/2014/main" id="{A6D65D78-0952-26B9-5902-214E1DC14A7D}"/>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911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0/50 Nest Eg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2BC3F4-4A5C-FDB7-64F6-DC874ED32676}"/>
              </a:ext>
            </a:extLst>
          </p:cNvPr>
          <p:cNvSpPr>
            <a:spLocks noGrp="1"/>
          </p:cNvSpPr>
          <p:nvPr>
            <p:ph type="sldNum" sz="quarter" idx="10"/>
          </p:nvPr>
        </p:nvSpPr>
        <p:spPr/>
        <p:txBody>
          <a:bodyPr/>
          <a:lstStyle/>
          <a:p>
            <a:fld id="{E5B12101-DB11-214A-81F9-2D258DBE057F}" type="slidenum">
              <a:rPr lang="en-US" smtClean="0"/>
              <a:pPr/>
              <a:t>‹#›</a:t>
            </a:fld>
            <a:endParaRPr lang="en-US" dirty="0"/>
          </a:p>
        </p:txBody>
      </p:sp>
      <p:sp>
        <p:nvSpPr>
          <p:cNvPr id="4" name="Rectangle 3">
            <a:extLst>
              <a:ext uri="{FF2B5EF4-FFF2-40B4-BE49-F238E27FC236}">
                <a16:creationId xmlns:a16="http://schemas.microsoft.com/office/drawing/2014/main" id="{679CE52D-4961-FD3E-6E1D-A97FE178D20D}"/>
              </a:ext>
            </a:extLst>
          </p:cNvPr>
          <p:cNvSpPr/>
          <p:nvPr userDrawn="1"/>
        </p:nvSpPr>
        <p:spPr>
          <a:xfrm>
            <a:off x="0" y="-1"/>
            <a:ext cx="11841096" cy="6441989"/>
          </a:xfrm>
          <a:prstGeom prst="rect">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2" name="Rectangle 1">
            <a:extLst>
              <a:ext uri="{FF2B5EF4-FFF2-40B4-BE49-F238E27FC236}">
                <a16:creationId xmlns:a16="http://schemas.microsoft.com/office/drawing/2014/main" id="{FF5221D4-71BE-A536-6B62-BE8EA048B0A8}"/>
              </a:ext>
            </a:extLst>
          </p:cNvPr>
          <p:cNvSpPr/>
          <p:nvPr userDrawn="1"/>
        </p:nvSpPr>
        <p:spPr>
          <a:xfrm>
            <a:off x="1" y="1"/>
            <a:ext cx="5981984" cy="6441988"/>
          </a:xfrm>
          <a:prstGeom prst="rect">
            <a:avLst/>
          </a:prstGeom>
          <a:solidFill>
            <a:schemeClr val="accent5"/>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dirty="0">
              <a:solidFill>
                <a:schemeClr val="bg1"/>
              </a:solidFill>
              <a:latin typeface="Ringside Narrow Book" panose="02000500000000000000" pitchFamily="2" charset="0"/>
            </a:endParaRPr>
          </a:p>
        </p:txBody>
      </p:sp>
      <p:sp>
        <p:nvSpPr>
          <p:cNvPr id="5" name="Text Placeholder 8">
            <a:extLst>
              <a:ext uri="{FF2B5EF4-FFF2-40B4-BE49-F238E27FC236}">
                <a16:creationId xmlns:a16="http://schemas.microsoft.com/office/drawing/2014/main" id="{0D3C18E9-21AB-64F9-94B1-2DB6F64ACFE8}"/>
              </a:ext>
            </a:extLst>
          </p:cNvPr>
          <p:cNvSpPr>
            <a:spLocks noGrp="1"/>
          </p:cNvSpPr>
          <p:nvPr>
            <p:ph type="body" sz="quarter" idx="11" hasCustomPrompt="1"/>
          </p:nvPr>
        </p:nvSpPr>
        <p:spPr>
          <a:xfrm>
            <a:off x="661940" y="1156493"/>
            <a:ext cx="4738735" cy="4545013"/>
          </a:xfrm>
          <a:prstGeom prst="rect">
            <a:avLst/>
          </a:prstGeom>
        </p:spPr>
        <p:txBody>
          <a:bodyPr/>
          <a:lstStyle>
            <a:lvl1pPr marL="0" indent="0">
              <a:buNone/>
              <a:defRPr sz="6600" b="1" i="0">
                <a:solidFill>
                  <a:schemeClr val="tx1"/>
                </a:solidFill>
                <a:latin typeface="TIAA Challenger Black" pitchFamily="2" charset="77"/>
              </a:defRPr>
            </a:lvl1pPr>
          </a:lstStyle>
          <a:p>
            <a:pPr lvl="0"/>
            <a:r>
              <a:rPr lang="en-US" dirty="0"/>
              <a:t>Lorem ipsum dolor </a:t>
            </a:r>
            <a:r>
              <a:rPr lang="en-US" dirty="0" err="1"/>
              <a:t>smet</a:t>
            </a:r>
            <a:r>
              <a:rPr lang="en-US" dirty="0"/>
              <a:t> </a:t>
            </a:r>
            <a:r>
              <a:rPr lang="en-US" dirty="0" err="1"/>
              <a:t>lweoi</a:t>
            </a:r>
            <a:r>
              <a:rPr lang="en-US" dirty="0"/>
              <a:t> </a:t>
            </a:r>
            <a:r>
              <a:rPr lang="en-US" dirty="0" err="1"/>
              <a:t>mowel</a:t>
            </a:r>
            <a:r>
              <a:rPr lang="en-US" dirty="0"/>
              <a:t> mow </a:t>
            </a:r>
            <a:r>
              <a:rPr lang="en-US" dirty="0" err="1"/>
              <a:t>jowe</a:t>
            </a:r>
            <a:r>
              <a:rPr lang="en-US" dirty="0"/>
              <a:t>.</a:t>
            </a:r>
          </a:p>
        </p:txBody>
      </p:sp>
      <p:sp>
        <p:nvSpPr>
          <p:cNvPr id="6" name="Text Placeholder 10">
            <a:extLst>
              <a:ext uri="{FF2B5EF4-FFF2-40B4-BE49-F238E27FC236}">
                <a16:creationId xmlns:a16="http://schemas.microsoft.com/office/drawing/2014/main" id="{5B35BA6D-E66A-0B18-3B1E-72442C4514A3}"/>
              </a:ext>
            </a:extLst>
          </p:cNvPr>
          <p:cNvSpPr>
            <a:spLocks noGrp="1"/>
          </p:cNvSpPr>
          <p:nvPr>
            <p:ph type="body" sz="quarter" idx="12" hasCustomPrompt="1"/>
          </p:nvPr>
        </p:nvSpPr>
        <p:spPr>
          <a:xfrm>
            <a:off x="6929438" y="1371600"/>
            <a:ext cx="4100512" cy="4329113"/>
          </a:xfrm>
          <a:prstGeom prst="rect">
            <a:avLst/>
          </a:prstGeom>
        </p:spPr>
        <p:txBody>
          <a:bodyPr/>
          <a:lstStyle>
            <a:lvl1pPr marL="342900" indent="-342900">
              <a:buFont typeface="Courier New" panose="02070309020205020404" pitchFamily="49" charset="0"/>
              <a:buChar char="o"/>
              <a:defRPr sz="2400" b="0" i="0">
                <a:latin typeface="Ringside Narrow Book" panose="02000500000000000000" pitchFamily="2" charset="0"/>
              </a:defRPr>
            </a:lvl1pPr>
            <a:lvl2pPr marL="685800" indent="-228600">
              <a:buFont typeface="Courier New" panose="02070309020205020404" pitchFamily="49" charset="0"/>
              <a:buChar char="o"/>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dirty="0"/>
              <a:t>Lorem </a:t>
            </a:r>
            <a:r>
              <a:rPr lang="en-US" dirty="0" err="1"/>
              <a:t>isum</a:t>
            </a:r>
            <a:r>
              <a:rPr lang="en-US" dirty="0"/>
              <a:t> dolor </a:t>
            </a:r>
            <a:r>
              <a:rPr lang="en-US" dirty="0" err="1"/>
              <a:t>smet</a:t>
            </a:r>
            <a:endParaRPr lang="en-US" dirty="0"/>
          </a:p>
        </p:txBody>
      </p:sp>
      <p:sp>
        <p:nvSpPr>
          <p:cNvPr id="7" name="Text Placeholder 4">
            <a:extLst>
              <a:ext uri="{FF2B5EF4-FFF2-40B4-BE49-F238E27FC236}">
                <a16:creationId xmlns:a16="http://schemas.microsoft.com/office/drawing/2014/main" id="{14E07D13-F966-038D-CA05-B5DCA78C3C6F}"/>
              </a:ext>
            </a:extLst>
          </p:cNvPr>
          <p:cNvSpPr>
            <a:spLocks noGrp="1"/>
          </p:cNvSpPr>
          <p:nvPr>
            <p:ph type="body" sz="quarter" idx="15" hasCustomPrompt="1"/>
          </p:nvPr>
        </p:nvSpPr>
        <p:spPr>
          <a:xfrm>
            <a:off x="6371124" y="5268119"/>
            <a:ext cx="5217139" cy="865188"/>
          </a:xfrm>
          <a:prstGeom prst="rect">
            <a:avLst/>
          </a:prstGeom>
        </p:spPr>
        <p:txBody>
          <a:bodyPr anchor="b"/>
          <a:lstStyle>
            <a:lvl1pPr marL="0" indent="0">
              <a:buNone/>
              <a:defRPr sz="800" b="0" i="0">
                <a:latin typeface="Ringside Narrow Book" panose="02000500000000000000" pitchFamily="2" charset="0"/>
              </a:defRPr>
            </a:lvl1pPr>
          </a:lstStyle>
          <a:p>
            <a:pPr lvl="0"/>
            <a:r>
              <a:rPr lang="en-US" dirty="0"/>
              <a:t>Disclaimer copy to go here.</a:t>
            </a:r>
          </a:p>
        </p:txBody>
      </p:sp>
      <p:cxnSp>
        <p:nvCxnSpPr>
          <p:cNvPr id="8" name="Straight Connector 7">
            <a:extLst>
              <a:ext uri="{FF2B5EF4-FFF2-40B4-BE49-F238E27FC236}">
                <a16:creationId xmlns:a16="http://schemas.microsoft.com/office/drawing/2014/main" id="{6C8E94E3-D845-EE8C-6408-172001E66666}"/>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527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67.xml"/><Relationship Id="rId1" Type="http://schemas.openxmlformats.org/officeDocument/2006/relationships/slideLayout" Target="../slideLayouts/slideLayout66.xml"/></Relationships>
</file>

<file path=ppt/slideMasters/_rels/slideMaster1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11.xml"/><Relationship Id="rId1" Type="http://schemas.openxmlformats.org/officeDocument/2006/relationships/slideLayout" Target="../slideLayouts/slideLayout68.xml"/><Relationship Id="rId5" Type="http://schemas.openxmlformats.org/officeDocument/2006/relationships/image" Target="../media/image56.svg"/><Relationship Id="rId4" Type="http://schemas.openxmlformats.org/officeDocument/2006/relationships/image" Target="../media/image55.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theme" Target="../theme/theme12.xml"/><Relationship Id="rId1" Type="http://schemas.openxmlformats.org/officeDocument/2006/relationships/slideLayout" Target="../slideLayouts/slideLayout69.xml"/><Relationship Id="rId4" Type="http://schemas.openxmlformats.org/officeDocument/2006/relationships/image" Target="../media/image56.svg"/></Relationships>
</file>

<file path=ppt/slideMasters/_rels/slideMaster13.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13.xml"/><Relationship Id="rId1" Type="http://schemas.openxmlformats.org/officeDocument/2006/relationships/slideLayout" Target="../slideLayouts/slideLayout70.xml"/><Relationship Id="rId5" Type="http://schemas.openxmlformats.org/officeDocument/2006/relationships/image" Target="../media/image56.svg"/><Relationship Id="rId4" Type="http://schemas.openxmlformats.org/officeDocument/2006/relationships/image" Target="../media/image55.png"/></Relationships>
</file>

<file path=ppt/slideMasters/_rels/slideMaster1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14.xml"/><Relationship Id="rId1" Type="http://schemas.openxmlformats.org/officeDocument/2006/relationships/slideLayout" Target="../slideLayouts/slideLayout71.xml"/><Relationship Id="rId5" Type="http://schemas.openxmlformats.org/officeDocument/2006/relationships/image" Target="../media/image56.svg"/><Relationship Id="rId4" Type="http://schemas.openxmlformats.org/officeDocument/2006/relationships/image" Target="../media/image55.png"/></Relationships>
</file>

<file path=ppt/slideMasters/_rels/slideMaster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heme" Target="../theme/theme15.xml"/><Relationship Id="rId1" Type="http://schemas.openxmlformats.org/officeDocument/2006/relationships/slideLayout" Target="../slideLayouts/slideLayout72.xml"/><Relationship Id="rId5" Type="http://schemas.openxmlformats.org/officeDocument/2006/relationships/image" Target="../media/image56.svg"/><Relationship Id="rId4" Type="http://schemas.openxmlformats.org/officeDocument/2006/relationships/image" Target="../media/image55.png"/></Relationships>
</file>

<file path=ppt/slideMasters/_rels/slideMaster1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heme" Target="../theme/theme16.xml"/><Relationship Id="rId1" Type="http://schemas.openxmlformats.org/officeDocument/2006/relationships/slideLayout" Target="../slideLayouts/slideLayout73.xml"/><Relationship Id="rId5" Type="http://schemas.openxmlformats.org/officeDocument/2006/relationships/image" Target="../media/image56.svg"/><Relationship Id="rId4" Type="http://schemas.openxmlformats.org/officeDocument/2006/relationships/image" Target="../media/image55.png"/></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heme" Target="../theme/theme17.xml"/><Relationship Id="rId1" Type="http://schemas.openxmlformats.org/officeDocument/2006/relationships/slideLayout" Target="../slideLayouts/slideLayout74.xml"/><Relationship Id="rId5" Type="http://schemas.openxmlformats.org/officeDocument/2006/relationships/image" Target="../media/image56.svg"/><Relationship Id="rId4" Type="http://schemas.openxmlformats.org/officeDocument/2006/relationships/image" Target="../media/image55.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1.bin"/><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1.bin"/><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bin"/><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bin"/><Relationship Id="rId5" Type="http://schemas.openxmlformats.org/officeDocument/2006/relationships/theme" Target="../theme/theme5.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bin"/><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6.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7.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theme" Target="../theme/theme9.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blue and black logo&#10;&#10;Description automatically generated">
            <a:extLst>
              <a:ext uri="{FF2B5EF4-FFF2-40B4-BE49-F238E27FC236}">
                <a16:creationId xmlns:a16="http://schemas.microsoft.com/office/drawing/2014/main" id="{847EBF7B-8D96-451B-73D0-F57273D6A2C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3745" y="6564656"/>
            <a:ext cx="704792" cy="187499"/>
          </a:xfrm>
          <a:prstGeom prst="rect">
            <a:avLst/>
          </a:prstGeom>
        </p:spPr>
      </p:pic>
      <p:cxnSp>
        <p:nvCxnSpPr>
          <p:cNvPr id="8" name="Straight Connector 7">
            <a:extLst>
              <a:ext uri="{FF2B5EF4-FFF2-40B4-BE49-F238E27FC236}">
                <a16:creationId xmlns:a16="http://schemas.microsoft.com/office/drawing/2014/main" id="{7DA44C55-D9D2-4F5E-AE57-86A383066ED8}"/>
              </a:ext>
            </a:extLst>
          </p:cNvPr>
          <p:cNvCxnSpPr>
            <a:cxnSpLocks/>
          </p:cNvCxnSpPr>
          <p:nvPr userDrawn="1"/>
        </p:nvCxnSpPr>
        <p:spPr>
          <a:xfrm>
            <a:off x="1537752" y="6590231"/>
            <a:ext cx="0" cy="1694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2">
            <a:extLst>
              <a:ext uri="{FF2B5EF4-FFF2-40B4-BE49-F238E27FC236}">
                <a16:creationId xmlns:a16="http://schemas.microsoft.com/office/drawing/2014/main" id="{B9E23807-1A27-73D9-7EDA-ADAF45A405F3}"/>
              </a:ext>
            </a:extLst>
          </p:cNvPr>
          <p:cNvSpPr>
            <a:spLocks noGrp="1"/>
          </p:cNvSpPr>
          <p:nvPr>
            <p:ph type="sldNum" sz="quarter" idx="4"/>
          </p:nvPr>
        </p:nvSpPr>
        <p:spPr>
          <a:xfrm>
            <a:off x="116920" y="6590231"/>
            <a:ext cx="361527" cy="161925"/>
          </a:xfrm>
          <a:prstGeom prst="rect">
            <a:avLst/>
          </a:prstGeom>
        </p:spPr>
        <p:txBody>
          <a:bodyPr anchor="ctr"/>
          <a:lstStyle>
            <a:lvl1pPr algn="ctr">
              <a:defRPr sz="700" b="1" i="0">
                <a:latin typeface="Ringside Narrow Book" panose="02000500000000000000" pitchFamily="2" charset="0"/>
              </a:defRPr>
            </a:lvl1pPr>
          </a:lstStyle>
          <a:p>
            <a:fld id="{E5B12101-DB11-214A-81F9-2D258DBE057F}" type="slidenum">
              <a:rPr lang="en-US" smtClean="0"/>
              <a:pPr/>
              <a:t>‹#›</a:t>
            </a:fld>
            <a:endParaRPr lang="en-US" dirty="0"/>
          </a:p>
        </p:txBody>
      </p:sp>
      <p:sp>
        <p:nvSpPr>
          <p:cNvPr id="10" name="TextBox 9">
            <a:extLst>
              <a:ext uri="{FF2B5EF4-FFF2-40B4-BE49-F238E27FC236}">
                <a16:creationId xmlns:a16="http://schemas.microsoft.com/office/drawing/2014/main" id="{C44AEE41-0D87-E2E7-B966-E48AAFCBB883}"/>
              </a:ext>
            </a:extLst>
          </p:cNvPr>
          <p:cNvSpPr txBox="1"/>
          <p:nvPr userDrawn="1"/>
        </p:nvSpPr>
        <p:spPr>
          <a:xfrm>
            <a:off x="1736968" y="6613382"/>
            <a:ext cx="6335486" cy="123111"/>
          </a:xfrm>
          <a:prstGeom prst="rect">
            <a:avLst/>
          </a:prstGeom>
          <a:noFill/>
        </p:spPr>
        <p:txBody>
          <a:bodyPr wrap="square" lIns="0" tIns="0" rIns="0" bIns="0" rtlCol="0">
            <a:spAutoFit/>
          </a:bodyPr>
          <a:lstStyle/>
          <a:p>
            <a:pPr algn="l"/>
            <a:r>
              <a:rPr lang="en-US" sz="800" b="1" dirty="0">
                <a:latin typeface="Ringside Narrow" panose="02000500000000000000" pitchFamily="2" charset="0"/>
              </a:rPr>
              <a:t>INVESTING ESSENTIALS: 5 PRINCIPLES TO HELP YOU INVEST WITH CONFIDENCE </a:t>
            </a:r>
            <a:endParaRPr lang="en-US" sz="800" dirty="0">
              <a:latin typeface="Ringside Narrow Book" panose="02000500000000000000" pitchFamily="2" charset="0"/>
            </a:endParaRPr>
          </a:p>
        </p:txBody>
      </p:sp>
    </p:spTree>
    <p:extLst>
      <p:ext uri="{BB962C8B-B14F-4D97-AF65-F5344CB8AC3E}">
        <p14:creationId xmlns:p14="http://schemas.microsoft.com/office/powerpoint/2010/main" val="3974852888"/>
      </p:ext>
    </p:extLst>
  </p:cSld>
  <p:clrMap bg1="lt1" tx1="dk1" bg2="lt2" tx2="dk2" accent1="accent1" accent2="accent2" accent3="accent3" accent4="accent4" accent5="accent5" accent6="accent6" hlink="hlink" folHlink="folHlink"/>
  <p:sldLayoutIdLst>
    <p:sldLayoutId id="2147483715" r:id="rId1"/>
    <p:sldLayoutId id="2147483714" r:id="rId2"/>
    <p:sldLayoutId id="2147483713" r:id="rId3"/>
    <p:sldLayoutId id="2147483712" r:id="rId4"/>
    <p:sldLayoutId id="214748369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54FFAB1-EEEB-0AD2-8F12-DCA76F4D14F1}"/>
              </a:ext>
            </a:extLst>
          </p:cNvPr>
          <p:cNvSpPr>
            <a:spLocks noGrp="1"/>
          </p:cNvSpPr>
          <p:nvPr>
            <p:ph type="ftr" sz="quarter" idx="3"/>
          </p:nvPr>
        </p:nvSpPr>
        <p:spPr>
          <a:xfrm rot="5400000">
            <a:off x="9605267" y="3782838"/>
            <a:ext cx="4572000" cy="182880"/>
          </a:xfrm>
          <a:prstGeom prst="rect">
            <a:avLst/>
          </a:prstGeom>
        </p:spPr>
        <p:txBody>
          <a:bodyPr vert="horz" lIns="0" tIns="0" rIns="0" bIns="0" rtlCol="0" anchor="ctr"/>
          <a:lstStyle>
            <a:lvl1pPr marL="0" marR="0" indent="0" algn="r" defTabSz="685800" rtl="0" eaLnBrk="1" fontAlgn="auto" latinLnBrk="0" hangingPunct="1">
              <a:lnSpc>
                <a:spcPct val="100000"/>
              </a:lnSpc>
              <a:spcBef>
                <a:spcPts val="0"/>
              </a:spcBef>
              <a:spcAft>
                <a:spcPts val="0"/>
              </a:spcAft>
              <a:buClr>
                <a:schemeClr val="tx1"/>
              </a:buClr>
              <a:buSzTx/>
              <a:buFontTx/>
              <a:buNone/>
              <a:tabLst/>
              <a:defRPr sz="450" b="1" i="0" cap="all" spc="8" baseline="0">
                <a:solidFill>
                  <a:schemeClr val="tx1"/>
                </a:solidFill>
                <a:latin typeface="Ringside Narrow" panose="02000500000000000000" pitchFamily="2" charset="0"/>
              </a:defRPr>
            </a:lvl1pPr>
          </a:lstStyle>
          <a:p>
            <a:r>
              <a:rPr lang="en-US"/>
              <a:t>TIAA – CONFIDENTIAL. NOT FOR USE WITH OR DISTRIBUTION TO THE PUBLIC.</a:t>
            </a:r>
          </a:p>
        </p:txBody>
      </p:sp>
      <p:sp>
        <p:nvSpPr>
          <p:cNvPr id="2" name="Title Placeholder 1">
            <a:extLst>
              <a:ext uri="{FF2B5EF4-FFF2-40B4-BE49-F238E27FC236}">
                <a16:creationId xmlns:a16="http://schemas.microsoft.com/office/drawing/2014/main" id="{22A97FA1-ADE1-5740-C99A-80F6EF1BBC3E}"/>
              </a:ext>
            </a:extLst>
          </p:cNvPr>
          <p:cNvSpPr>
            <a:spLocks noGrp="1"/>
          </p:cNvSpPr>
          <p:nvPr>
            <p:ph type="title"/>
          </p:nvPr>
        </p:nvSpPr>
        <p:spPr>
          <a:xfrm>
            <a:off x="292100" y="612650"/>
            <a:ext cx="10940995" cy="62757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0FCCF820-14CF-1981-CC4D-9D9E705A2889}"/>
              </a:ext>
            </a:extLst>
          </p:cNvPr>
          <p:cNvSpPr>
            <a:spLocks noGrp="1"/>
          </p:cNvSpPr>
          <p:nvPr>
            <p:ph type="body" idx="1"/>
          </p:nvPr>
        </p:nvSpPr>
        <p:spPr>
          <a:xfrm>
            <a:off x="288925" y="1542197"/>
            <a:ext cx="10940995" cy="463476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B5BDC3-65C3-6011-69AF-5A7CA841F362}"/>
              </a:ext>
            </a:extLst>
          </p:cNvPr>
          <p:cNvSpPr>
            <a:spLocks noGrp="1"/>
          </p:cNvSpPr>
          <p:nvPr>
            <p:ph type="sldNum" sz="quarter" idx="4"/>
          </p:nvPr>
        </p:nvSpPr>
        <p:spPr>
          <a:xfrm>
            <a:off x="11706438" y="6484939"/>
            <a:ext cx="361527" cy="161925"/>
          </a:xfrm>
          <a:prstGeom prst="rect">
            <a:avLst/>
          </a:prstGeom>
        </p:spPr>
        <p:txBody>
          <a:bodyPr vert="horz" lIns="0" tIns="0" rIns="0" bIns="0" rtlCol="0" anchor="ctr">
            <a:noAutofit/>
          </a:bodyPr>
          <a:lstStyle>
            <a:lvl1pPr algn="ctr">
              <a:buClr>
                <a:schemeClr val="tx1"/>
              </a:buClr>
              <a:defRPr sz="525" b="1" i="0">
                <a:solidFill>
                  <a:schemeClr val="tx1"/>
                </a:solidFill>
                <a:latin typeface="TIAA Challenger Semibold" pitchFamily="2" charset="77"/>
              </a:defRPr>
            </a:lvl1pPr>
          </a:lstStyle>
          <a:p>
            <a:fld id="{E5B12101-DB11-214A-81F9-2D258DBE057F}" type="slidenum">
              <a:rPr lang="en-US" smtClean="0"/>
              <a:pPr/>
              <a:t>‹#›</a:t>
            </a:fld>
            <a:endParaRPr lang="en-US"/>
          </a:p>
        </p:txBody>
      </p:sp>
    </p:spTree>
    <p:extLst>
      <p:ext uri="{BB962C8B-B14F-4D97-AF65-F5344CB8AC3E}">
        <p14:creationId xmlns:p14="http://schemas.microsoft.com/office/powerpoint/2010/main" val="2535497242"/>
      </p:ext>
    </p:extLst>
  </p:cSld>
  <p:clrMap bg1="lt1" tx1="dk1" bg2="lt2" tx2="dk2" accent1="accent1" accent2="accent2" accent3="accent3" accent4="accent4" accent5="accent5" accent6="accent6" hlink="hlink" folHlink="folHlink"/>
  <p:sldLayoutIdLst>
    <p:sldLayoutId id="2147483717" r:id="rId1"/>
    <p:sldLayoutId id="2147483661" r:id="rId2"/>
  </p:sldLayoutIdLst>
  <p:hf hdr="0" dt="0"/>
  <p:txStyles>
    <p:titleStyle>
      <a:lvl1pPr algn="l" defTabSz="685800" rtl="0" eaLnBrk="1" latinLnBrk="0" hangingPunct="1">
        <a:lnSpc>
          <a:spcPct val="100000"/>
        </a:lnSpc>
        <a:spcBef>
          <a:spcPct val="0"/>
        </a:spcBef>
        <a:buClr>
          <a:schemeClr val="tx1"/>
        </a:buClr>
        <a:buNone/>
        <a:defRPr sz="1650" b="1" i="0" kern="1200" spc="30" baseline="0">
          <a:solidFill>
            <a:schemeClr val="tx1"/>
          </a:solidFill>
          <a:latin typeface="TIAA Challenger Semibold" pitchFamily="2" charset="77"/>
          <a:ea typeface="+mj-ea"/>
          <a:cs typeface="+mj-cs"/>
        </a:defRPr>
      </a:lvl1pPr>
    </p:titleStyle>
    <p:bodyStyle>
      <a:lvl1pPr marL="0" indent="0" algn="l" defTabSz="685800" rtl="0" eaLnBrk="1" latinLnBrk="0" hangingPunct="1">
        <a:lnSpc>
          <a:spcPct val="100000"/>
        </a:lnSpc>
        <a:spcBef>
          <a:spcPts val="0"/>
        </a:spcBef>
        <a:spcAft>
          <a:spcPts val="450"/>
        </a:spcAft>
        <a:buClr>
          <a:schemeClr val="tx1"/>
        </a:buClr>
        <a:buFont typeface="Arial" panose="020B0604020202020204" pitchFamily="34" charset="0"/>
        <a:buNone/>
        <a:defRPr sz="1200" b="0" i="0" kern="1200">
          <a:solidFill>
            <a:schemeClr val="tx1"/>
          </a:solidFill>
          <a:latin typeface="Ringside Narrow Book" panose="02000500000000000000" pitchFamily="2" charset="0"/>
          <a:ea typeface="+mn-ea"/>
          <a:cs typeface="+mn-cs"/>
        </a:defRPr>
      </a:lvl1pPr>
      <a:lvl2pPr marL="356616" indent="-102870" algn="l" defTabSz="685800" rtl="0" eaLnBrk="1" latinLnBrk="0" hangingPunct="1">
        <a:lnSpc>
          <a:spcPct val="100000"/>
        </a:lnSpc>
        <a:spcBef>
          <a:spcPts val="0"/>
        </a:spcBef>
        <a:spcAft>
          <a:spcPts val="450"/>
        </a:spcAft>
        <a:buClr>
          <a:schemeClr val="tx1"/>
        </a:buClr>
        <a:buFont typeface="Arial" panose="020B0604020202020204" pitchFamily="34" charset="0"/>
        <a:buChar char="•"/>
        <a:tabLst/>
        <a:defRPr sz="1200" b="0" i="0" kern="1200">
          <a:solidFill>
            <a:schemeClr val="tx1"/>
          </a:solidFill>
          <a:latin typeface="Ringside Narrow Book" panose="02000500000000000000" pitchFamily="2" charset="0"/>
          <a:ea typeface="+mn-ea"/>
          <a:cs typeface="+mn-cs"/>
        </a:defRPr>
      </a:lvl2pPr>
      <a:lvl3pPr marL="713232" indent="-102870" algn="l" defTabSz="685800" rtl="0" eaLnBrk="1" latinLnBrk="0" hangingPunct="1">
        <a:lnSpc>
          <a:spcPct val="100000"/>
        </a:lnSpc>
        <a:spcBef>
          <a:spcPts val="0"/>
        </a:spcBef>
        <a:spcAft>
          <a:spcPts val="450"/>
        </a:spcAft>
        <a:buClr>
          <a:schemeClr val="tx1"/>
        </a:buClr>
        <a:buFont typeface="Arial" panose="020B0604020202020204" pitchFamily="34" charset="0"/>
        <a:buChar char="•"/>
        <a:defRPr sz="1200" b="0" i="0" kern="1200">
          <a:solidFill>
            <a:schemeClr val="tx1"/>
          </a:solidFill>
          <a:latin typeface="Ringside Narrow Book" panose="02000500000000000000" pitchFamily="2" charset="0"/>
          <a:ea typeface="+mn-ea"/>
          <a:cs typeface="+mn-cs"/>
        </a:defRPr>
      </a:lvl3pPr>
      <a:lvl4pPr marL="1069848" indent="-102870" algn="l" defTabSz="685800" rtl="0" eaLnBrk="1" latinLnBrk="0" hangingPunct="1">
        <a:lnSpc>
          <a:spcPct val="100000"/>
        </a:lnSpc>
        <a:spcBef>
          <a:spcPts val="0"/>
        </a:spcBef>
        <a:spcAft>
          <a:spcPts val="450"/>
        </a:spcAft>
        <a:buClr>
          <a:schemeClr val="tx1"/>
        </a:buClr>
        <a:buFont typeface="Arial" panose="020B0604020202020204" pitchFamily="34" charset="0"/>
        <a:buChar char="•"/>
        <a:defRPr sz="1050" b="0" i="0" kern="1200">
          <a:solidFill>
            <a:schemeClr val="tx1"/>
          </a:solidFill>
          <a:latin typeface="Ringside Narrow Book" panose="02000500000000000000" pitchFamily="2" charset="0"/>
          <a:ea typeface="+mn-ea"/>
          <a:cs typeface="+mn-cs"/>
        </a:defRPr>
      </a:lvl4pPr>
      <a:lvl5pPr marL="1426464" indent="-102870" algn="l" defTabSz="685800" rtl="0" eaLnBrk="1" latinLnBrk="0" hangingPunct="1">
        <a:lnSpc>
          <a:spcPct val="100000"/>
        </a:lnSpc>
        <a:spcBef>
          <a:spcPts val="0"/>
        </a:spcBef>
        <a:spcAft>
          <a:spcPts val="450"/>
        </a:spcAft>
        <a:buClr>
          <a:schemeClr val="tx1"/>
        </a:buClr>
        <a:buFont typeface="Arial" panose="020B0604020202020204" pitchFamily="34" charset="0"/>
        <a:buChar char="•"/>
        <a:defRPr sz="825" b="0" i="0" kern="1200">
          <a:solidFill>
            <a:schemeClr val="tx1"/>
          </a:solidFill>
          <a:latin typeface="Ringside Narrow Book" panose="02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7" userDrawn="1">
          <p15:clr>
            <a:srgbClr val="F26B43"/>
          </p15:clr>
        </p15:guide>
        <p15:guide id="2" orient="horz" pos="2160" userDrawn="1">
          <p15:clr>
            <a:srgbClr val="F26B43"/>
          </p15:clr>
        </p15:guide>
        <p15:guide id="3" pos="4989" userDrawn="1">
          <p15:clr>
            <a:srgbClr val="F26B43"/>
          </p15:clr>
        </p15:guide>
        <p15:guide id="4" pos="5248" userDrawn="1">
          <p15:clr>
            <a:srgbClr val="F26B43"/>
          </p15:clr>
        </p15:guide>
        <p15:guide id="5" pos="7424" userDrawn="1">
          <p15:clr>
            <a:srgbClr val="F26B43"/>
          </p15:clr>
        </p15:guide>
        <p15:guide id="6" pos="7555" userDrawn="1">
          <p15:clr>
            <a:srgbClr val="F26B43"/>
          </p15:clr>
        </p15:guide>
        <p15:guide id="7" pos="7683" userDrawn="1">
          <p15:clr>
            <a:srgbClr val="F26B43"/>
          </p15:clr>
        </p15:guide>
        <p15:guide id="8" pos="2813" userDrawn="1">
          <p15:clr>
            <a:srgbClr val="F26B43"/>
          </p15:clr>
        </p15:guide>
        <p15:guide id="9" pos="2685" userDrawn="1">
          <p15:clr>
            <a:srgbClr val="F26B43"/>
          </p15:clr>
        </p15:guide>
        <p15:guide id="10" pos="2557" userDrawn="1">
          <p15:clr>
            <a:srgbClr val="F26B43"/>
          </p15:clr>
        </p15:guide>
        <p15:guide id="11" pos="384" userDrawn="1">
          <p15:clr>
            <a:srgbClr val="F26B43"/>
          </p15:clr>
        </p15:guide>
        <p15:guide id="12" pos="256" userDrawn="1">
          <p15:clr>
            <a:srgbClr val="F26B43"/>
          </p15:clr>
        </p15:guide>
        <p15:guide id="13" pos="128" userDrawn="1">
          <p15:clr>
            <a:srgbClr val="F26B43"/>
          </p15:clr>
        </p15:guide>
        <p15:guide id="14" pos="9856" userDrawn="1">
          <p15:clr>
            <a:srgbClr val="F26B43"/>
          </p15:clr>
        </p15:guide>
        <p15:guide id="15" pos="9984" userDrawn="1">
          <p15:clr>
            <a:srgbClr val="F26B43"/>
          </p15:clr>
        </p15:guide>
        <p15:guide id="16" pos="10112" userDrawn="1">
          <p15:clr>
            <a:srgbClr val="F26B43"/>
          </p15:clr>
        </p15:guide>
        <p15:guide id="17" orient="horz" pos="1186" userDrawn="1">
          <p15:clr>
            <a:srgbClr val="F26B43"/>
          </p15:clr>
        </p15:guide>
        <p15:guide id="18" orient="horz" pos="3134" userDrawn="1">
          <p15:clr>
            <a:srgbClr val="F26B43"/>
          </p15:clr>
        </p15:guide>
        <p15:guide id="19" orient="horz" pos="288" userDrawn="1">
          <p15:clr>
            <a:srgbClr val="F26B43"/>
          </p15:clr>
        </p15:guide>
        <p15:guide id="20" orient="horz" pos="190" userDrawn="1">
          <p15:clr>
            <a:srgbClr val="F26B43"/>
          </p15:clr>
        </p15:guide>
        <p15:guide id="21" orient="horz" pos="94" userDrawn="1">
          <p15:clr>
            <a:srgbClr val="F26B43"/>
          </p15:clr>
        </p15:guide>
        <p15:guide id="22" orient="horz" pos="4152" userDrawn="1">
          <p15:clr>
            <a:srgbClr val="F26B43"/>
          </p15:clr>
        </p15:guide>
        <p15:guide id="23" orient="horz" pos="4228" userDrawn="1">
          <p15:clr>
            <a:srgbClr val="F26B43"/>
          </p15:clr>
        </p15:guide>
        <p15:guide id="24" orient="horz" pos="3894"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60638BEF-21F3-CD45-AAD6-BD631D3592E2}"/>
              </a:ext>
            </a:extLst>
          </p:cNvPr>
          <p:cNvSpPr>
            <a:spLocks noGrp="1"/>
          </p:cNvSpPr>
          <p:nvPr>
            <p:ph type="body" idx="1"/>
          </p:nvPr>
        </p:nvSpPr>
        <p:spPr>
          <a:xfrm>
            <a:off x="602594" y="1597572"/>
            <a:ext cx="10979807" cy="4600027"/>
          </a:xfrm>
          <a:prstGeom prst="rect">
            <a:avLst/>
          </a:prstGeom>
        </p:spPr>
        <p:txBody>
          <a:bodyPr vert="horz" lIns="0" tIns="0" rIns="0" bIns="0" rtlCol="0">
            <a:normAutofit/>
          </a:bodyPr>
          <a:lstStyle/>
          <a:p>
            <a:pPr lvl="1"/>
            <a:r>
              <a:rPr lang="en-US" dirty="0"/>
              <a:t>Click to edit Master text styles</a:t>
            </a:r>
          </a:p>
          <a:p>
            <a:pPr lvl="2"/>
            <a:r>
              <a:rPr lang="en-US" dirty="0"/>
              <a:t>First level</a:t>
            </a:r>
          </a:p>
          <a:p>
            <a:pPr lvl="3"/>
            <a:r>
              <a:rPr lang="en-US" dirty="0"/>
              <a:t>Second level</a:t>
            </a:r>
          </a:p>
          <a:p>
            <a:pPr lvl="4"/>
            <a:r>
              <a:rPr lang="en-US" dirty="0"/>
              <a:t>Third level</a:t>
            </a:r>
          </a:p>
        </p:txBody>
      </p:sp>
      <p:sp>
        <p:nvSpPr>
          <p:cNvPr id="22" name="Text Placeholder 19">
            <a:extLst>
              <a:ext uri="{FF2B5EF4-FFF2-40B4-BE49-F238E27FC236}">
                <a16:creationId xmlns:a16="http://schemas.microsoft.com/office/drawing/2014/main" id="{25BA0C83-F4B7-8745-8461-90D0D210B34A}"/>
              </a:ext>
            </a:extLst>
          </p:cNvPr>
          <p:cNvSpPr txBox="1">
            <a:spLocks/>
          </p:cNvSpPr>
          <p:nvPr userDrawn="1"/>
        </p:nvSpPr>
        <p:spPr>
          <a:xfrm>
            <a:off x="6961847" y="6477000"/>
            <a:ext cx="4284133" cy="177800"/>
          </a:xfrm>
          <a:prstGeom prst="rect">
            <a:avLst/>
          </a:prstGeom>
        </p:spPr>
        <p:txBody>
          <a:bodyPr lIns="0" tIns="0" rIns="0" bIns="0" anchor="b" anchorCtr="0">
            <a:noAutofit/>
          </a:bodyPr>
          <a:lstStyle>
            <a:lvl1pPr marL="0" indent="0" algn="l" defTabSz="914400" rtl="0" eaLnBrk="1" latinLnBrk="0" hangingPunct="1">
              <a:lnSpc>
                <a:spcPct val="100000"/>
              </a:lnSpc>
              <a:spcBef>
                <a:spcPts val="300"/>
              </a:spcBef>
              <a:spcAft>
                <a:spcPts val="0"/>
              </a:spcAft>
              <a:buFontTx/>
              <a:buNone/>
              <a:defRPr sz="800" b="0" i="0" kern="1200" cap="all" baseline="0">
                <a:solidFill>
                  <a:schemeClr val="accent1"/>
                </a:solidFill>
                <a:latin typeface="Franklin Gothic Medium" panose="020B0603020102020204" pitchFamily="34" charset="0"/>
                <a:ea typeface="+mn-ea"/>
                <a:cs typeface="Gill Sans Light" panose="020B0302020104020203" pitchFamily="34" charset="-79"/>
              </a:defRPr>
            </a:lvl1pPr>
            <a:lvl2pPr marL="230188" indent="-230188" algn="l" defTabSz="914400" rtl="0" eaLnBrk="1" latinLnBrk="0" hangingPunct="1">
              <a:lnSpc>
                <a:spcPct val="100000"/>
              </a:lnSpc>
              <a:spcBef>
                <a:spcPts val="600"/>
              </a:spcBef>
              <a:spcAft>
                <a:spcPts val="300"/>
              </a:spcAft>
              <a:buClr>
                <a:schemeClr val="tx1">
                  <a:lumMod val="50000"/>
                  <a:lumOff val="50000"/>
                </a:schemeClr>
              </a:buClr>
              <a:buSzPct val="110000"/>
              <a:buFont typeface="Arial" panose="020B0604020202020204" pitchFamily="34" charset="0"/>
              <a:buChar char="•"/>
              <a:defRPr sz="1600" kern="1200">
                <a:solidFill>
                  <a:schemeClr val="accent1"/>
                </a:solidFill>
                <a:latin typeface="+mn-lt"/>
                <a:ea typeface="+mn-ea"/>
                <a:cs typeface="+mn-cs"/>
              </a:defRPr>
            </a:lvl2pPr>
            <a:lvl3pPr marL="460375" indent="-230188" algn="l" defTabSz="914400" rtl="0" eaLnBrk="1" latinLnBrk="0" hangingPunct="1">
              <a:lnSpc>
                <a:spcPct val="100000"/>
              </a:lnSpc>
              <a:spcBef>
                <a:spcPts val="0"/>
              </a:spcBef>
              <a:spcAft>
                <a:spcPts val="300"/>
              </a:spcAft>
              <a:buClr>
                <a:schemeClr val="accent1"/>
              </a:buClr>
              <a:buFont typeface="Arial"/>
              <a:buChar char="–"/>
              <a:defRPr sz="1600" kern="1200">
                <a:solidFill>
                  <a:schemeClr val="accent1"/>
                </a:solidFill>
                <a:latin typeface="+mn-lt"/>
                <a:ea typeface="+mn-ea"/>
                <a:cs typeface="+mn-cs"/>
              </a:defRPr>
            </a:lvl3pPr>
            <a:lvl4pPr marL="682625" indent="-222250" algn="l" defTabSz="914400" rtl="0" eaLnBrk="1" latinLnBrk="0" hangingPunct="1">
              <a:lnSpc>
                <a:spcPct val="100000"/>
              </a:lnSpc>
              <a:spcBef>
                <a:spcPts val="0"/>
              </a:spcBef>
              <a:spcAft>
                <a:spcPts val="300"/>
              </a:spcAft>
              <a:buClr>
                <a:schemeClr val="accent1"/>
              </a:buClr>
              <a:buFont typeface="Arial" panose="020B0604020202020204" pitchFamily="34" charset="0"/>
              <a:buChar char="•"/>
              <a:defRPr sz="1200" kern="1200">
                <a:solidFill>
                  <a:schemeClr val="accent1"/>
                </a:solidFill>
                <a:latin typeface="+mn-lt"/>
                <a:ea typeface="+mn-ea"/>
                <a:cs typeface="+mn-cs"/>
              </a:defRPr>
            </a:lvl4pPr>
            <a:lvl5pPr marL="911225" indent="-228600" algn="l" defTabSz="914400" rtl="0" eaLnBrk="1" latinLnBrk="0" hangingPunct="1">
              <a:lnSpc>
                <a:spcPct val="100000"/>
              </a:lnSpc>
              <a:spcBef>
                <a:spcPts val="0"/>
              </a:spcBef>
              <a:spcAft>
                <a:spcPts val="300"/>
              </a:spcAft>
              <a:buClr>
                <a:schemeClr val="accent1"/>
              </a:buClr>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endParaRPr lang="en-US" sz="800" dirty="0">
              <a:solidFill>
                <a:schemeClr val="bg2">
                  <a:lumMod val="25000"/>
                </a:schemeClr>
              </a:solidFill>
              <a:latin typeface="+mn-lt"/>
            </a:endParaRPr>
          </a:p>
        </p:txBody>
      </p:sp>
      <p:cxnSp>
        <p:nvCxnSpPr>
          <p:cNvPr id="4" name="Straight Connector 3">
            <a:extLst>
              <a:ext uri="{FF2B5EF4-FFF2-40B4-BE49-F238E27FC236}">
                <a16:creationId xmlns:a16="http://schemas.microsoft.com/office/drawing/2014/main" id="{C932F985-08C8-C242-B7C4-64EAD84A4455}"/>
              </a:ext>
            </a:extLst>
          </p:cNvPr>
          <p:cNvCxnSpPr>
            <a:cxnSpLocks/>
          </p:cNvCxnSpPr>
          <p:nvPr userDrawn="1"/>
        </p:nvCxnSpPr>
        <p:spPr>
          <a:xfrm>
            <a:off x="609600" y="6354763"/>
            <a:ext cx="10972800" cy="0"/>
          </a:xfrm>
          <a:prstGeom prst="line">
            <a:avLst/>
          </a:prstGeom>
          <a:ln w="635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1" name="TextBox 10" hidden="1"/>
          <p:cNvSpPr txBox="1"/>
          <p:nvPr/>
        </p:nvSpPr>
        <p:spPr>
          <a:xfrm>
            <a:off x="16933334" y="12700000"/>
            <a:ext cx="16933" cy="369332"/>
          </a:xfrm>
          <a:prstGeom prst="rect">
            <a:avLst/>
          </a:prstGeom>
          <a:noFill/>
        </p:spPr>
        <p:txBody>
          <a:bodyPr vert="horz" wrap="square" rtlCol="0">
            <a:spAutoFit/>
          </a:bodyPr>
          <a:lstStyle/>
          <a:p>
            <a:endParaRPr sz="1800"/>
          </a:p>
        </p:txBody>
      </p:sp>
      <p:sp>
        <p:nvSpPr>
          <p:cNvPr id="18" name="Title Placeholder 1">
            <a:extLst>
              <a:ext uri="{FF2B5EF4-FFF2-40B4-BE49-F238E27FC236}">
                <a16:creationId xmlns:a16="http://schemas.microsoft.com/office/drawing/2014/main" id="{069A6637-1FEC-2F41-8CD9-B2B4D7BB135E}"/>
              </a:ext>
            </a:extLst>
          </p:cNvPr>
          <p:cNvSpPr>
            <a:spLocks noGrp="1"/>
          </p:cNvSpPr>
          <p:nvPr>
            <p:ph type="title"/>
          </p:nvPr>
        </p:nvSpPr>
        <p:spPr>
          <a:xfrm>
            <a:off x="602594" y="433782"/>
            <a:ext cx="10979805" cy="685800"/>
          </a:xfrm>
          <a:prstGeom prst="rect">
            <a:avLst/>
          </a:prstGeom>
        </p:spPr>
        <p:txBody>
          <a:bodyPr vert="horz" lIns="0" tIns="0" rIns="0" bIns="0" rtlCol="0" anchor="t" anchorCtr="0">
            <a:noAutofit/>
          </a:bodyPr>
          <a:lstStyle/>
          <a:p>
            <a:r>
              <a:rPr lang="en-US" dirty="0"/>
              <a:t>Slide title</a:t>
            </a:r>
            <a:br>
              <a:rPr lang="en-US" dirty="0"/>
            </a:br>
            <a:endParaRPr lang="en-US" dirty="0"/>
          </a:p>
        </p:txBody>
      </p:sp>
      <p:sp>
        <p:nvSpPr>
          <p:cNvPr id="17" name="TextBox 16">
            <a:extLst>
              <a:ext uri="{FF2B5EF4-FFF2-40B4-BE49-F238E27FC236}">
                <a16:creationId xmlns:a16="http://schemas.microsoft.com/office/drawing/2014/main" id="{AA3D4DC4-0775-D74C-A761-8503BCC46628}"/>
              </a:ext>
            </a:extLst>
          </p:cNvPr>
          <p:cNvSpPr txBox="1"/>
          <p:nvPr userDrawn="1"/>
        </p:nvSpPr>
        <p:spPr>
          <a:xfrm>
            <a:off x="11334427" y="6505819"/>
            <a:ext cx="281840" cy="142954"/>
          </a:xfrm>
          <a:prstGeom prst="rect">
            <a:avLst/>
          </a:prstGeom>
          <a:noFill/>
        </p:spPr>
        <p:txBody>
          <a:bodyPr wrap="square" lIns="0" tIns="0" rIns="0" bIns="0" rtlCol="0" anchor="b" anchorCtr="0">
            <a:noAutofit/>
          </a:bodyPr>
          <a:lstStyle/>
          <a:p>
            <a:pPr algn="r"/>
            <a:fld id="{80FA6673-3273-144B-927F-E74368733081}" type="slidenum">
              <a:rPr lang="en-US" sz="800" b="0" i="0" smtClean="0">
                <a:solidFill>
                  <a:srgbClr val="00A3E0"/>
                </a:solidFill>
                <a:latin typeface="Gill Sans Nova Light" panose="020B0302020104020203" pitchFamily="34" charset="0"/>
              </a:rPr>
              <a:pPr algn="r"/>
              <a:t>‹#›</a:t>
            </a:fld>
            <a:endParaRPr lang="en-US" sz="800" b="0" i="0" dirty="0">
              <a:solidFill>
                <a:srgbClr val="00A3E0"/>
              </a:solidFill>
              <a:latin typeface="Gill Sans Nova Light" panose="020B0302020104020203" pitchFamily="34" charset="0"/>
            </a:endParaRPr>
          </a:p>
        </p:txBody>
      </p:sp>
      <p:sp>
        <p:nvSpPr>
          <p:cNvPr id="15" name="TextBox 14" hidden="1"/>
          <p:cNvSpPr txBox="1"/>
          <p:nvPr/>
        </p:nvSpPr>
        <p:spPr>
          <a:xfrm>
            <a:off x="16933334" y="12700000"/>
            <a:ext cx="16933" cy="369332"/>
          </a:xfrm>
          <a:prstGeom prst="rect">
            <a:avLst/>
          </a:prstGeom>
          <a:noFill/>
        </p:spPr>
        <p:txBody>
          <a:bodyPr vert="horz" wrap="square" rtlCol="0">
            <a:spAutoFit/>
          </a:bodyPr>
          <a:lstStyle/>
          <a:p>
            <a:endParaRPr sz="1800"/>
          </a:p>
        </p:txBody>
      </p:sp>
      <p:sp>
        <p:nvSpPr>
          <p:cNvPr id="25" name="TextBox 24" hidden="1"/>
          <p:cNvSpPr txBox="1"/>
          <p:nvPr userDrawn="1"/>
        </p:nvSpPr>
        <p:spPr>
          <a:xfrm>
            <a:off x="16933334" y="12700000"/>
            <a:ext cx="16933" cy="369332"/>
          </a:xfrm>
          <a:prstGeom prst="rect">
            <a:avLst/>
          </a:prstGeom>
          <a:noFill/>
        </p:spPr>
        <p:txBody>
          <a:bodyPr vert="horz" wrap="square" rtlCol="0">
            <a:spAutoFit/>
          </a:bodyPr>
          <a:lstStyle/>
          <a:p>
            <a:endParaRPr sz="1800"/>
          </a:p>
        </p:txBody>
      </p:sp>
      <p:sp>
        <p:nvSpPr>
          <p:cNvPr id="2" name="Footer Placeholder 1">
            <a:extLst>
              <a:ext uri="{FF2B5EF4-FFF2-40B4-BE49-F238E27FC236}">
                <a16:creationId xmlns:a16="http://schemas.microsoft.com/office/drawing/2014/main" id="{275B9E70-A4BE-9440-AC0D-D0810AD3A420}"/>
              </a:ext>
            </a:extLst>
          </p:cNvPr>
          <p:cNvSpPr>
            <a:spLocks noGrp="1"/>
          </p:cNvSpPr>
          <p:nvPr>
            <p:ph type="ftr" sz="quarter" idx="3"/>
          </p:nvPr>
        </p:nvSpPr>
        <p:spPr>
          <a:xfrm>
            <a:off x="1605820" y="6443025"/>
            <a:ext cx="7015427" cy="262575"/>
          </a:xfrm>
          <a:prstGeom prst="rect">
            <a:avLst/>
          </a:prstGeom>
        </p:spPr>
        <p:txBody>
          <a:bodyPr vert="horz" lIns="0" tIns="0" rIns="0" bIns="0" rtlCol="0" anchor="b"/>
          <a:lstStyle>
            <a:lvl1pPr algn="l">
              <a:defRPr sz="1000">
                <a:solidFill>
                  <a:srgbClr val="003865"/>
                </a:solidFill>
                <a:latin typeface="+mn-lt"/>
              </a:defRPr>
            </a:lvl1pPr>
          </a:lstStyle>
          <a:p>
            <a:r>
              <a:rPr lang="en-US" dirty="0"/>
              <a:t>For institutional investor use only. Not for use with or distribution to the public.</a:t>
            </a:r>
          </a:p>
        </p:txBody>
      </p:sp>
      <p:sp>
        <p:nvSpPr>
          <p:cNvPr id="3" name="TextBox 2" hidden="1"/>
          <p:cNvSpPr txBox="1"/>
          <p:nvPr userDrawn="1">
            <p:custDataLst>
              <p:tags r:id="rId3"/>
            </p:custDataLst>
          </p:nvPr>
        </p:nvSpPr>
        <p:spPr>
          <a:xfrm>
            <a:off x="16933334" y="12700000"/>
            <a:ext cx="16933" cy="3200876"/>
          </a:xfrm>
          <a:prstGeom prst="rect">
            <a:avLst/>
          </a:prstGeom>
          <a:noFill/>
          <a:ln>
            <a:noFill/>
          </a:ln>
        </p:spPr>
        <p:txBody>
          <a:bodyPr vert="horz" wrap="square" lIns="0" tIns="0" rIns="0" bIns="0" rtlCol="0">
            <a:spAutoFit/>
          </a:bodyPr>
          <a:lstStyle/>
          <a:p>
            <a:r>
              <a:rPr lang="en-US" sz="1600"/>
              <a:t>nonhesmow1868</a:t>
            </a:r>
            <a:endParaRPr lang="en-US" sz="1600" dirty="0"/>
          </a:p>
        </p:txBody>
      </p:sp>
      <p:sp>
        <p:nvSpPr>
          <p:cNvPr id="5" name="TextBox 4"/>
          <p:cNvSpPr txBox="1"/>
          <p:nvPr userDrawn="1"/>
        </p:nvSpPr>
        <p:spPr>
          <a:xfrm>
            <a:off x="7416800" y="6459380"/>
            <a:ext cx="3829181" cy="153888"/>
          </a:xfrm>
          <a:prstGeom prst="rect">
            <a:avLst/>
          </a:prstGeom>
          <a:noFill/>
          <a:ln>
            <a:noFill/>
          </a:ln>
        </p:spPr>
        <p:txBody>
          <a:bodyPr wrap="square" lIns="0" tIns="0" rIns="0" bIns="0" rtlCol="0">
            <a:spAutoFit/>
          </a:bodyPr>
          <a:lstStyle/>
          <a:p>
            <a:pPr algn="r"/>
            <a:r>
              <a:rPr lang="en-US" sz="1000" dirty="0"/>
              <a:t>University of Virginia </a:t>
            </a:r>
          </a:p>
        </p:txBody>
      </p:sp>
      <p:pic>
        <p:nvPicPr>
          <p:cNvPr id="6" name="Graphic 5">
            <a:extLst>
              <a:ext uri="{FF2B5EF4-FFF2-40B4-BE49-F238E27FC236}">
                <a16:creationId xmlns:a16="http://schemas.microsoft.com/office/drawing/2014/main" id="{58B5D46A-A6CC-170C-E9D3-F8585965AE5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75734" y="6473992"/>
            <a:ext cx="643671" cy="154958"/>
          </a:xfrm>
          <a:prstGeom prst="rect">
            <a:avLst/>
          </a:prstGeom>
        </p:spPr>
      </p:pic>
    </p:spTree>
    <p:extLst>
      <p:ext uri="{BB962C8B-B14F-4D97-AF65-F5344CB8AC3E}">
        <p14:creationId xmlns:p14="http://schemas.microsoft.com/office/powerpoint/2010/main" val="3704643173"/>
      </p:ext>
    </p:extLst>
  </p:cSld>
  <p:clrMap bg1="lt1" tx1="dk1" bg2="lt2" tx2="dk2" accent1="accent1" accent2="accent2" accent3="accent3" accent4="accent4" accent5="accent5" accent6="accent6" hlink="hlink" folHlink="folHlink"/>
  <p:sldLayoutIdLst>
    <p:sldLayoutId id="2147483650" r:id="rId1"/>
  </p:sldLayoutIdLst>
  <p:hf sldNum="0" hdr="0" dt="0"/>
  <p:txStyles>
    <p:titleStyle>
      <a:lvl1pPr algn="l" defTabSz="914400" rtl="0" eaLnBrk="1" latinLnBrk="0" hangingPunct="1">
        <a:lnSpc>
          <a:spcPts val="3000"/>
        </a:lnSpc>
        <a:spcBef>
          <a:spcPct val="0"/>
        </a:spcBef>
        <a:buNone/>
        <a:defRPr sz="2600" b="0" i="0" kern="1200">
          <a:solidFill>
            <a:schemeClr val="accent4"/>
          </a:solidFill>
          <a:latin typeface="Gill Sans Nova Light" panose="020B0302020104020203" pitchFamily="34" charset="0"/>
          <a:ea typeface="+mj-ea"/>
          <a:cs typeface="Gill Sans Light" panose="020B0302020104020203" pitchFamily="34" charset="-79"/>
        </a:defRPr>
      </a:lvl1pPr>
    </p:titleStyle>
    <p:bodyStyle>
      <a:lvl1pPr marL="0" indent="0" algn="l" defTabSz="914400" rtl="0" eaLnBrk="1" latinLnBrk="0" hangingPunct="1">
        <a:lnSpc>
          <a:spcPct val="100000"/>
        </a:lnSpc>
        <a:spcBef>
          <a:spcPts val="900"/>
        </a:spcBef>
        <a:spcAft>
          <a:spcPts val="300"/>
        </a:spcAft>
        <a:buFontTx/>
        <a:buNone/>
        <a:defRPr sz="2800" b="0" i="0" kern="1200">
          <a:solidFill>
            <a:schemeClr val="accent1"/>
          </a:solidFill>
          <a:latin typeface="Gill Sans Light" panose="020B0302020104020203" pitchFamily="34" charset="-79"/>
          <a:ea typeface="+mn-ea"/>
          <a:cs typeface="Gill Sans Light" panose="020B0302020104020203" pitchFamily="34" charset="-79"/>
        </a:defRPr>
      </a:lvl1pPr>
      <a:lvl2pPr marL="0" indent="0" algn="l" defTabSz="914400" rtl="0" eaLnBrk="1" latinLnBrk="0" hangingPunct="1">
        <a:lnSpc>
          <a:spcPct val="100000"/>
        </a:lnSpc>
        <a:spcBef>
          <a:spcPts val="600"/>
        </a:spcBef>
        <a:spcAft>
          <a:spcPts val="300"/>
        </a:spcAft>
        <a:buClr>
          <a:schemeClr val="bg1">
            <a:lumMod val="65000"/>
          </a:schemeClr>
        </a:buClr>
        <a:buSzPct val="120000"/>
        <a:buFont typeface="+mj-lt"/>
        <a:buNone/>
        <a:defRPr sz="1600" kern="1200">
          <a:solidFill>
            <a:schemeClr val="accent1"/>
          </a:solidFill>
          <a:latin typeface="+mn-lt"/>
          <a:ea typeface="+mn-ea"/>
          <a:cs typeface="+mn-cs"/>
        </a:defRPr>
      </a:lvl2pPr>
      <a:lvl3pPr marL="182880" indent="-182880" algn="l" defTabSz="914400" rtl="0" eaLnBrk="1" latinLnBrk="0" hangingPunct="1">
        <a:lnSpc>
          <a:spcPct val="100000"/>
        </a:lnSpc>
        <a:spcBef>
          <a:spcPts val="300"/>
        </a:spcBef>
        <a:spcAft>
          <a:spcPts val="300"/>
        </a:spcAft>
        <a:buClr>
          <a:schemeClr val="tx1"/>
        </a:buClr>
        <a:buSzPct val="100000"/>
        <a:buFont typeface="Arial" panose="020B0604020202020204" pitchFamily="34" charset="0"/>
        <a:buChar char="•"/>
        <a:tabLst/>
        <a:defRPr sz="1600" kern="1200">
          <a:solidFill>
            <a:schemeClr val="accent1"/>
          </a:solidFill>
          <a:latin typeface="+mn-lt"/>
          <a:ea typeface="+mn-ea"/>
          <a:cs typeface="+mn-cs"/>
        </a:defRPr>
      </a:lvl3pPr>
      <a:lvl4pPr marL="365760" indent="-182880" algn="l" defTabSz="914400" rtl="0" eaLnBrk="1" latinLnBrk="0" hangingPunct="1">
        <a:lnSpc>
          <a:spcPct val="100000"/>
        </a:lnSpc>
        <a:spcBef>
          <a:spcPts val="300"/>
        </a:spcBef>
        <a:spcAft>
          <a:spcPts val="300"/>
        </a:spcAft>
        <a:buClr>
          <a:schemeClr val="accent1"/>
        </a:buClr>
        <a:buFont typeface="Franklin Gothic Book" panose="020B0503020102020204" pitchFamily="34" charset="0"/>
        <a:buChar char="―"/>
        <a:tabLst/>
        <a:defRPr sz="1400" kern="1200">
          <a:solidFill>
            <a:schemeClr val="accent1"/>
          </a:solidFill>
          <a:latin typeface="+mn-lt"/>
          <a:ea typeface="+mn-ea"/>
          <a:cs typeface="+mn-cs"/>
        </a:defRPr>
      </a:lvl4pPr>
      <a:lvl5pPr marL="457200" indent="-146304" algn="l" defTabSz="914400" rtl="0" eaLnBrk="1" latinLnBrk="0" hangingPunct="1">
        <a:lnSpc>
          <a:spcPct val="100000"/>
        </a:lnSpc>
        <a:spcBef>
          <a:spcPts val="300"/>
        </a:spcBef>
        <a:spcAft>
          <a:spcPts val="300"/>
        </a:spcAft>
        <a:buClr>
          <a:schemeClr val="accent1"/>
        </a:buClr>
        <a:buFont typeface="Arial" panose="020B0604020202020204" pitchFamily="34" charset="0"/>
        <a:buChar char="•"/>
        <a:tabLst>
          <a:tab pos="741363" algn="l"/>
        </a:tabLst>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03"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288" userDrawn="1">
          <p15:clr>
            <a:srgbClr val="F26B43"/>
          </p15:clr>
        </p15:guide>
        <p15:guide id="6" pos="3917" userDrawn="1">
          <p15:clr>
            <a:srgbClr val="F26B43"/>
          </p15:clr>
        </p15:guide>
        <p15:guide id="7" pos="3763" userDrawn="1">
          <p15:clr>
            <a:srgbClr val="F26B43"/>
          </p15:clr>
        </p15:guide>
        <p15:guide id="8" orient="horz" pos="3917"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3F575BF-716F-D877-7F74-4C794A642BA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415878" y="6551594"/>
            <a:ext cx="622149" cy="149777"/>
          </a:xfrm>
          <a:prstGeom prst="rect">
            <a:avLst/>
          </a:prstGeom>
        </p:spPr>
      </p:pic>
      <p:sp>
        <p:nvSpPr>
          <p:cNvPr id="2" name="Title Placeholder 1"/>
          <p:cNvSpPr>
            <a:spLocks noGrp="1"/>
          </p:cNvSpPr>
          <p:nvPr>
            <p:ph type="title"/>
          </p:nvPr>
        </p:nvSpPr>
        <p:spPr>
          <a:xfrm>
            <a:off x="713506" y="365129"/>
            <a:ext cx="10726644" cy="1325563"/>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713504" y="1825625"/>
            <a:ext cx="1072664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8BA1A4D-8438-FF81-67B6-FFC9ACEBE703}"/>
              </a:ext>
            </a:extLst>
          </p:cNvPr>
          <p:cNvSpPr/>
          <p:nvPr userDrawn="1"/>
        </p:nvSpPr>
        <p:spPr>
          <a:xfrm>
            <a:off x="625232" y="6528363"/>
            <a:ext cx="4456777" cy="167418"/>
          </a:xfrm>
          <a:prstGeom prst="rect">
            <a:avLst/>
          </a:prstGeom>
        </p:spPr>
        <p:txBody>
          <a:bodyPr wrap="square">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488" b="0" i="0" u="none" strike="noStrike" kern="1200" cap="all" spc="0" normalizeH="0" baseline="0" noProof="0">
                <a:ln>
                  <a:noFill/>
                </a:ln>
                <a:solidFill>
                  <a:schemeClr val="tx1"/>
                </a:solidFill>
                <a:effectLst/>
                <a:uLnTx/>
                <a:uFillTx/>
                <a:latin typeface="Atlas Grotesk Regular" pitchFamily="2" charset="77"/>
                <a:ea typeface="+mn-ea"/>
                <a:cs typeface="Gill Sans Light" panose="020B0302020104020203" pitchFamily="34" charset="-79"/>
              </a:rPr>
              <a:t>For institutional investor use only. Not for use with or distribution to the public.</a:t>
            </a:r>
          </a:p>
        </p:txBody>
      </p:sp>
      <p:cxnSp>
        <p:nvCxnSpPr>
          <p:cNvPr id="10" name="Straight Connector 9">
            <a:extLst>
              <a:ext uri="{FF2B5EF4-FFF2-40B4-BE49-F238E27FC236}">
                <a16:creationId xmlns:a16="http://schemas.microsoft.com/office/drawing/2014/main" id="{AACE60B7-6A06-0C38-D33E-6AA359234B4E}"/>
              </a:ext>
            </a:extLst>
          </p:cNvPr>
          <p:cNvCxnSpPr>
            <a:cxnSpLocks/>
          </p:cNvCxnSpPr>
          <p:nvPr userDrawn="1"/>
        </p:nvCxnSpPr>
        <p:spPr>
          <a:xfrm>
            <a:off x="11291555" y="6539104"/>
            <a:ext cx="0" cy="17312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FFFCD7A-8AB9-8DB3-8DB1-8FB06A545F97}"/>
              </a:ext>
            </a:extLst>
          </p:cNvPr>
          <p:cNvCxnSpPr>
            <a:cxnSpLocks/>
          </p:cNvCxnSpPr>
          <p:nvPr userDrawn="1"/>
        </p:nvCxnSpPr>
        <p:spPr>
          <a:xfrm>
            <a:off x="11291555" y="6539104"/>
            <a:ext cx="0" cy="17312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E16DDDC-082D-D6BC-9F61-77267304F3C9}"/>
              </a:ext>
            </a:extLst>
          </p:cNvPr>
          <p:cNvSpPr txBox="1"/>
          <p:nvPr userDrawn="1"/>
        </p:nvSpPr>
        <p:spPr>
          <a:xfrm>
            <a:off x="87014" y="6573847"/>
            <a:ext cx="469733" cy="107216"/>
          </a:xfrm>
          <a:prstGeom prst="rect">
            <a:avLst/>
          </a:prstGeom>
          <a:noFill/>
        </p:spPr>
        <p:txBody>
          <a:bodyPr wrap="square" lIns="0" tIns="0" rIns="0" bIns="0" rtlCol="0" anchor="b" anchorCtr="0">
            <a:noAutofit/>
          </a:bodyPr>
          <a:lstStyle/>
          <a:p>
            <a:pPr algn="r"/>
            <a:fld id="{44F11D4F-7E23-604B-80D1-31275BBEBFA9}" type="slidenum">
              <a:rPr lang="en-US" sz="600" b="1" i="0" smtClean="0">
                <a:solidFill>
                  <a:schemeClr val="tx1"/>
                </a:solidFill>
                <a:latin typeface="Atlas Grotesk Regular" pitchFamily="2" charset="77"/>
              </a:rPr>
              <a:t>‹#›</a:t>
            </a:fld>
            <a:endParaRPr lang="en-US" sz="600" b="1" i="0">
              <a:solidFill>
                <a:schemeClr val="tx1"/>
              </a:solidFill>
              <a:latin typeface="Atlas Grotesk Regular" pitchFamily="2" charset="77"/>
            </a:endParaRPr>
          </a:p>
        </p:txBody>
      </p:sp>
      <p:cxnSp>
        <p:nvCxnSpPr>
          <p:cNvPr id="13" name="Straight Connector 12">
            <a:extLst>
              <a:ext uri="{FF2B5EF4-FFF2-40B4-BE49-F238E27FC236}">
                <a16:creationId xmlns:a16="http://schemas.microsoft.com/office/drawing/2014/main" id="{FE6FD212-97EB-B862-3CB0-EE6BA6303240}"/>
              </a:ext>
            </a:extLst>
          </p:cNvPr>
          <p:cNvCxnSpPr>
            <a:cxnSpLocks/>
          </p:cNvCxnSpPr>
          <p:nvPr userDrawn="1"/>
        </p:nvCxnSpPr>
        <p:spPr>
          <a:xfrm>
            <a:off x="736333" y="6540720"/>
            <a:ext cx="0" cy="17312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796738"/>
      </p:ext>
    </p:extLst>
  </p:cSld>
  <p:clrMap bg1="lt1" tx1="dk1" bg2="lt2" tx2="dk2" accent1="accent1" accent2="accent2" accent3="accent3" accent4="accent4" accent5="accent5" accent6="accent6" hlink="hlink" folHlink="folHlink"/>
  <p:sldLayoutIdLst>
    <p:sldLayoutId id="2147483766" r:id="rId1"/>
  </p:sldLayoutIdLst>
  <p:txStyles>
    <p:titleStyle>
      <a:lvl1pPr algn="l" defTabSz="411480" rtl="0" eaLnBrk="1" latinLnBrk="0" hangingPunct="1">
        <a:lnSpc>
          <a:spcPct val="90000"/>
        </a:lnSpc>
        <a:spcBef>
          <a:spcPct val="0"/>
        </a:spcBef>
        <a:buNone/>
        <a:defRPr sz="2700" b="1" i="0" kern="1200">
          <a:solidFill>
            <a:schemeClr val="tx1"/>
          </a:solidFill>
          <a:latin typeface="PP Formula Narrow Semibold" pitchFamily="2" charset="77"/>
          <a:ea typeface="+mj-ea"/>
          <a:cs typeface="+mj-cs"/>
        </a:defRPr>
      </a:lvl1pPr>
    </p:titleStyle>
    <p:bodyStyle>
      <a:lvl1pPr marL="102870" indent="-102870" algn="l" defTabSz="411480" rtl="0" eaLnBrk="1" latinLnBrk="0" hangingPunct="1">
        <a:lnSpc>
          <a:spcPct val="90000"/>
        </a:lnSpc>
        <a:spcBef>
          <a:spcPts val="450"/>
        </a:spcBef>
        <a:buFont typeface="Arial" panose="020B0604020202020204" pitchFamily="34" charset="0"/>
        <a:buChar char="•"/>
        <a:defRPr sz="1260" b="0" i="0" kern="1200">
          <a:solidFill>
            <a:schemeClr val="tx1"/>
          </a:solidFill>
          <a:latin typeface="JHA Times Now SmLg" panose="02000503070405060403" pitchFamily="2" charset="77"/>
          <a:ea typeface="+mn-ea"/>
          <a:cs typeface="+mn-cs"/>
        </a:defRPr>
      </a:lvl1pPr>
      <a:lvl2pPr marL="308610" indent="-102870" algn="l" defTabSz="411480" rtl="0" eaLnBrk="1" latinLnBrk="0" hangingPunct="1">
        <a:lnSpc>
          <a:spcPct val="90000"/>
        </a:lnSpc>
        <a:spcBef>
          <a:spcPts val="225"/>
        </a:spcBef>
        <a:buFont typeface="Arial" panose="020B0604020202020204" pitchFamily="34" charset="0"/>
        <a:buChar char="•"/>
        <a:defRPr sz="1080" b="0" i="0" kern="1200">
          <a:solidFill>
            <a:schemeClr val="tx1"/>
          </a:solidFill>
          <a:latin typeface="JHA Times Now SmLg" panose="02000503070405060403" pitchFamily="2" charset="77"/>
          <a:ea typeface="+mn-ea"/>
          <a:cs typeface="+mn-cs"/>
        </a:defRPr>
      </a:lvl2pPr>
      <a:lvl3pPr marL="514350" indent="-102870" algn="l" defTabSz="411480" rtl="0" eaLnBrk="1" latinLnBrk="0" hangingPunct="1">
        <a:lnSpc>
          <a:spcPct val="90000"/>
        </a:lnSpc>
        <a:spcBef>
          <a:spcPts val="225"/>
        </a:spcBef>
        <a:buFont typeface="Arial" panose="020B0604020202020204" pitchFamily="34" charset="0"/>
        <a:buChar char="•"/>
        <a:defRPr sz="900" b="0" i="0" kern="1200">
          <a:solidFill>
            <a:schemeClr val="tx1"/>
          </a:solidFill>
          <a:latin typeface="JHA Times Now SmLg" panose="02000503070405060403" pitchFamily="2" charset="77"/>
          <a:ea typeface="+mn-ea"/>
          <a:cs typeface="+mn-cs"/>
        </a:defRPr>
      </a:lvl3pPr>
      <a:lvl4pPr marL="720090" indent="-102870" algn="l" defTabSz="411480" rtl="0" eaLnBrk="1" latinLnBrk="0" hangingPunct="1">
        <a:lnSpc>
          <a:spcPct val="90000"/>
        </a:lnSpc>
        <a:spcBef>
          <a:spcPts val="225"/>
        </a:spcBef>
        <a:buFont typeface="Arial" panose="020B0604020202020204" pitchFamily="34" charset="0"/>
        <a:buChar char="•"/>
        <a:defRPr sz="810" b="0" i="0" kern="1200">
          <a:solidFill>
            <a:schemeClr val="tx1"/>
          </a:solidFill>
          <a:latin typeface="JHA Times Now SmLg" panose="02000503070405060403" pitchFamily="2" charset="77"/>
          <a:ea typeface="+mn-ea"/>
          <a:cs typeface="+mn-cs"/>
        </a:defRPr>
      </a:lvl4pPr>
      <a:lvl5pPr marL="925830" indent="-102870" algn="l" defTabSz="411480" rtl="0" eaLnBrk="1" latinLnBrk="0" hangingPunct="1">
        <a:lnSpc>
          <a:spcPct val="90000"/>
        </a:lnSpc>
        <a:spcBef>
          <a:spcPts val="225"/>
        </a:spcBef>
        <a:buFont typeface="Arial" panose="020B0604020202020204" pitchFamily="34" charset="0"/>
        <a:buChar char="•"/>
        <a:defRPr sz="810" b="0" i="0" kern="1200">
          <a:solidFill>
            <a:schemeClr val="tx1"/>
          </a:solidFill>
          <a:latin typeface="JHA Times Now SmLg" panose="02000503070405060403" pitchFamily="2" charset="77"/>
          <a:ea typeface="+mn-ea"/>
          <a:cs typeface="+mn-cs"/>
        </a:defRPr>
      </a:lvl5pPr>
      <a:lvl6pPr marL="1131570" indent="-102870" algn="l" defTabSz="411480" rtl="0" eaLnBrk="1" latinLnBrk="0" hangingPunct="1">
        <a:lnSpc>
          <a:spcPct val="90000"/>
        </a:lnSpc>
        <a:spcBef>
          <a:spcPts val="225"/>
        </a:spcBef>
        <a:buFont typeface="Arial" panose="020B0604020202020204" pitchFamily="34" charset="0"/>
        <a:buChar char="•"/>
        <a:defRPr sz="810" kern="1200">
          <a:solidFill>
            <a:schemeClr val="tx1"/>
          </a:solidFill>
          <a:latin typeface="+mn-lt"/>
          <a:ea typeface="+mn-ea"/>
          <a:cs typeface="+mn-cs"/>
        </a:defRPr>
      </a:lvl6pPr>
      <a:lvl7pPr marL="1337310" indent="-102870" algn="l" defTabSz="411480" rtl="0" eaLnBrk="1" latinLnBrk="0" hangingPunct="1">
        <a:lnSpc>
          <a:spcPct val="90000"/>
        </a:lnSpc>
        <a:spcBef>
          <a:spcPts val="225"/>
        </a:spcBef>
        <a:buFont typeface="Arial" panose="020B0604020202020204" pitchFamily="34" charset="0"/>
        <a:buChar char="•"/>
        <a:defRPr sz="810" kern="1200">
          <a:solidFill>
            <a:schemeClr val="tx1"/>
          </a:solidFill>
          <a:latin typeface="+mn-lt"/>
          <a:ea typeface="+mn-ea"/>
          <a:cs typeface="+mn-cs"/>
        </a:defRPr>
      </a:lvl7pPr>
      <a:lvl8pPr marL="1543050" indent="-102870" algn="l" defTabSz="411480" rtl="0" eaLnBrk="1" latinLnBrk="0" hangingPunct="1">
        <a:lnSpc>
          <a:spcPct val="90000"/>
        </a:lnSpc>
        <a:spcBef>
          <a:spcPts val="225"/>
        </a:spcBef>
        <a:buFont typeface="Arial" panose="020B0604020202020204" pitchFamily="34" charset="0"/>
        <a:buChar char="•"/>
        <a:defRPr sz="810" kern="1200">
          <a:solidFill>
            <a:schemeClr val="tx1"/>
          </a:solidFill>
          <a:latin typeface="+mn-lt"/>
          <a:ea typeface="+mn-ea"/>
          <a:cs typeface="+mn-cs"/>
        </a:defRPr>
      </a:lvl8pPr>
      <a:lvl9pPr marL="1748790" indent="-102870" algn="l" defTabSz="411480" rtl="0" eaLnBrk="1" latinLnBrk="0" hangingPunct="1">
        <a:lnSpc>
          <a:spcPct val="90000"/>
        </a:lnSpc>
        <a:spcBef>
          <a:spcPts val="225"/>
        </a:spcBef>
        <a:buFont typeface="Arial" panose="020B0604020202020204" pitchFamily="34" charset="0"/>
        <a:buChar char="•"/>
        <a:defRPr sz="810" kern="1200">
          <a:solidFill>
            <a:schemeClr val="tx1"/>
          </a:solidFill>
          <a:latin typeface="+mn-lt"/>
          <a:ea typeface="+mn-ea"/>
          <a:cs typeface="+mn-cs"/>
        </a:defRPr>
      </a:lvl9pPr>
    </p:bodyStyle>
    <p:otherStyle>
      <a:defPPr>
        <a:defRPr lang="en-US"/>
      </a:defPPr>
      <a:lvl1pPr marL="0" algn="l" defTabSz="411480" rtl="0" eaLnBrk="1" latinLnBrk="0" hangingPunct="1">
        <a:defRPr sz="810" kern="1200">
          <a:solidFill>
            <a:schemeClr val="tx1"/>
          </a:solidFill>
          <a:latin typeface="+mn-lt"/>
          <a:ea typeface="+mn-ea"/>
          <a:cs typeface="+mn-cs"/>
        </a:defRPr>
      </a:lvl1pPr>
      <a:lvl2pPr marL="205740" algn="l" defTabSz="411480" rtl="0" eaLnBrk="1" latinLnBrk="0" hangingPunct="1">
        <a:defRPr sz="810" kern="1200">
          <a:solidFill>
            <a:schemeClr val="tx1"/>
          </a:solidFill>
          <a:latin typeface="+mn-lt"/>
          <a:ea typeface="+mn-ea"/>
          <a:cs typeface="+mn-cs"/>
        </a:defRPr>
      </a:lvl2pPr>
      <a:lvl3pPr marL="411480" algn="l" defTabSz="411480" rtl="0" eaLnBrk="1" latinLnBrk="0" hangingPunct="1">
        <a:defRPr sz="810" kern="1200">
          <a:solidFill>
            <a:schemeClr val="tx1"/>
          </a:solidFill>
          <a:latin typeface="+mn-lt"/>
          <a:ea typeface="+mn-ea"/>
          <a:cs typeface="+mn-cs"/>
        </a:defRPr>
      </a:lvl3pPr>
      <a:lvl4pPr marL="617220" algn="l" defTabSz="411480" rtl="0" eaLnBrk="1" latinLnBrk="0" hangingPunct="1">
        <a:defRPr sz="810" kern="1200">
          <a:solidFill>
            <a:schemeClr val="tx1"/>
          </a:solidFill>
          <a:latin typeface="+mn-lt"/>
          <a:ea typeface="+mn-ea"/>
          <a:cs typeface="+mn-cs"/>
        </a:defRPr>
      </a:lvl4pPr>
      <a:lvl5pPr marL="822960" algn="l" defTabSz="411480" rtl="0" eaLnBrk="1" latinLnBrk="0" hangingPunct="1">
        <a:defRPr sz="810" kern="1200">
          <a:solidFill>
            <a:schemeClr val="tx1"/>
          </a:solidFill>
          <a:latin typeface="+mn-lt"/>
          <a:ea typeface="+mn-ea"/>
          <a:cs typeface="+mn-cs"/>
        </a:defRPr>
      </a:lvl5pPr>
      <a:lvl6pPr marL="1028700" algn="l" defTabSz="411480" rtl="0" eaLnBrk="1" latinLnBrk="0" hangingPunct="1">
        <a:defRPr sz="810" kern="1200">
          <a:solidFill>
            <a:schemeClr val="tx1"/>
          </a:solidFill>
          <a:latin typeface="+mn-lt"/>
          <a:ea typeface="+mn-ea"/>
          <a:cs typeface="+mn-cs"/>
        </a:defRPr>
      </a:lvl6pPr>
      <a:lvl7pPr marL="1234440" algn="l" defTabSz="411480" rtl="0" eaLnBrk="1" latinLnBrk="0" hangingPunct="1">
        <a:defRPr sz="810" kern="1200">
          <a:solidFill>
            <a:schemeClr val="tx1"/>
          </a:solidFill>
          <a:latin typeface="+mn-lt"/>
          <a:ea typeface="+mn-ea"/>
          <a:cs typeface="+mn-cs"/>
        </a:defRPr>
      </a:lvl7pPr>
      <a:lvl8pPr marL="1440180" algn="l" defTabSz="411480" rtl="0" eaLnBrk="1" latinLnBrk="0" hangingPunct="1">
        <a:defRPr sz="810" kern="1200">
          <a:solidFill>
            <a:schemeClr val="tx1"/>
          </a:solidFill>
          <a:latin typeface="+mn-lt"/>
          <a:ea typeface="+mn-ea"/>
          <a:cs typeface="+mn-cs"/>
        </a:defRPr>
      </a:lvl8pPr>
      <a:lvl9pPr marL="1645920" algn="l" defTabSz="411480" rtl="0" eaLnBrk="1" latinLnBrk="0" hangingPunct="1">
        <a:defRPr sz="81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120"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60638BEF-21F3-CD45-AAD6-BD631D3592E2}"/>
              </a:ext>
            </a:extLst>
          </p:cNvPr>
          <p:cNvSpPr>
            <a:spLocks noGrp="1"/>
          </p:cNvSpPr>
          <p:nvPr>
            <p:ph type="body" idx="1"/>
          </p:nvPr>
        </p:nvSpPr>
        <p:spPr>
          <a:xfrm>
            <a:off x="602594" y="1597572"/>
            <a:ext cx="10979807" cy="4600027"/>
          </a:xfrm>
          <a:prstGeom prst="rect">
            <a:avLst/>
          </a:prstGeom>
        </p:spPr>
        <p:txBody>
          <a:bodyPr vert="horz" lIns="0" tIns="0" rIns="0" bIns="0" rtlCol="0">
            <a:normAutofit/>
          </a:bodyPr>
          <a:lstStyle/>
          <a:p>
            <a:pPr lvl="1"/>
            <a:r>
              <a:rPr lang="en-US" dirty="0"/>
              <a:t>Click to edit Master text styles</a:t>
            </a:r>
          </a:p>
          <a:p>
            <a:pPr lvl="2"/>
            <a:r>
              <a:rPr lang="en-US" dirty="0"/>
              <a:t>First level</a:t>
            </a:r>
          </a:p>
          <a:p>
            <a:pPr lvl="3"/>
            <a:r>
              <a:rPr lang="en-US" dirty="0"/>
              <a:t>Second level</a:t>
            </a:r>
          </a:p>
          <a:p>
            <a:pPr lvl="4"/>
            <a:r>
              <a:rPr lang="en-US" dirty="0"/>
              <a:t>Third level</a:t>
            </a:r>
          </a:p>
        </p:txBody>
      </p:sp>
      <p:sp>
        <p:nvSpPr>
          <p:cNvPr id="22" name="Text Placeholder 19">
            <a:extLst>
              <a:ext uri="{FF2B5EF4-FFF2-40B4-BE49-F238E27FC236}">
                <a16:creationId xmlns:a16="http://schemas.microsoft.com/office/drawing/2014/main" id="{25BA0C83-F4B7-8745-8461-90D0D210B34A}"/>
              </a:ext>
            </a:extLst>
          </p:cNvPr>
          <p:cNvSpPr txBox="1">
            <a:spLocks/>
          </p:cNvSpPr>
          <p:nvPr userDrawn="1"/>
        </p:nvSpPr>
        <p:spPr>
          <a:xfrm>
            <a:off x="6961847" y="6477000"/>
            <a:ext cx="4284133" cy="177800"/>
          </a:xfrm>
          <a:prstGeom prst="rect">
            <a:avLst/>
          </a:prstGeom>
        </p:spPr>
        <p:txBody>
          <a:bodyPr lIns="0" tIns="0" rIns="0" bIns="0" anchor="b" anchorCtr="0">
            <a:noAutofit/>
          </a:bodyPr>
          <a:lstStyle>
            <a:lvl1pPr marL="0" indent="0" algn="l" defTabSz="914400" rtl="0" eaLnBrk="1" latinLnBrk="0" hangingPunct="1">
              <a:lnSpc>
                <a:spcPct val="100000"/>
              </a:lnSpc>
              <a:spcBef>
                <a:spcPts val="300"/>
              </a:spcBef>
              <a:spcAft>
                <a:spcPts val="0"/>
              </a:spcAft>
              <a:buFontTx/>
              <a:buNone/>
              <a:defRPr sz="800" b="0" i="0" kern="1200" cap="all" baseline="0">
                <a:solidFill>
                  <a:schemeClr val="accent1"/>
                </a:solidFill>
                <a:latin typeface="Franklin Gothic Medium" panose="020B0603020102020204" pitchFamily="34" charset="0"/>
                <a:ea typeface="+mn-ea"/>
                <a:cs typeface="Gill Sans Light" panose="020B0302020104020203" pitchFamily="34" charset="-79"/>
              </a:defRPr>
            </a:lvl1pPr>
            <a:lvl2pPr marL="230188" indent="-230188" algn="l" defTabSz="914400" rtl="0" eaLnBrk="1" latinLnBrk="0" hangingPunct="1">
              <a:lnSpc>
                <a:spcPct val="100000"/>
              </a:lnSpc>
              <a:spcBef>
                <a:spcPts val="600"/>
              </a:spcBef>
              <a:spcAft>
                <a:spcPts val="300"/>
              </a:spcAft>
              <a:buClr>
                <a:schemeClr val="tx1">
                  <a:lumMod val="50000"/>
                  <a:lumOff val="50000"/>
                </a:schemeClr>
              </a:buClr>
              <a:buSzPct val="110000"/>
              <a:buFont typeface="Arial" panose="020B0604020202020204" pitchFamily="34" charset="0"/>
              <a:buChar char="•"/>
              <a:defRPr sz="1600" kern="1200">
                <a:solidFill>
                  <a:schemeClr val="accent1"/>
                </a:solidFill>
                <a:latin typeface="+mn-lt"/>
                <a:ea typeface="+mn-ea"/>
                <a:cs typeface="+mn-cs"/>
              </a:defRPr>
            </a:lvl2pPr>
            <a:lvl3pPr marL="460375" indent="-230188" algn="l" defTabSz="914400" rtl="0" eaLnBrk="1" latinLnBrk="0" hangingPunct="1">
              <a:lnSpc>
                <a:spcPct val="100000"/>
              </a:lnSpc>
              <a:spcBef>
                <a:spcPts val="0"/>
              </a:spcBef>
              <a:spcAft>
                <a:spcPts val="300"/>
              </a:spcAft>
              <a:buClr>
                <a:schemeClr val="accent1"/>
              </a:buClr>
              <a:buFont typeface="Arial"/>
              <a:buChar char="–"/>
              <a:defRPr sz="1600" kern="1200">
                <a:solidFill>
                  <a:schemeClr val="accent1"/>
                </a:solidFill>
                <a:latin typeface="+mn-lt"/>
                <a:ea typeface="+mn-ea"/>
                <a:cs typeface="+mn-cs"/>
              </a:defRPr>
            </a:lvl3pPr>
            <a:lvl4pPr marL="682625" indent="-222250" algn="l" defTabSz="914400" rtl="0" eaLnBrk="1" latinLnBrk="0" hangingPunct="1">
              <a:lnSpc>
                <a:spcPct val="100000"/>
              </a:lnSpc>
              <a:spcBef>
                <a:spcPts val="0"/>
              </a:spcBef>
              <a:spcAft>
                <a:spcPts val="300"/>
              </a:spcAft>
              <a:buClr>
                <a:schemeClr val="accent1"/>
              </a:buClr>
              <a:buFont typeface="Arial" panose="020B0604020202020204" pitchFamily="34" charset="0"/>
              <a:buChar char="•"/>
              <a:defRPr sz="1200" kern="1200">
                <a:solidFill>
                  <a:schemeClr val="accent1"/>
                </a:solidFill>
                <a:latin typeface="+mn-lt"/>
                <a:ea typeface="+mn-ea"/>
                <a:cs typeface="+mn-cs"/>
              </a:defRPr>
            </a:lvl4pPr>
            <a:lvl5pPr marL="911225" indent="-228600" algn="l" defTabSz="914400" rtl="0" eaLnBrk="1" latinLnBrk="0" hangingPunct="1">
              <a:lnSpc>
                <a:spcPct val="100000"/>
              </a:lnSpc>
              <a:spcBef>
                <a:spcPts val="0"/>
              </a:spcBef>
              <a:spcAft>
                <a:spcPts val="300"/>
              </a:spcAft>
              <a:buClr>
                <a:schemeClr val="accent1"/>
              </a:buClr>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endParaRPr lang="en-US" sz="800" dirty="0">
              <a:solidFill>
                <a:schemeClr val="bg2">
                  <a:lumMod val="25000"/>
                </a:schemeClr>
              </a:solidFill>
              <a:latin typeface="+mn-lt"/>
            </a:endParaRPr>
          </a:p>
        </p:txBody>
      </p:sp>
      <p:cxnSp>
        <p:nvCxnSpPr>
          <p:cNvPr id="4" name="Straight Connector 3">
            <a:extLst>
              <a:ext uri="{FF2B5EF4-FFF2-40B4-BE49-F238E27FC236}">
                <a16:creationId xmlns:a16="http://schemas.microsoft.com/office/drawing/2014/main" id="{C932F985-08C8-C242-B7C4-64EAD84A4455}"/>
              </a:ext>
            </a:extLst>
          </p:cNvPr>
          <p:cNvCxnSpPr>
            <a:cxnSpLocks/>
          </p:cNvCxnSpPr>
          <p:nvPr userDrawn="1"/>
        </p:nvCxnSpPr>
        <p:spPr>
          <a:xfrm>
            <a:off x="609600" y="6354763"/>
            <a:ext cx="10972800" cy="0"/>
          </a:xfrm>
          <a:prstGeom prst="line">
            <a:avLst/>
          </a:prstGeom>
          <a:ln w="635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1" name="TextBox 10" hidden="1"/>
          <p:cNvSpPr txBox="1"/>
          <p:nvPr/>
        </p:nvSpPr>
        <p:spPr>
          <a:xfrm>
            <a:off x="16933334" y="12700000"/>
            <a:ext cx="16933" cy="369332"/>
          </a:xfrm>
          <a:prstGeom prst="rect">
            <a:avLst/>
          </a:prstGeom>
          <a:noFill/>
        </p:spPr>
        <p:txBody>
          <a:bodyPr vert="horz" wrap="square" rtlCol="0">
            <a:spAutoFit/>
          </a:bodyPr>
          <a:lstStyle/>
          <a:p>
            <a:endParaRPr sz="1800"/>
          </a:p>
        </p:txBody>
      </p:sp>
      <p:sp>
        <p:nvSpPr>
          <p:cNvPr id="18" name="Title Placeholder 1">
            <a:extLst>
              <a:ext uri="{FF2B5EF4-FFF2-40B4-BE49-F238E27FC236}">
                <a16:creationId xmlns:a16="http://schemas.microsoft.com/office/drawing/2014/main" id="{069A6637-1FEC-2F41-8CD9-B2B4D7BB135E}"/>
              </a:ext>
            </a:extLst>
          </p:cNvPr>
          <p:cNvSpPr>
            <a:spLocks noGrp="1"/>
          </p:cNvSpPr>
          <p:nvPr>
            <p:ph type="title"/>
          </p:nvPr>
        </p:nvSpPr>
        <p:spPr>
          <a:xfrm>
            <a:off x="602594" y="433782"/>
            <a:ext cx="10979805" cy="685800"/>
          </a:xfrm>
          <a:prstGeom prst="rect">
            <a:avLst/>
          </a:prstGeom>
        </p:spPr>
        <p:txBody>
          <a:bodyPr vert="horz" lIns="0" tIns="0" rIns="0" bIns="0" rtlCol="0" anchor="t" anchorCtr="0">
            <a:noAutofit/>
          </a:bodyPr>
          <a:lstStyle/>
          <a:p>
            <a:r>
              <a:rPr lang="en-US" dirty="0"/>
              <a:t>Slide title</a:t>
            </a:r>
            <a:br>
              <a:rPr lang="en-US" dirty="0"/>
            </a:br>
            <a:endParaRPr lang="en-US" dirty="0"/>
          </a:p>
        </p:txBody>
      </p:sp>
      <p:sp>
        <p:nvSpPr>
          <p:cNvPr id="17" name="TextBox 16">
            <a:extLst>
              <a:ext uri="{FF2B5EF4-FFF2-40B4-BE49-F238E27FC236}">
                <a16:creationId xmlns:a16="http://schemas.microsoft.com/office/drawing/2014/main" id="{AA3D4DC4-0775-D74C-A761-8503BCC46628}"/>
              </a:ext>
            </a:extLst>
          </p:cNvPr>
          <p:cNvSpPr txBox="1"/>
          <p:nvPr userDrawn="1"/>
        </p:nvSpPr>
        <p:spPr>
          <a:xfrm>
            <a:off x="11334427" y="6505819"/>
            <a:ext cx="281840" cy="142954"/>
          </a:xfrm>
          <a:prstGeom prst="rect">
            <a:avLst/>
          </a:prstGeom>
          <a:noFill/>
        </p:spPr>
        <p:txBody>
          <a:bodyPr wrap="square" lIns="0" tIns="0" rIns="0" bIns="0" rtlCol="0" anchor="b" anchorCtr="0">
            <a:noAutofit/>
          </a:bodyPr>
          <a:lstStyle/>
          <a:p>
            <a:pPr algn="r"/>
            <a:fld id="{80FA6673-3273-144B-927F-E74368733081}" type="slidenum">
              <a:rPr lang="en-US" sz="800" b="0" i="0" smtClean="0">
                <a:solidFill>
                  <a:srgbClr val="00A3E0"/>
                </a:solidFill>
                <a:latin typeface="Gill Sans Nova Light" panose="020B0302020104020203" pitchFamily="34" charset="0"/>
              </a:rPr>
              <a:pPr algn="r"/>
              <a:t>‹#›</a:t>
            </a:fld>
            <a:endParaRPr lang="en-US" sz="800" b="0" i="0" dirty="0">
              <a:solidFill>
                <a:srgbClr val="00A3E0"/>
              </a:solidFill>
              <a:latin typeface="Gill Sans Nova Light" panose="020B0302020104020203" pitchFamily="34" charset="0"/>
            </a:endParaRPr>
          </a:p>
        </p:txBody>
      </p:sp>
      <p:sp>
        <p:nvSpPr>
          <p:cNvPr id="15" name="TextBox 14" hidden="1"/>
          <p:cNvSpPr txBox="1"/>
          <p:nvPr/>
        </p:nvSpPr>
        <p:spPr>
          <a:xfrm>
            <a:off x="16933334" y="12700000"/>
            <a:ext cx="16933" cy="369332"/>
          </a:xfrm>
          <a:prstGeom prst="rect">
            <a:avLst/>
          </a:prstGeom>
          <a:noFill/>
        </p:spPr>
        <p:txBody>
          <a:bodyPr vert="horz" wrap="square" rtlCol="0">
            <a:spAutoFit/>
          </a:bodyPr>
          <a:lstStyle/>
          <a:p>
            <a:endParaRPr sz="1800"/>
          </a:p>
        </p:txBody>
      </p:sp>
      <p:sp>
        <p:nvSpPr>
          <p:cNvPr id="25" name="TextBox 24" hidden="1"/>
          <p:cNvSpPr txBox="1"/>
          <p:nvPr userDrawn="1"/>
        </p:nvSpPr>
        <p:spPr>
          <a:xfrm>
            <a:off x="16933334" y="12700000"/>
            <a:ext cx="16933" cy="369332"/>
          </a:xfrm>
          <a:prstGeom prst="rect">
            <a:avLst/>
          </a:prstGeom>
          <a:noFill/>
        </p:spPr>
        <p:txBody>
          <a:bodyPr vert="horz" wrap="square" rtlCol="0">
            <a:spAutoFit/>
          </a:bodyPr>
          <a:lstStyle/>
          <a:p>
            <a:endParaRPr sz="1800"/>
          </a:p>
        </p:txBody>
      </p:sp>
      <p:sp>
        <p:nvSpPr>
          <p:cNvPr id="2" name="Footer Placeholder 1">
            <a:extLst>
              <a:ext uri="{FF2B5EF4-FFF2-40B4-BE49-F238E27FC236}">
                <a16:creationId xmlns:a16="http://schemas.microsoft.com/office/drawing/2014/main" id="{275B9E70-A4BE-9440-AC0D-D0810AD3A420}"/>
              </a:ext>
            </a:extLst>
          </p:cNvPr>
          <p:cNvSpPr>
            <a:spLocks noGrp="1"/>
          </p:cNvSpPr>
          <p:nvPr>
            <p:ph type="ftr" sz="quarter" idx="3"/>
          </p:nvPr>
        </p:nvSpPr>
        <p:spPr>
          <a:xfrm>
            <a:off x="1605820" y="6443025"/>
            <a:ext cx="7015427" cy="262575"/>
          </a:xfrm>
          <a:prstGeom prst="rect">
            <a:avLst/>
          </a:prstGeom>
        </p:spPr>
        <p:txBody>
          <a:bodyPr vert="horz" lIns="0" tIns="0" rIns="0" bIns="0" rtlCol="0" anchor="b"/>
          <a:lstStyle>
            <a:lvl1pPr algn="l">
              <a:defRPr sz="1000">
                <a:solidFill>
                  <a:srgbClr val="003865"/>
                </a:solidFill>
                <a:latin typeface="+mn-lt"/>
              </a:defRPr>
            </a:lvl1pPr>
          </a:lstStyle>
          <a:p>
            <a:r>
              <a:rPr lang="en-US" dirty="0"/>
              <a:t>For institutional investor use only. Not for use with or distribution to the public.</a:t>
            </a:r>
          </a:p>
        </p:txBody>
      </p:sp>
      <p:sp>
        <p:nvSpPr>
          <p:cNvPr id="3" name="TextBox 2" hidden="1"/>
          <p:cNvSpPr txBox="1"/>
          <p:nvPr userDrawn="1">
            <p:custDataLst>
              <p:tags r:id="rId3"/>
            </p:custDataLst>
          </p:nvPr>
        </p:nvSpPr>
        <p:spPr>
          <a:xfrm>
            <a:off x="16933334" y="12700000"/>
            <a:ext cx="16933" cy="3200876"/>
          </a:xfrm>
          <a:prstGeom prst="rect">
            <a:avLst/>
          </a:prstGeom>
          <a:noFill/>
          <a:ln>
            <a:noFill/>
          </a:ln>
        </p:spPr>
        <p:txBody>
          <a:bodyPr vert="horz" wrap="square" lIns="0" tIns="0" rIns="0" bIns="0" rtlCol="0">
            <a:spAutoFit/>
          </a:bodyPr>
          <a:lstStyle/>
          <a:p>
            <a:r>
              <a:rPr lang="en-US" sz="1600"/>
              <a:t>nonhesmow1868</a:t>
            </a:r>
            <a:endParaRPr lang="en-US" sz="1600" dirty="0"/>
          </a:p>
        </p:txBody>
      </p:sp>
      <p:sp>
        <p:nvSpPr>
          <p:cNvPr id="5" name="TextBox 4"/>
          <p:cNvSpPr txBox="1"/>
          <p:nvPr userDrawn="1"/>
        </p:nvSpPr>
        <p:spPr>
          <a:xfrm>
            <a:off x="7416800" y="6459380"/>
            <a:ext cx="3829181" cy="153888"/>
          </a:xfrm>
          <a:prstGeom prst="rect">
            <a:avLst/>
          </a:prstGeom>
          <a:noFill/>
          <a:ln>
            <a:noFill/>
          </a:ln>
        </p:spPr>
        <p:txBody>
          <a:bodyPr wrap="square" lIns="0" tIns="0" rIns="0" bIns="0" rtlCol="0">
            <a:spAutoFit/>
          </a:bodyPr>
          <a:lstStyle/>
          <a:p>
            <a:pPr algn="r"/>
            <a:r>
              <a:rPr lang="en-US" sz="1000" dirty="0"/>
              <a:t>University of Virginia </a:t>
            </a:r>
          </a:p>
        </p:txBody>
      </p:sp>
      <p:pic>
        <p:nvPicPr>
          <p:cNvPr id="6" name="Graphic 5">
            <a:extLst>
              <a:ext uri="{FF2B5EF4-FFF2-40B4-BE49-F238E27FC236}">
                <a16:creationId xmlns:a16="http://schemas.microsoft.com/office/drawing/2014/main" id="{58B5D46A-A6CC-170C-E9D3-F8585965AE5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75734" y="6473992"/>
            <a:ext cx="643671" cy="154958"/>
          </a:xfrm>
          <a:prstGeom prst="rect">
            <a:avLst/>
          </a:prstGeom>
        </p:spPr>
      </p:pic>
    </p:spTree>
    <p:extLst>
      <p:ext uri="{BB962C8B-B14F-4D97-AF65-F5344CB8AC3E}">
        <p14:creationId xmlns:p14="http://schemas.microsoft.com/office/powerpoint/2010/main" val="3704643173"/>
      </p:ext>
    </p:extLst>
  </p:cSld>
  <p:clrMap bg1="lt1" tx1="dk1" bg2="lt2" tx2="dk2" accent1="accent1" accent2="accent2" accent3="accent3" accent4="accent4" accent5="accent5" accent6="accent6" hlink="hlink" folHlink="folHlink"/>
  <p:sldLayoutIdLst>
    <p:sldLayoutId id="2147483652" r:id="rId1"/>
  </p:sldLayoutIdLst>
  <p:hf sldNum="0" hdr="0" dt="0"/>
  <p:txStyles>
    <p:titleStyle>
      <a:lvl1pPr algn="l" defTabSz="914400" rtl="0" eaLnBrk="1" latinLnBrk="0" hangingPunct="1">
        <a:lnSpc>
          <a:spcPts val="3000"/>
        </a:lnSpc>
        <a:spcBef>
          <a:spcPct val="0"/>
        </a:spcBef>
        <a:buNone/>
        <a:defRPr sz="2600" b="0" i="0" kern="1200">
          <a:solidFill>
            <a:schemeClr val="accent4"/>
          </a:solidFill>
          <a:latin typeface="Gill Sans Nova Light" panose="020B0302020104020203" pitchFamily="34" charset="0"/>
          <a:ea typeface="+mj-ea"/>
          <a:cs typeface="Gill Sans Light" panose="020B0302020104020203" pitchFamily="34" charset="-79"/>
        </a:defRPr>
      </a:lvl1pPr>
    </p:titleStyle>
    <p:bodyStyle>
      <a:lvl1pPr marL="0" indent="0" algn="l" defTabSz="914400" rtl="0" eaLnBrk="1" latinLnBrk="0" hangingPunct="1">
        <a:lnSpc>
          <a:spcPct val="100000"/>
        </a:lnSpc>
        <a:spcBef>
          <a:spcPts val="900"/>
        </a:spcBef>
        <a:spcAft>
          <a:spcPts val="300"/>
        </a:spcAft>
        <a:buFontTx/>
        <a:buNone/>
        <a:defRPr sz="2800" b="0" i="0" kern="1200">
          <a:solidFill>
            <a:schemeClr val="accent1"/>
          </a:solidFill>
          <a:latin typeface="Gill Sans Light" panose="020B0302020104020203" pitchFamily="34" charset="-79"/>
          <a:ea typeface="+mn-ea"/>
          <a:cs typeface="Gill Sans Light" panose="020B0302020104020203" pitchFamily="34" charset="-79"/>
        </a:defRPr>
      </a:lvl1pPr>
      <a:lvl2pPr marL="0" indent="0" algn="l" defTabSz="914400" rtl="0" eaLnBrk="1" latinLnBrk="0" hangingPunct="1">
        <a:lnSpc>
          <a:spcPct val="100000"/>
        </a:lnSpc>
        <a:spcBef>
          <a:spcPts val="600"/>
        </a:spcBef>
        <a:spcAft>
          <a:spcPts val="300"/>
        </a:spcAft>
        <a:buClr>
          <a:schemeClr val="bg1">
            <a:lumMod val="65000"/>
          </a:schemeClr>
        </a:buClr>
        <a:buSzPct val="120000"/>
        <a:buFont typeface="+mj-lt"/>
        <a:buNone/>
        <a:defRPr sz="1600" kern="1200">
          <a:solidFill>
            <a:schemeClr val="accent1"/>
          </a:solidFill>
          <a:latin typeface="+mn-lt"/>
          <a:ea typeface="+mn-ea"/>
          <a:cs typeface="+mn-cs"/>
        </a:defRPr>
      </a:lvl2pPr>
      <a:lvl3pPr marL="182880" indent="-182880" algn="l" defTabSz="914400" rtl="0" eaLnBrk="1" latinLnBrk="0" hangingPunct="1">
        <a:lnSpc>
          <a:spcPct val="100000"/>
        </a:lnSpc>
        <a:spcBef>
          <a:spcPts val="300"/>
        </a:spcBef>
        <a:spcAft>
          <a:spcPts val="300"/>
        </a:spcAft>
        <a:buClr>
          <a:schemeClr val="tx1"/>
        </a:buClr>
        <a:buSzPct val="100000"/>
        <a:buFont typeface="Arial" panose="020B0604020202020204" pitchFamily="34" charset="0"/>
        <a:buChar char="•"/>
        <a:tabLst/>
        <a:defRPr sz="1600" kern="1200">
          <a:solidFill>
            <a:schemeClr val="accent1"/>
          </a:solidFill>
          <a:latin typeface="+mn-lt"/>
          <a:ea typeface="+mn-ea"/>
          <a:cs typeface="+mn-cs"/>
        </a:defRPr>
      </a:lvl3pPr>
      <a:lvl4pPr marL="365760" indent="-182880" algn="l" defTabSz="914400" rtl="0" eaLnBrk="1" latinLnBrk="0" hangingPunct="1">
        <a:lnSpc>
          <a:spcPct val="100000"/>
        </a:lnSpc>
        <a:spcBef>
          <a:spcPts val="300"/>
        </a:spcBef>
        <a:spcAft>
          <a:spcPts val="300"/>
        </a:spcAft>
        <a:buClr>
          <a:schemeClr val="accent1"/>
        </a:buClr>
        <a:buFont typeface="Franklin Gothic Book" panose="020B0503020102020204" pitchFamily="34" charset="0"/>
        <a:buChar char="―"/>
        <a:tabLst/>
        <a:defRPr sz="1400" kern="1200">
          <a:solidFill>
            <a:schemeClr val="accent1"/>
          </a:solidFill>
          <a:latin typeface="+mn-lt"/>
          <a:ea typeface="+mn-ea"/>
          <a:cs typeface="+mn-cs"/>
        </a:defRPr>
      </a:lvl4pPr>
      <a:lvl5pPr marL="457200" indent="-146304" algn="l" defTabSz="914400" rtl="0" eaLnBrk="1" latinLnBrk="0" hangingPunct="1">
        <a:lnSpc>
          <a:spcPct val="100000"/>
        </a:lnSpc>
        <a:spcBef>
          <a:spcPts val="300"/>
        </a:spcBef>
        <a:spcAft>
          <a:spcPts val="300"/>
        </a:spcAft>
        <a:buClr>
          <a:schemeClr val="accent1"/>
        </a:buClr>
        <a:buFont typeface="Arial" panose="020B0604020202020204" pitchFamily="34" charset="0"/>
        <a:buChar char="•"/>
        <a:tabLst>
          <a:tab pos="741363" algn="l"/>
        </a:tabLst>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03"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288" userDrawn="1">
          <p15:clr>
            <a:srgbClr val="F26B43"/>
          </p15:clr>
        </p15:guide>
        <p15:guide id="6" pos="3917" userDrawn="1">
          <p15:clr>
            <a:srgbClr val="F26B43"/>
          </p15:clr>
        </p15:guide>
        <p15:guide id="7" pos="3763" userDrawn="1">
          <p15:clr>
            <a:srgbClr val="F26B43"/>
          </p15:clr>
        </p15:guide>
        <p15:guide id="8" orient="horz" pos="3917"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60638BEF-21F3-CD45-AAD6-BD631D3592E2}"/>
              </a:ext>
            </a:extLst>
          </p:cNvPr>
          <p:cNvSpPr>
            <a:spLocks noGrp="1"/>
          </p:cNvSpPr>
          <p:nvPr>
            <p:ph type="body" idx="1"/>
          </p:nvPr>
        </p:nvSpPr>
        <p:spPr>
          <a:xfrm>
            <a:off x="602594" y="1597572"/>
            <a:ext cx="10979807" cy="4600027"/>
          </a:xfrm>
          <a:prstGeom prst="rect">
            <a:avLst/>
          </a:prstGeom>
        </p:spPr>
        <p:txBody>
          <a:bodyPr vert="horz" lIns="0" tIns="0" rIns="0" bIns="0" rtlCol="0">
            <a:normAutofit/>
          </a:bodyPr>
          <a:lstStyle/>
          <a:p>
            <a:pPr lvl="1"/>
            <a:r>
              <a:rPr lang="en-US" dirty="0"/>
              <a:t>Click to edit Master text styles</a:t>
            </a:r>
          </a:p>
          <a:p>
            <a:pPr lvl="2"/>
            <a:r>
              <a:rPr lang="en-US" dirty="0"/>
              <a:t>First level</a:t>
            </a:r>
          </a:p>
          <a:p>
            <a:pPr lvl="3"/>
            <a:r>
              <a:rPr lang="en-US" dirty="0"/>
              <a:t>Second level</a:t>
            </a:r>
          </a:p>
          <a:p>
            <a:pPr lvl="4"/>
            <a:r>
              <a:rPr lang="en-US" dirty="0"/>
              <a:t>Third level</a:t>
            </a:r>
          </a:p>
        </p:txBody>
      </p:sp>
      <p:sp>
        <p:nvSpPr>
          <p:cNvPr id="22" name="Text Placeholder 19">
            <a:extLst>
              <a:ext uri="{FF2B5EF4-FFF2-40B4-BE49-F238E27FC236}">
                <a16:creationId xmlns:a16="http://schemas.microsoft.com/office/drawing/2014/main" id="{25BA0C83-F4B7-8745-8461-90D0D210B34A}"/>
              </a:ext>
            </a:extLst>
          </p:cNvPr>
          <p:cNvSpPr txBox="1">
            <a:spLocks/>
          </p:cNvSpPr>
          <p:nvPr userDrawn="1"/>
        </p:nvSpPr>
        <p:spPr>
          <a:xfrm>
            <a:off x="6961847" y="6477000"/>
            <a:ext cx="4284133" cy="177800"/>
          </a:xfrm>
          <a:prstGeom prst="rect">
            <a:avLst/>
          </a:prstGeom>
        </p:spPr>
        <p:txBody>
          <a:bodyPr lIns="0" tIns="0" rIns="0" bIns="0" anchor="b" anchorCtr="0">
            <a:noAutofit/>
          </a:bodyPr>
          <a:lstStyle>
            <a:lvl1pPr marL="0" indent="0" algn="l" defTabSz="914400" rtl="0" eaLnBrk="1" latinLnBrk="0" hangingPunct="1">
              <a:lnSpc>
                <a:spcPct val="100000"/>
              </a:lnSpc>
              <a:spcBef>
                <a:spcPts val="300"/>
              </a:spcBef>
              <a:spcAft>
                <a:spcPts val="0"/>
              </a:spcAft>
              <a:buFontTx/>
              <a:buNone/>
              <a:defRPr sz="800" b="0" i="0" kern="1200" cap="all" baseline="0">
                <a:solidFill>
                  <a:schemeClr val="accent1"/>
                </a:solidFill>
                <a:latin typeface="Franklin Gothic Medium" panose="020B0603020102020204" pitchFamily="34" charset="0"/>
                <a:ea typeface="+mn-ea"/>
                <a:cs typeface="Gill Sans Light" panose="020B0302020104020203" pitchFamily="34" charset="-79"/>
              </a:defRPr>
            </a:lvl1pPr>
            <a:lvl2pPr marL="230188" indent="-230188" algn="l" defTabSz="914400" rtl="0" eaLnBrk="1" latinLnBrk="0" hangingPunct="1">
              <a:lnSpc>
                <a:spcPct val="100000"/>
              </a:lnSpc>
              <a:spcBef>
                <a:spcPts val="600"/>
              </a:spcBef>
              <a:spcAft>
                <a:spcPts val="300"/>
              </a:spcAft>
              <a:buClr>
                <a:schemeClr val="tx1">
                  <a:lumMod val="50000"/>
                  <a:lumOff val="50000"/>
                </a:schemeClr>
              </a:buClr>
              <a:buSzPct val="110000"/>
              <a:buFont typeface="Arial" panose="020B0604020202020204" pitchFamily="34" charset="0"/>
              <a:buChar char="•"/>
              <a:defRPr sz="1600" kern="1200">
                <a:solidFill>
                  <a:schemeClr val="accent1"/>
                </a:solidFill>
                <a:latin typeface="+mn-lt"/>
                <a:ea typeface="+mn-ea"/>
                <a:cs typeface="+mn-cs"/>
              </a:defRPr>
            </a:lvl2pPr>
            <a:lvl3pPr marL="460375" indent="-230188" algn="l" defTabSz="914400" rtl="0" eaLnBrk="1" latinLnBrk="0" hangingPunct="1">
              <a:lnSpc>
                <a:spcPct val="100000"/>
              </a:lnSpc>
              <a:spcBef>
                <a:spcPts val="0"/>
              </a:spcBef>
              <a:spcAft>
                <a:spcPts val="300"/>
              </a:spcAft>
              <a:buClr>
                <a:schemeClr val="accent1"/>
              </a:buClr>
              <a:buFont typeface="Arial"/>
              <a:buChar char="–"/>
              <a:defRPr sz="1600" kern="1200">
                <a:solidFill>
                  <a:schemeClr val="accent1"/>
                </a:solidFill>
                <a:latin typeface="+mn-lt"/>
                <a:ea typeface="+mn-ea"/>
                <a:cs typeface="+mn-cs"/>
              </a:defRPr>
            </a:lvl3pPr>
            <a:lvl4pPr marL="682625" indent="-222250" algn="l" defTabSz="914400" rtl="0" eaLnBrk="1" latinLnBrk="0" hangingPunct="1">
              <a:lnSpc>
                <a:spcPct val="100000"/>
              </a:lnSpc>
              <a:spcBef>
                <a:spcPts val="0"/>
              </a:spcBef>
              <a:spcAft>
                <a:spcPts val="300"/>
              </a:spcAft>
              <a:buClr>
                <a:schemeClr val="accent1"/>
              </a:buClr>
              <a:buFont typeface="Arial" panose="020B0604020202020204" pitchFamily="34" charset="0"/>
              <a:buChar char="•"/>
              <a:defRPr sz="1200" kern="1200">
                <a:solidFill>
                  <a:schemeClr val="accent1"/>
                </a:solidFill>
                <a:latin typeface="+mn-lt"/>
                <a:ea typeface="+mn-ea"/>
                <a:cs typeface="+mn-cs"/>
              </a:defRPr>
            </a:lvl4pPr>
            <a:lvl5pPr marL="911225" indent="-228600" algn="l" defTabSz="914400" rtl="0" eaLnBrk="1" latinLnBrk="0" hangingPunct="1">
              <a:lnSpc>
                <a:spcPct val="100000"/>
              </a:lnSpc>
              <a:spcBef>
                <a:spcPts val="0"/>
              </a:spcBef>
              <a:spcAft>
                <a:spcPts val="300"/>
              </a:spcAft>
              <a:buClr>
                <a:schemeClr val="accent1"/>
              </a:buClr>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endParaRPr lang="en-US" sz="800" dirty="0">
              <a:solidFill>
                <a:schemeClr val="bg2">
                  <a:lumMod val="25000"/>
                </a:schemeClr>
              </a:solidFill>
              <a:latin typeface="+mn-lt"/>
            </a:endParaRPr>
          </a:p>
        </p:txBody>
      </p:sp>
      <p:cxnSp>
        <p:nvCxnSpPr>
          <p:cNvPr id="4" name="Straight Connector 3">
            <a:extLst>
              <a:ext uri="{FF2B5EF4-FFF2-40B4-BE49-F238E27FC236}">
                <a16:creationId xmlns:a16="http://schemas.microsoft.com/office/drawing/2014/main" id="{C932F985-08C8-C242-B7C4-64EAD84A4455}"/>
              </a:ext>
            </a:extLst>
          </p:cNvPr>
          <p:cNvCxnSpPr>
            <a:cxnSpLocks/>
          </p:cNvCxnSpPr>
          <p:nvPr userDrawn="1"/>
        </p:nvCxnSpPr>
        <p:spPr>
          <a:xfrm>
            <a:off x="609600" y="6354763"/>
            <a:ext cx="10972800" cy="0"/>
          </a:xfrm>
          <a:prstGeom prst="line">
            <a:avLst/>
          </a:prstGeom>
          <a:ln w="635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1" name="TextBox 10" hidden="1"/>
          <p:cNvSpPr txBox="1"/>
          <p:nvPr/>
        </p:nvSpPr>
        <p:spPr>
          <a:xfrm>
            <a:off x="16933334" y="12700000"/>
            <a:ext cx="16933" cy="369332"/>
          </a:xfrm>
          <a:prstGeom prst="rect">
            <a:avLst/>
          </a:prstGeom>
          <a:noFill/>
        </p:spPr>
        <p:txBody>
          <a:bodyPr vert="horz" wrap="square" rtlCol="0">
            <a:spAutoFit/>
          </a:bodyPr>
          <a:lstStyle/>
          <a:p>
            <a:endParaRPr sz="1800"/>
          </a:p>
        </p:txBody>
      </p:sp>
      <p:sp>
        <p:nvSpPr>
          <p:cNvPr id="18" name="Title Placeholder 1">
            <a:extLst>
              <a:ext uri="{FF2B5EF4-FFF2-40B4-BE49-F238E27FC236}">
                <a16:creationId xmlns:a16="http://schemas.microsoft.com/office/drawing/2014/main" id="{069A6637-1FEC-2F41-8CD9-B2B4D7BB135E}"/>
              </a:ext>
            </a:extLst>
          </p:cNvPr>
          <p:cNvSpPr>
            <a:spLocks noGrp="1"/>
          </p:cNvSpPr>
          <p:nvPr>
            <p:ph type="title"/>
          </p:nvPr>
        </p:nvSpPr>
        <p:spPr>
          <a:xfrm>
            <a:off x="602594" y="433782"/>
            <a:ext cx="10979805" cy="685800"/>
          </a:xfrm>
          <a:prstGeom prst="rect">
            <a:avLst/>
          </a:prstGeom>
        </p:spPr>
        <p:txBody>
          <a:bodyPr vert="horz" lIns="0" tIns="0" rIns="0" bIns="0" rtlCol="0" anchor="t" anchorCtr="0">
            <a:noAutofit/>
          </a:bodyPr>
          <a:lstStyle/>
          <a:p>
            <a:r>
              <a:rPr lang="en-US" dirty="0"/>
              <a:t>Slide title</a:t>
            </a:r>
            <a:br>
              <a:rPr lang="en-US" dirty="0"/>
            </a:br>
            <a:endParaRPr lang="en-US" dirty="0"/>
          </a:p>
        </p:txBody>
      </p:sp>
      <p:sp>
        <p:nvSpPr>
          <p:cNvPr id="17" name="TextBox 16">
            <a:extLst>
              <a:ext uri="{FF2B5EF4-FFF2-40B4-BE49-F238E27FC236}">
                <a16:creationId xmlns:a16="http://schemas.microsoft.com/office/drawing/2014/main" id="{AA3D4DC4-0775-D74C-A761-8503BCC46628}"/>
              </a:ext>
            </a:extLst>
          </p:cNvPr>
          <p:cNvSpPr txBox="1"/>
          <p:nvPr userDrawn="1"/>
        </p:nvSpPr>
        <p:spPr>
          <a:xfrm>
            <a:off x="11334427" y="6505819"/>
            <a:ext cx="281840" cy="142954"/>
          </a:xfrm>
          <a:prstGeom prst="rect">
            <a:avLst/>
          </a:prstGeom>
          <a:noFill/>
        </p:spPr>
        <p:txBody>
          <a:bodyPr wrap="square" lIns="0" tIns="0" rIns="0" bIns="0" rtlCol="0" anchor="b" anchorCtr="0">
            <a:noAutofit/>
          </a:bodyPr>
          <a:lstStyle/>
          <a:p>
            <a:pPr algn="r"/>
            <a:fld id="{80FA6673-3273-144B-927F-E74368733081}" type="slidenum">
              <a:rPr lang="en-US" sz="800" b="0" i="0" smtClean="0">
                <a:solidFill>
                  <a:srgbClr val="00A3E0"/>
                </a:solidFill>
                <a:latin typeface="Gill Sans Nova Light" panose="020B0302020104020203" pitchFamily="34" charset="0"/>
              </a:rPr>
              <a:pPr algn="r"/>
              <a:t>‹#›</a:t>
            </a:fld>
            <a:endParaRPr lang="en-US" sz="800" b="0" i="0" dirty="0">
              <a:solidFill>
                <a:srgbClr val="00A3E0"/>
              </a:solidFill>
              <a:latin typeface="Gill Sans Nova Light" panose="020B0302020104020203" pitchFamily="34" charset="0"/>
            </a:endParaRPr>
          </a:p>
        </p:txBody>
      </p:sp>
      <p:sp>
        <p:nvSpPr>
          <p:cNvPr id="15" name="TextBox 14" hidden="1"/>
          <p:cNvSpPr txBox="1"/>
          <p:nvPr/>
        </p:nvSpPr>
        <p:spPr>
          <a:xfrm>
            <a:off x="16933334" y="12700000"/>
            <a:ext cx="16933" cy="369332"/>
          </a:xfrm>
          <a:prstGeom prst="rect">
            <a:avLst/>
          </a:prstGeom>
          <a:noFill/>
        </p:spPr>
        <p:txBody>
          <a:bodyPr vert="horz" wrap="square" rtlCol="0">
            <a:spAutoFit/>
          </a:bodyPr>
          <a:lstStyle/>
          <a:p>
            <a:endParaRPr sz="1800"/>
          </a:p>
        </p:txBody>
      </p:sp>
      <p:sp>
        <p:nvSpPr>
          <p:cNvPr id="25" name="TextBox 24" hidden="1"/>
          <p:cNvSpPr txBox="1"/>
          <p:nvPr userDrawn="1"/>
        </p:nvSpPr>
        <p:spPr>
          <a:xfrm>
            <a:off x="16933334" y="12700000"/>
            <a:ext cx="16933" cy="369332"/>
          </a:xfrm>
          <a:prstGeom prst="rect">
            <a:avLst/>
          </a:prstGeom>
          <a:noFill/>
        </p:spPr>
        <p:txBody>
          <a:bodyPr vert="horz" wrap="square" rtlCol="0">
            <a:spAutoFit/>
          </a:bodyPr>
          <a:lstStyle/>
          <a:p>
            <a:endParaRPr sz="1800"/>
          </a:p>
        </p:txBody>
      </p:sp>
      <p:sp>
        <p:nvSpPr>
          <p:cNvPr id="2" name="Footer Placeholder 1">
            <a:extLst>
              <a:ext uri="{FF2B5EF4-FFF2-40B4-BE49-F238E27FC236}">
                <a16:creationId xmlns:a16="http://schemas.microsoft.com/office/drawing/2014/main" id="{275B9E70-A4BE-9440-AC0D-D0810AD3A420}"/>
              </a:ext>
            </a:extLst>
          </p:cNvPr>
          <p:cNvSpPr>
            <a:spLocks noGrp="1"/>
          </p:cNvSpPr>
          <p:nvPr>
            <p:ph type="ftr" sz="quarter" idx="3"/>
          </p:nvPr>
        </p:nvSpPr>
        <p:spPr>
          <a:xfrm>
            <a:off x="1605820" y="6443025"/>
            <a:ext cx="7015427" cy="262575"/>
          </a:xfrm>
          <a:prstGeom prst="rect">
            <a:avLst/>
          </a:prstGeom>
        </p:spPr>
        <p:txBody>
          <a:bodyPr vert="horz" lIns="0" tIns="0" rIns="0" bIns="0" rtlCol="0" anchor="b"/>
          <a:lstStyle>
            <a:lvl1pPr algn="l">
              <a:defRPr sz="1000">
                <a:solidFill>
                  <a:srgbClr val="003865"/>
                </a:solidFill>
                <a:latin typeface="+mn-lt"/>
              </a:defRPr>
            </a:lvl1pPr>
          </a:lstStyle>
          <a:p>
            <a:r>
              <a:rPr lang="en-US" dirty="0"/>
              <a:t>For institutional investor use only. Not for use with or distribution to the public.</a:t>
            </a:r>
          </a:p>
        </p:txBody>
      </p:sp>
      <p:sp>
        <p:nvSpPr>
          <p:cNvPr id="3" name="TextBox 2" hidden="1"/>
          <p:cNvSpPr txBox="1"/>
          <p:nvPr userDrawn="1">
            <p:custDataLst>
              <p:tags r:id="rId3"/>
            </p:custDataLst>
          </p:nvPr>
        </p:nvSpPr>
        <p:spPr>
          <a:xfrm>
            <a:off x="16933334" y="12700000"/>
            <a:ext cx="16933" cy="3200876"/>
          </a:xfrm>
          <a:prstGeom prst="rect">
            <a:avLst/>
          </a:prstGeom>
          <a:noFill/>
          <a:ln>
            <a:noFill/>
          </a:ln>
        </p:spPr>
        <p:txBody>
          <a:bodyPr vert="horz" wrap="square" lIns="0" tIns="0" rIns="0" bIns="0" rtlCol="0">
            <a:spAutoFit/>
          </a:bodyPr>
          <a:lstStyle/>
          <a:p>
            <a:r>
              <a:rPr lang="en-US" sz="1600"/>
              <a:t>nonhesmow1868</a:t>
            </a:r>
            <a:endParaRPr lang="en-US" sz="1600" dirty="0"/>
          </a:p>
        </p:txBody>
      </p:sp>
      <p:sp>
        <p:nvSpPr>
          <p:cNvPr id="5" name="TextBox 4"/>
          <p:cNvSpPr txBox="1"/>
          <p:nvPr userDrawn="1"/>
        </p:nvSpPr>
        <p:spPr>
          <a:xfrm>
            <a:off x="7416800" y="6459380"/>
            <a:ext cx="3829181" cy="153888"/>
          </a:xfrm>
          <a:prstGeom prst="rect">
            <a:avLst/>
          </a:prstGeom>
          <a:noFill/>
          <a:ln>
            <a:noFill/>
          </a:ln>
        </p:spPr>
        <p:txBody>
          <a:bodyPr wrap="square" lIns="0" tIns="0" rIns="0" bIns="0" rtlCol="0">
            <a:spAutoFit/>
          </a:bodyPr>
          <a:lstStyle/>
          <a:p>
            <a:pPr algn="r"/>
            <a:r>
              <a:rPr lang="en-US" sz="1000" dirty="0"/>
              <a:t>University of Virginia </a:t>
            </a:r>
          </a:p>
        </p:txBody>
      </p:sp>
      <p:pic>
        <p:nvPicPr>
          <p:cNvPr id="6" name="Graphic 5">
            <a:extLst>
              <a:ext uri="{FF2B5EF4-FFF2-40B4-BE49-F238E27FC236}">
                <a16:creationId xmlns:a16="http://schemas.microsoft.com/office/drawing/2014/main" id="{58B5D46A-A6CC-170C-E9D3-F8585965AE5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75734" y="6473992"/>
            <a:ext cx="643671" cy="154958"/>
          </a:xfrm>
          <a:prstGeom prst="rect">
            <a:avLst/>
          </a:prstGeom>
        </p:spPr>
      </p:pic>
    </p:spTree>
    <p:extLst>
      <p:ext uri="{BB962C8B-B14F-4D97-AF65-F5344CB8AC3E}">
        <p14:creationId xmlns:p14="http://schemas.microsoft.com/office/powerpoint/2010/main" val="3704643173"/>
      </p:ext>
    </p:extLst>
  </p:cSld>
  <p:clrMap bg1="lt1" tx1="dk1" bg2="lt2" tx2="dk2" accent1="accent1" accent2="accent2" accent3="accent3" accent4="accent4" accent5="accent5" accent6="accent6" hlink="hlink" folHlink="folHlink"/>
  <p:sldLayoutIdLst>
    <p:sldLayoutId id="2147483782" r:id="rId1"/>
  </p:sldLayoutIdLst>
  <p:hf sldNum="0" hdr="0" dt="0"/>
  <p:txStyles>
    <p:titleStyle>
      <a:lvl1pPr algn="l" defTabSz="914400" rtl="0" eaLnBrk="1" latinLnBrk="0" hangingPunct="1">
        <a:lnSpc>
          <a:spcPts val="3000"/>
        </a:lnSpc>
        <a:spcBef>
          <a:spcPct val="0"/>
        </a:spcBef>
        <a:buNone/>
        <a:defRPr sz="2600" b="0" i="0" kern="1200">
          <a:solidFill>
            <a:schemeClr val="accent4"/>
          </a:solidFill>
          <a:latin typeface="Gill Sans Nova Light" panose="020B0302020104020203" pitchFamily="34" charset="0"/>
          <a:ea typeface="+mj-ea"/>
          <a:cs typeface="Gill Sans Light" panose="020B0302020104020203" pitchFamily="34" charset="-79"/>
        </a:defRPr>
      </a:lvl1pPr>
    </p:titleStyle>
    <p:bodyStyle>
      <a:lvl1pPr marL="0" indent="0" algn="l" defTabSz="914400" rtl="0" eaLnBrk="1" latinLnBrk="0" hangingPunct="1">
        <a:lnSpc>
          <a:spcPct val="100000"/>
        </a:lnSpc>
        <a:spcBef>
          <a:spcPts val="900"/>
        </a:spcBef>
        <a:spcAft>
          <a:spcPts val="300"/>
        </a:spcAft>
        <a:buFontTx/>
        <a:buNone/>
        <a:defRPr sz="2800" b="0" i="0" kern="1200">
          <a:solidFill>
            <a:schemeClr val="accent1"/>
          </a:solidFill>
          <a:latin typeface="Gill Sans Light" panose="020B0302020104020203" pitchFamily="34" charset="-79"/>
          <a:ea typeface="+mn-ea"/>
          <a:cs typeface="Gill Sans Light" panose="020B0302020104020203" pitchFamily="34" charset="-79"/>
        </a:defRPr>
      </a:lvl1pPr>
      <a:lvl2pPr marL="0" indent="0" algn="l" defTabSz="914400" rtl="0" eaLnBrk="1" latinLnBrk="0" hangingPunct="1">
        <a:lnSpc>
          <a:spcPct val="100000"/>
        </a:lnSpc>
        <a:spcBef>
          <a:spcPts val="600"/>
        </a:spcBef>
        <a:spcAft>
          <a:spcPts val="300"/>
        </a:spcAft>
        <a:buClr>
          <a:schemeClr val="bg1">
            <a:lumMod val="65000"/>
          </a:schemeClr>
        </a:buClr>
        <a:buSzPct val="120000"/>
        <a:buFont typeface="+mj-lt"/>
        <a:buNone/>
        <a:defRPr sz="1600" kern="1200">
          <a:solidFill>
            <a:schemeClr val="accent1"/>
          </a:solidFill>
          <a:latin typeface="+mn-lt"/>
          <a:ea typeface="+mn-ea"/>
          <a:cs typeface="+mn-cs"/>
        </a:defRPr>
      </a:lvl2pPr>
      <a:lvl3pPr marL="182880" indent="-182880" algn="l" defTabSz="914400" rtl="0" eaLnBrk="1" latinLnBrk="0" hangingPunct="1">
        <a:lnSpc>
          <a:spcPct val="100000"/>
        </a:lnSpc>
        <a:spcBef>
          <a:spcPts val="300"/>
        </a:spcBef>
        <a:spcAft>
          <a:spcPts val="300"/>
        </a:spcAft>
        <a:buClr>
          <a:schemeClr val="tx1"/>
        </a:buClr>
        <a:buSzPct val="100000"/>
        <a:buFont typeface="Arial" panose="020B0604020202020204" pitchFamily="34" charset="0"/>
        <a:buChar char="•"/>
        <a:tabLst/>
        <a:defRPr sz="1600" kern="1200">
          <a:solidFill>
            <a:schemeClr val="accent1"/>
          </a:solidFill>
          <a:latin typeface="+mn-lt"/>
          <a:ea typeface="+mn-ea"/>
          <a:cs typeface="+mn-cs"/>
        </a:defRPr>
      </a:lvl3pPr>
      <a:lvl4pPr marL="365760" indent="-182880" algn="l" defTabSz="914400" rtl="0" eaLnBrk="1" latinLnBrk="0" hangingPunct="1">
        <a:lnSpc>
          <a:spcPct val="100000"/>
        </a:lnSpc>
        <a:spcBef>
          <a:spcPts val="300"/>
        </a:spcBef>
        <a:spcAft>
          <a:spcPts val="300"/>
        </a:spcAft>
        <a:buClr>
          <a:schemeClr val="accent1"/>
        </a:buClr>
        <a:buFont typeface="Franklin Gothic Book" panose="020B0503020102020204" pitchFamily="34" charset="0"/>
        <a:buChar char="―"/>
        <a:tabLst/>
        <a:defRPr sz="1400" kern="1200">
          <a:solidFill>
            <a:schemeClr val="accent1"/>
          </a:solidFill>
          <a:latin typeface="+mn-lt"/>
          <a:ea typeface="+mn-ea"/>
          <a:cs typeface="+mn-cs"/>
        </a:defRPr>
      </a:lvl4pPr>
      <a:lvl5pPr marL="457200" indent="-146304" algn="l" defTabSz="914400" rtl="0" eaLnBrk="1" latinLnBrk="0" hangingPunct="1">
        <a:lnSpc>
          <a:spcPct val="100000"/>
        </a:lnSpc>
        <a:spcBef>
          <a:spcPts val="300"/>
        </a:spcBef>
        <a:spcAft>
          <a:spcPts val="300"/>
        </a:spcAft>
        <a:buClr>
          <a:schemeClr val="accent1"/>
        </a:buClr>
        <a:buFont typeface="Arial" panose="020B0604020202020204" pitchFamily="34" charset="0"/>
        <a:buChar char="•"/>
        <a:tabLst>
          <a:tab pos="741363" algn="l"/>
        </a:tabLst>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03"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288" userDrawn="1">
          <p15:clr>
            <a:srgbClr val="F26B43"/>
          </p15:clr>
        </p15:guide>
        <p15:guide id="6" pos="3917" userDrawn="1">
          <p15:clr>
            <a:srgbClr val="F26B43"/>
          </p15:clr>
        </p15:guide>
        <p15:guide id="7" pos="3763" userDrawn="1">
          <p15:clr>
            <a:srgbClr val="F26B43"/>
          </p15:clr>
        </p15:guide>
        <p15:guide id="8" orient="horz" pos="3917"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60638BEF-21F3-CD45-AAD6-BD631D3592E2}"/>
              </a:ext>
            </a:extLst>
          </p:cNvPr>
          <p:cNvSpPr>
            <a:spLocks noGrp="1"/>
          </p:cNvSpPr>
          <p:nvPr>
            <p:ph type="body" idx="1"/>
          </p:nvPr>
        </p:nvSpPr>
        <p:spPr>
          <a:xfrm>
            <a:off x="602594" y="1597572"/>
            <a:ext cx="10979807" cy="4600027"/>
          </a:xfrm>
          <a:prstGeom prst="rect">
            <a:avLst/>
          </a:prstGeom>
        </p:spPr>
        <p:txBody>
          <a:bodyPr vert="horz" lIns="0" tIns="0" rIns="0" bIns="0" rtlCol="0">
            <a:normAutofit/>
          </a:bodyPr>
          <a:lstStyle/>
          <a:p>
            <a:pPr lvl="1"/>
            <a:r>
              <a:rPr lang="en-US" dirty="0"/>
              <a:t>Click to edit Master text styles</a:t>
            </a:r>
          </a:p>
          <a:p>
            <a:pPr lvl="2"/>
            <a:r>
              <a:rPr lang="en-US" dirty="0"/>
              <a:t>First level</a:t>
            </a:r>
          </a:p>
          <a:p>
            <a:pPr lvl="3"/>
            <a:r>
              <a:rPr lang="en-US" dirty="0"/>
              <a:t>Second level</a:t>
            </a:r>
          </a:p>
          <a:p>
            <a:pPr lvl="4"/>
            <a:r>
              <a:rPr lang="en-US" dirty="0"/>
              <a:t>Third level</a:t>
            </a:r>
          </a:p>
        </p:txBody>
      </p:sp>
      <p:sp>
        <p:nvSpPr>
          <p:cNvPr id="22" name="Text Placeholder 19">
            <a:extLst>
              <a:ext uri="{FF2B5EF4-FFF2-40B4-BE49-F238E27FC236}">
                <a16:creationId xmlns:a16="http://schemas.microsoft.com/office/drawing/2014/main" id="{25BA0C83-F4B7-8745-8461-90D0D210B34A}"/>
              </a:ext>
            </a:extLst>
          </p:cNvPr>
          <p:cNvSpPr txBox="1">
            <a:spLocks/>
          </p:cNvSpPr>
          <p:nvPr userDrawn="1"/>
        </p:nvSpPr>
        <p:spPr>
          <a:xfrm>
            <a:off x="6961847" y="6477000"/>
            <a:ext cx="4284133" cy="177800"/>
          </a:xfrm>
          <a:prstGeom prst="rect">
            <a:avLst/>
          </a:prstGeom>
        </p:spPr>
        <p:txBody>
          <a:bodyPr lIns="0" tIns="0" rIns="0" bIns="0" anchor="b" anchorCtr="0">
            <a:noAutofit/>
          </a:bodyPr>
          <a:lstStyle>
            <a:lvl1pPr marL="0" indent="0" algn="l" defTabSz="914400" rtl="0" eaLnBrk="1" latinLnBrk="0" hangingPunct="1">
              <a:lnSpc>
                <a:spcPct val="100000"/>
              </a:lnSpc>
              <a:spcBef>
                <a:spcPts val="300"/>
              </a:spcBef>
              <a:spcAft>
                <a:spcPts val="0"/>
              </a:spcAft>
              <a:buFontTx/>
              <a:buNone/>
              <a:defRPr sz="800" b="0" i="0" kern="1200" cap="all" baseline="0">
                <a:solidFill>
                  <a:schemeClr val="accent1"/>
                </a:solidFill>
                <a:latin typeface="Franklin Gothic Medium" panose="020B0603020102020204" pitchFamily="34" charset="0"/>
                <a:ea typeface="+mn-ea"/>
                <a:cs typeface="Gill Sans Light" panose="020B0302020104020203" pitchFamily="34" charset="-79"/>
              </a:defRPr>
            </a:lvl1pPr>
            <a:lvl2pPr marL="230188" indent="-230188" algn="l" defTabSz="914400" rtl="0" eaLnBrk="1" latinLnBrk="0" hangingPunct="1">
              <a:lnSpc>
                <a:spcPct val="100000"/>
              </a:lnSpc>
              <a:spcBef>
                <a:spcPts val="600"/>
              </a:spcBef>
              <a:spcAft>
                <a:spcPts val="300"/>
              </a:spcAft>
              <a:buClr>
                <a:schemeClr val="tx1">
                  <a:lumMod val="50000"/>
                  <a:lumOff val="50000"/>
                </a:schemeClr>
              </a:buClr>
              <a:buSzPct val="110000"/>
              <a:buFont typeface="Arial" panose="020B0604020202020204" pitchFamily="34" charset="0"/>
              <a:buChar char="•"/>
              <a:defRPr sz="1600" kern="1200">
                <a:solidFill>
                  <a:schemeClr val="accent1"/>
                </a:solidFill>
                <a:latin typeface="+mn-lt"/>
                <a:ea typeface="+mn-ea"/>
                <a:cs typeface="+mn-cs"/>
              </a:defRPr>
            </a:lvl2pPr>
            <a:lvl3pPr marL="460375" indent="-230188" algn="l" defTabSz="914400" rtl="0" eaLnBrk="1" latinLnBrk="0" hangingPunct="1">
              <a:lnSpc>
                <a:spcPct val="100000"/>
              </a:lnSpc>
              <a:spcBef>
                <a:spcPts val="0"/>
              </a:spcBef>
              <a:spcAft>
                <a:spcPts val="300"/>
              </a:spcAft>
              <a:buClr>
                <a:schemeClr val="accent1"/>
              </a:buClr>
              <a:buFont typeface="Arial"/>
              <a:buChar char="–"/>
              <a:defRPr sz="1600" kern="1200">
                <a:solidFill>
                  <a:schemeClr val="accent1"/>
                </a:solidFill>
                <a:latin typeface="+mn-lt"/>
                <a:ea typeface="+mn-ea"/>
                <a:cs typeface="+mn-cs"/>
              </a:defRPr>
            </a:lvl3pPr>
            <a:lvl4pPr marL="682625" indent="-222250" algn="l" defTabSz="914400" rtl="0" eaLnBrk="1" latinLnBrk="0" hangingPunct="1">
              <a:lnSpc>
                <a:spcPct val="100000"/>
              </a:lnSpc>
              <a:spcBef>
                <a:spcPts val="0"/>
              </a:spcBef>
              <a:spcAft>
                <a:spcPts val="300"/>
              </a:spcAft>
              <a:buClr>
                <a:schemeClr val="accent1"/>
              </a:buClr>
              <a:buFont typeface="Arial" panose="020B0604020202020204" pitchFamily="34" charset="0"/>
              <a:buChar char="•"/>
              <a:defRPr sz="1200" kern="1200">
                <a:solidFill>
                  <a:schemeClr val="accent1"/>
                </a:solidFill>
                <a:latin typeface="+mn-lt"/>
                <a:ea typeface="+mn-ea"/>
                <a:cs typeface="+mn-cs"/>
              </a:defRPr>
            </a:lvl4pPr>
            <a:lvl5pPr marL="911225" indent="-228600" algn="l" defTabSz="914400" rtl="0" eaLnBrk="1" latinLnBrk="0" hangingPunct="1">
              <a:lnSpc>
                <a:spcPct val="100000"/>
              </a:lnSpc>
              <a:spcBef>
                <a:spcPts val="0"/>
              </a:spcBef>
              <a:spcAft>
                <a:spcPts val="300"/>
              </a:spcAft>
              <a:buClr>
                <a:schemeClr val="accent1"/>
              </a:buClr>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endParaRPr lang="en-US" sz="800" dirty="0">
              <a:solidFill>
                <a:schemeClr val="bg2">
                  <a:lumMod val="25000"/>
                </a:schemeClr>
              </a:solidFill>
              <a:latin typeface="+mn-lt"/>
            </a:endParaRPr>
          </a:p>
        </p:txBody>
      </p:sp>
      <p:cxnSp>
        <p:nvCxnSpPr>
          <p:cNvPr id="4" name="Straight Connector 3">
            <a:extLst>
              <a:ext uri="{FF2B5EF4-FFF2-40B4-BE49-F238E27FC236}">
                <a16:creationId xmlns:a16="http://schemas.microsoft.com/office/drawing/2014/main" id="{C932F985-08C8-C242-B7C4-64EAD84A4455}"/>
              </a:ext>
            </a:extLst>
          </p:cNvPr>
          <p:cNvCxnSpPr>
            <a:cxnSpLocks/>
          </p:cNvCxnSpPr>
          <p:nvPr userDrawn="1"/>
        </p:nvCxnSpPr>
        <p:spPr>
          <a:xfrm>
            <a:off x="609600" y="6354763"/>
            <a:ext cx="10972800" cy="0"/>
          </a:xfrm>
          <a:prstGeom prst="line">
            <a:avLst/>
          </a:prstGeom>
          <a:ln w="635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1" name="TextBox 10" hidden="1"/>
          <p:cNvSpPr txBox="1"/>
          <p:nvPr/>
        </p:nvSpPr>
        <p:spPr>
          <a:xfrm>
            <a:off x="16933334" y="12700000"/>
            <a:ext cx="16933" cy="369332"/>
          </a:xfrm>
          <a:prstGeom prst="rect">
            <a:avLst/>
          </a:prstGeom>
          <a:noFill/>
        </p:spPr>
        <p:txBody>
          <a:bodyPr vert="horz" wrap="square" rtlCol="0">
            <a:spAutoFit/>
          </a:bodyPr>
          <a:lstStyle/>
          <a:p>
            <a:endParaRPr sz="1800"/>
          </a:p>
        </p:txBody>
      </p:sp>
      <p:sp>
        <p:nvSpPr>
          <p:cNvPr id="18" name="Title Placeholder 1">
            <a:extLst>
              <a:ext uri="{FF2B5EF4-FFF2-40B4-BE49-F238E27FC236}">
                <a16:creationId xmlns:a16="http://schemas.microsoft.com/office/drawing/2014/main" id="{069A6637-1FEC-2F41-8CD9-B2B4D7BB135E}"/>
              </a:ext>
            </a:extLst>
          </p:cNvPr>
          <p:cNvSpPr>
            <a:spLocks noGrp="1"/>
          </p:cNvSpPr>
          <p:nvPr>
            <p:ph type="title"/>
          </p:nvPr>
        </p:nvSpPr>
        <p:spPr>
          <a:xfrm>
            <a:off x="602594" y="433782"/>
            <a:ext cx="10979805" cy="685800"/>
          </a:xfrm>
          <a:prstGeom prst="rect">
            <a:avLst/>
          </a:prstGeom>
        </p:spPr>
        <p:txBody>
          <a:bodyPr vert="horz" lIns="0" tIns="0" rIns="0" bIns="0" rtlCol="0" anchor="t" anchorCtr="0">
            <a:noAutofit/>
          </a:bodyPr>
          <a:lstStyle/>
          <a:p>
            <a:r>
              <a:rPr lang="en-US" dirty="0"/>
              <a:t>Slide title</a:t>
            </a:r>
            <a:br>
              <a:rPr lang="en-US" dirty="0"/>
            </a:br>
            <a:endParaRPr lang="en-US" dirty="0"/>
          </a:p>
        </p:txBody>
      </p:sp>
      <p:sp>
        <p:nvSpPr>
          <p:cNvPr id="17" name="TextBox 16">
            <a:extLst>
              <a:ext uri="{FF2B5EF4-FFF2-40B4-BE49-F238E27FC236}">
                <a16:creationId xmlns:a16="http://schemas.microsoft.com/office/drawing/2014/main" id="{AA3D4DC4-0775-D74C-A761-8503BCC46628}"/>
              </a:ext>
            </a:extLst>
          </p:cNvPr>
          <p:cNvSpPr txBox="1"/>
          <p:nvPr userDrawn="1"/>
        </p:nvSpPr>
        <p:spPr>
          <a:xfrm>
            <a:off x="11334427" y="6505819"/>
            <a:ext cx="281840" cy="142954"/>
          </a:xfrm>
          <a:prstGeom prst="rect">
            <a:avLst/>
          </a:prstGeom>
          <a:noFill/>
        </p:spPr>
        <p:txBody>
          <a:bodyPr wrap="square" lIns="0" tIns="0" rIns="0" bIns="0" rtlCol="0" anchor="b" anchorCtr="0">
            <a:noAutofit/>
          </a:bodyPr>
          <a:lstStyle/>
          <a:p>
            <a:pPr algn="r"/>
            <a:fld id="{80FA6673-3273-144B-927F-E74368733081}" type="slidenum">
              <a:rPr lang="en-US" sz="800" b="0" i="0" smtClean="0">
                <a:solidFill>
                  <a:srgbClr val="00A3E0"/>
                </a:solidFill>
                <a:latin typeface="Gill Sans Nova Light" panose="020B0302020104020203" pitchFamily="34" charset="0"/>
              </a:rPr>
              <a:pPr algn="r"/>
              <a:t>‹#›</a:t>
            </a:fld>
            <a:endParaRPr lang="en-US" sz="800" b="0" i="0" dirty="0">
              <a:solidFill>
                <a:srgbClr val="00A3E0"/>
              </a:solidFill>
              <a:latin typeface="Gill Sans Nova Light" panose="020B0302020104020203" pitchFamily="34" charset="0"/>
            </a:endParaRPr>
          </a:p>
        </p:txBody>
      </p:sp>
      <p:sp>
        <p:nvSpPr>
          <p:cNvPr id="15" name="TextBox 14" hidden="1"/>
          <p:cNvSpPr txBox="1"/>
          <p:nvPr/>
        </p:nvSpPr>
        <p:spPr>
          <a:xfrm>
            <a:off x="16933334" y="12700000"/>
            <a:ext cx="16933" cy="369332"/>
          </a:xfrm>
          <a:prstGeom prst="rect">
            <a:avLst/>
          </a:prstGeom>
          <a:noFill/>
        </p:spPr>
        <p:txBody>
          <a:bodyPr vert="horz" wrap="square" rtlCol="0">
            <a:spAutoFit/>
          </a:bodyPr>
          <a:lstStyle/>
          <a:p>
            <a:endParaRPr sz="1800"/>
          </a:p>
        </p:txBody>
      </p:sp>
      <p:sp>
        <p:nvSpPr>
          <p:cNvPr id="25" name="TextBox 24" hidden="1"/>
          <p:cNvSpPr txBox="1"/>
          <p:nvPr userDrawn="1"/>
        </p:nvSpPr>
        <p:spPr>
          <a:xfrm>
            <a:off x="16933334" y="12700000"/>
            <a:ext cx="16933" cy="369332"/>
          </a:xfrm>
          <a:prstGeom prst="rect">
            <a:avLst/>
          </a:prstGeom>
          <a:noFill/>
        </p:spPr>
        <p:txBody>
          <a:bodyPr vert="horz" wrap="square" rtlCol="0">
            <a:spAutoFit/>
          </a:bodyPr>
          <a:lstStyle/>
          <a:p>
            <a:endParaRPr sz="1800"/>
          </a:p>
        </p:txBody>
      </p:sp>
      <p:sp>
        <p:nvSpPr>
          <p:cNvPr id="2" name="Footer Placeholder 1">
            <a:extLst>
              <a:ext uri="{FF2B5EF4-FFF2-40B4-BE49-F238E27FC236}">
                <a16:creationId xmlns:a16="http://schemas.microsoft.com/office/drawing/2014/main" id="{275B9E70-A4BE-9440-AC0D-D0810AD3A420}"/>
              </a:ext>
            </a:extLst>
          </p:cNvPr>
          <p:cNvSpPr>
            <a:spLocks noGrp="1"/>
          </p:cNvSpPr>
          <p:nvPr>
            <p:ph type="ftr" sz="quarter" idx="3"/>
          </p:nvPr>
        </p:nvSpPr>
        <p:spPr>
          <a:xfrm>
            <a:off x="1605820" y="6443025"/>
            <a:ext cx="7015427" cy="262575"/>
          </a:xfrm>
          <a:prstGeom prst="rect">
            <a:avLst/>
          </a:prstGeom>
        </p:spPr>
        <p:txBody>
          <a:bodyPr vert="horz" lIns="0" tIns="0" rIns="0" bIns="0" rtlCol="0" anchor="b"/>
          <a:lstStyle>
            <a:lvl1pPr algn="l">
              <a:defRPr sz="1000">
                <a:solidFill>
                  <a:srgbClr val="003865"/>
                </a:solidFill>
                <a:latin typeface="+mn-lt"/>
              </a:defRPr>
            </a:lvl1pPr>
          </a:lstStyle>
          <a:p>
            <a:r>
              <a:rPr lang="en-US" dirty="0"/>
              <a:t>For institutional investor use only. Not for use with or distribution to the public.</a:t>
            </a:r>
          </a:p>
        </p:txBody>
      </p:sp>
      <p:sp>
        <p:nvSpPr>
          <p:cNvPr id="3" name="TextBox 2" hidden="1"/>
          <p:cNvSpPr txBox="1"/>
          <p:nvPr userDrawn="1">
            <p:custDataLst>
              <p:tags r:id="rId3"/>
            </p:custDataLst>
          </p:nvPr>
        </p:nvSpPr>
        <p:spPr>
          <a:xfrm>
            <a:off x="16933334" y="12700000"/>
            <a:ext cx="16933" cy="3200876"/>
          </a:xfrm>
          <a:prstGeom prst="rect">
            <a:avLst/>
          </a:prstGeom>
          <a:noFill/>
          <a:ln>
            <a:noFill/>
          </a:ln>
        </p:spPr>
        <p:txBody>
          <a:bodyPr vert="horz" wrap="square" lIns="0" tIns="0" rIns="0" bIns="0" rtlCol="0">
            <a:spAutoFit/>
          </a:bodyPr>
          <a:lstStyle/>
          <a:p>
            <a:r>
              <a:rPr lang="en-US" sz="1600"/>
              <a:t>nonhesmow1868</a:t>
            </a:r>
            <a:endParaRPr lang="en-US" sz="1600" dirty="0"/>
          </a:p>
        </p:txBody>
      </p:sp>
      <p:sp>
        <p:nvSpPr>
          <p:cNvPr id="5" name="TextBox 4"/>
          <p:cNvSpPr txBox="1"/>
          <p:nvPr userDrawn="1"/>
        </p:nvSpPr>
        <p:spPr>
          <a:xfrm>
            <a:off x="7416800" y="6459380"/>
            <a:ext cx="3829181" cy="153888"/>
          </a:xfrm>
          <a:prstGeom prst="rect">
            <a:avLst/>
          </a:prstGeom>
          <a:noFill/>
          <a:ln>
            <a:noFill/>
          </a:ln>
        </p:spPr>
        <p:txBody>
          <a:bodyPr wrap="square" lIns="0" tIns="0" rIns="0" bIns="0" rtlCol="0">
            <a:spAutoFit/>
          </a:bodyPr>
          <a:lstStyle/>
          <a:p>
            <a:pPr algn="r"/>
            <a:r>
              <a:rPr lang="en-US" sz="1000" dirty="0"/>
              <a:t>University of Virginia </a:t>
            </a:r>
          </a:p>
        </p:txBody>
      </p:sp>
      <p:pic>
        <p:nvPicPr>
          <p:cNvPr id="6" name="Graphic 5">
            <a:extLst>
              <a:ext uri="{FF2B5EF4-FFF2-40B4-BE49-F238E27FC236}">
                <a16:creationId xmlns:a16="http://schemas.microsoft.com/office/drawing/2014/main" id="{58B5D46A-A6CC-170C-E9D3-F8585965AE5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75734" y="6473992"/>
            <a:ext cx="643671" cy="154958"/>
          </a:xfrm>
          <a:prstGeom prst="rect">
            <a:avLst/>
          </a:prstGeom>
        </p:spPr>
      </p:pic>
    </p:spTree>
    <p:extLst>
      <p:ext uri="{BB962C8B-B14F-4D97-AF65-F5344CB8AC3E}">
        <p14:creationId xmlns:p14="http://schemas.microsoft.com/office/powerpoint/2010/main" val="3704643173"/>
      </p:ext>
    </p:extLst>
  </p:cSld>
  <p:clrMap bg1="lt1" tx1="dk1" bg2="lt2" tx2="dk2" accent1="accent1" accent2="accent2" accent3="accent3" accent4="accent4" accent5="accent5" accent6="accent6" hlink="hlink" folHlink="folHlink"/>
  <p:sldLayoutIdLst>
    <p:sldLayoutId id="2147483784" r:id="rId1"/>
  </p:sldLayoutIdLst>
  <p:hf sldNum="0" hdr="0" dt="0"/>
  <p:txStyles>
    <p:titleStyle>
      <a:lvl1pPr algn="l" defTabSz="914400" rtl="0" eaLnBrk="1" latinLnBrk="0" hangingPunct="1">
        <a:lnSpc>
          <a:spcPts val="3000"/>
        </a:lnSpc>
        <a:spcBef>
          <a:spcPct val="0"/>
        </a:spcBef>
        <a:buNone/>
        <a:defRPr sz="2600" b="0" i="0" kern="1200">
          <a:solidFill>
            <a:schemeClr val="accent4"/>
          </a:solidFill>
          <a:latin typeface="Gill Sans Nova Light" panose="020B0302020104020203" pitchFamily="34" charset="0"/>
          <a:ea typeface="+mj-ea"/>
          <a:cs typeface="Gill Sans Light" panose="020B0302020104020203" pitchFamily="34" charset="-79"/>
        </a:defRPr>
      </a:lvl1pPr>
    </p:titleStyle>
    <p:bodyStyle>
      <a:lvl1pPr marL="0" indent="0" algn="l" defTabSz="914400" rtl="0" eaLnBrk="1" latinLnBrk="0" hangingPunct="1">
        <a:lnSpc>
          <a:spcPct val="100000"/>
        </a:lnSpc>
        <a:spcBef>
          <a:spcPts val="900"/>
        </a:spcBef>
        <a:spcAft>
          <a:spcPts val="300"/>
        </a:spcAft>
        <a:buFontTx/>
        <a:buNone/>
        <a:defRPr sz="2800" b="0" i="0" kern="1200">
          <a:solidFill>
            <a:schemeClr val="accent1"/>
          </a:solidFill>
          <a:latin typeface="Gill Sans Light" panose="020B0302020104020203" pitchFamily="34" charset="-79"/>
          <a:ea typeface="+mn-ea"/>
          <a:cs typeface="Gill Sans Light" panose="020B0302020104020203" pitchFamily="34" charset="-79"/>
        </a:defRPr>
      </a:lvl1pPr>
      <a:lvl2pPr marL="0" indent="0" algn="l" defTabSz="914400" rtl="0" eaLnBrk="1" latinLnBrk="0" hangingPunct="1">
        <a:lnSpc>
          <a:spcPct val="100000"/>
        </a:lnSpc>
        <a:spcBef>
          <a:spcPts val="600"/>
        </a:spcBef>
        <a:spcAft>
          <a:spcPts val="300"/>
        </a:spcAft>
        <a:buClr>
          <a:schemeClr val="bg1">
            <a:lumMod val="65000"/>
          </a:schemeClr>
        </a:buClr>
        <a:buSzPct val="120000"/>
        <a:buFont typeface="+mj-lt"/>
        <a:buNone/>
        <a:defRPr sz="1600" kern="1200">
          <a:solidFill>
            <a:schemeClr val="accent1"/>
          </a:solidFill>
          <a:latin typeface="+mn-lt"/>
          <a:ea typeface="+mn-ea"/>
          <a:cs typeface="+mn-cs"/>
        </a:defRPr>
      </a:lvl2pPr>
      <a:lvl3pPr marL="182880" indent="-182880" algn="l" defTabSz="914400" rtl="0" eaLnBrk="1" latinLnBrk="0" hangingPunct="1">
        <a:lnSpc>
          <a:spcPct val="100000"/>
        </a:lnSpc>
        <a:spcBef>
          <a:spcPts val="300"/>
        </a:spcBef>
        <a:spcAft>
          <a:spcPts val="300"/>
        </a:spcAft>
        <a:buClr>
          <a:schemeClr val="tx1"/>
        </a:buClr>
        <a:buSzPct val="100000"/>
        <a:buFont typeface="Arial" panose="020B0604020202020204" pitchFamily="34" charset="0"/>
        <a:buChar char="•"/>
        <a:tabLst/>
        <a:defRPr sz="1600" kern="1200">
          <a:solidFill>
            <a:schemeClr val="accent1"/>
          </a:solidFill>
          <a:latin typeface="+mn-lt"/>
          <a:ea typeface="+mn-ea"/>
          <a:cs typeface="+mn-cs"/>
        </a:defRPr>
      </a:lvl3pPr>
      <a:lvl4pPr marL="365760" indent="-182880" algn="l" defTabSz="914400" rtl="0" eaLnBrk="1" latinLnBrk="0" hangingPunct="1">
        <a:lnSpc>
          <a:spcPct val="100000"/>
        </a:lnSpc>
        <a:spcBef>
          <a:spcPts val="300"/>
        </a:spcBef>
        <a:spcAft>
          <a:spcPts val="300"/>
        </a:spcAft>
        <a:buClr>
          <a:schemeClr val="accent1"/>
        </a:buClr>
        <a:buFont typeface="Franklin Gothic Book" panose="020B0503020102020204" pitchFamily="34" charset="0"/>
        <a:buChar char="―"/>
        <a:tabLst/>
        <a:defRPr sz="1400" kern="1200">
          <a:solidFill>
            <a:schemeClr val="accent1"/>
          </a:solidFill>
          <a:latin typeface="+mn-lt"/>
          <a:ea typeface="+mn-ea"/>
          <a:cs typeface="+mn-cs"/>
        </a:defRPr>
      </a:lvl4pPr>
      <a:lvl5pPr marL="457200" indent="-146304" algn="l" defTabSz="914400" rtl="0" eaLnBrk="1" latinLnBrk="0" hangingPunct="1">
        <a:lnSpc>
          <a:spcPct val="100000"/>
        </a:lnSpc>
        <a:spcBef>
          <a:spcPts val="300"/>
        </a:spcBef>
        <a:spcAft>
          <a:spcPts val="300"/>
        </a:spcAft>
        <a:buClr>
          <a:schemeClr val="accent1"/>
        </a:buClr>
        <a:buFont typeface="Arial" panose="020B0604020202020204" pitchFamily="34" charset="0"/>
        <a:buChar char="•"/>
        <a:tabLst>
          <a:tab pos="741363" algn="l"/>
        </a:tabLst>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03"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288" userDrawn="1">
          <p15:clr>
            <a:srgbClr val="F26B43"/>
          </p15:clr>
        </p15:guide>
        <p15:guide id="6" pos="3917" userDrawn="1">
          <p15:clr>
            <a:srgbClr val="F26B43"/>
          </p15:clr>
        </p15:guide>
        <p15:guide id="7" pos="3763" userDrawn="1">
          <p15:clr>
            <a:srgbClr val="F26B43"/>
          </p15:clr>
        </p15:guide>
        <p15:guide id="8" orient="horz" pos="3917"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60638BEF-21F3-CD45-AAD6-BD631D3592E2}"/>
              </a:ext>
            </a:extLst>
          </p:cNvPr>
          <p:cNvSpPr>
            <a:spLocks noGrp="1"/>
          </p:cNvSpPr>
          <p:nvPr>
            <p:ph type="body" idx="1"/>
          </p:nvPr>
        </p:nvSpPr>
        <p:spPr>
          <a:xfrm>
            <a:off x="602594" y="1597572"/>
            <a:ext cx="10979807" cy="4600027"/>
          </a:xfrm>
          <a:prstGeom prst="rect">
            <a:avLst/>
          </a:prstGeom>
        </p:spPr>
        <p:txBody>
          <a:bodyPr vert="horz" lIns="0" tIns="0" rIns="0" bIns="0" rtlCol="0">
            <a:normAutofit/>
          </a:bodyPr>
          <a:lstStyle/>
          <a:p>
            <a:pPr lvl="1"/>
            <a:r>
              <a:rPr lang="en-US" dirty="0"/>
              <a:t>Click to edit Master text styles</a:t>
            </a:r>
          </a:p>
          <a:p>
            <a:pPr lvl="2"/>
            <a:r>
              <a:rPr lang="en-US" dirty="0"/>
              <a:t>First level</a:t>
            </a:r>
          </a:p>
          <a:p>
            <a:pPr lvl="3"/>
            <a:r>
              <a:rPr lang="en-US" dirty="0"/>
              <a:t>Second level</a:t>
            </a:r>
          </a:p>
          <a:p>
            <a:pPr lvl="4"/>
            <a:r>
              <a:rPr lang="en-US" dirty="0"/>
              <a:t>Third level</a:t>
            </a:r>
          </a:p>
        </p:txBody>
      </p:sp>
      <p:sp>
        <p:nvSpPr>
          <p:cNvPr id="22" name="Text Placeholder 19">
            <a:extLst>
              <a:ext uri="{FF2B5EF4-FFF2-40B4-BE49-F238E27FC236}">
                <a16:creationId xmlns:a16="http://schemas.microsoft.com/office/drawing/2014/main" id="{25BA0C83-F4B7-8745-8461-90D0D210B34A}"/>
              </a:ext>
            </a:extLst>
          </p:cNvPr>
          <p:cNvSpPr txBox="1">
            <a:spLocks/>
          </p:cNvSpPr>
          <p:nvPr userDrawn="1"/>
        </p:nvSpPr>
        <p:spPr>
          <a:xfrm>
            <a:off x="6961847" y="6477000"/>
            <a:ext cx="4284133" cy="177800"/>
          </a:xfrm>
          <a:prstGeom prst="rect">
            <a:avLst/>
          </a:prstGeom>
        </p:spPr>
        <p:txBody>
          <a:bodyPr lIns="0" tIns="0" rIns="0" bIns="0" anchor="b" anchorCtr="0">
            <a:noAutofit/>
          </a:bodyPr>
          <a:lstStyle>
            <a:lvl1pPr marL="0" indent="0" algn="l" defTabSz="914400" rtl="0" eaLnBrk="1" latinLnBrk="0" hangingPunct="1">
              <a:lnSpc>
                <a:spcPct val="100000"/>
              </a:lnSpc>
              <a:spcBef>
                <a:spcPts val="300"/>
              </a:spcBef>
              <a:spcAft>
                <a:spcPts val="0"/>
              </a:spcAft>
              <a:buFontTx/>
              <a:buNone/>
              <a:defRPr sz="800" b="0" i="0" kern="1200" cap="all" baseline="0">
                <a:solidFill>
                  <a:schemeClr val="accent1"/>
                </a:solidFill>
                <a:latin typeface="Franklin Gothic Medium" panose="020B0603020102020204" pitchFamily="34" charset="0"/>
                <a:ea typeface="+mn-ea"/>
                <a:cs typeface="Gill Sans Light" panose="020B0302020104020203" pitchFamily="34" charset="-79"/>
              </a:defRPr>
            </a:lvl1pPr>
            <a:lvl2pPr marL="230188" indent="-230188" algn="l" defTabSz="914400" rtl="0" eaLnBrk="1" latinLnBrk="0" hangingPunct="1">
              <a:lnSpc>
                <a:spcPct val="100000"/>
              </a:lnSpc>
              <a:spcBef>
                <a:spcPts val="600"/>
              </a:spcBef>
              <a:spcAft>
                <a:spcPts val="300"/>
              </a:spcAft>
              <a:buClr>
                <a:schemeClr val="tx1">
                  <a:lumMod val="50000"/>
                  <a:lumOff val="50000"/>
                </a:schemeClr>
              </a:buClr>
              <a:buSzPct val="110000"/>
              <a:buFont typeface="Arial" panose="020B0604020202020204" pitchFamily="34" charset="0"/>
              <a:buChar char="•"/>
              <a:defRPr sz="1600" kern="1200">
                <a:solidFill>
                  <a:schemeClr val="accent1"/>
                </a:solidFill>
                <a:latin typeface="+mn-lt"/>
                <a:ea typeface="+mn-ea"/>
                <a:cs typeface="+mn-cs"/>
              </a:defRPr>
            </a:lvl2pPr>
            <a:lvl3pPr marL="460375" indent="-230188" algn="l" defTabSz="914400" rtl="0" eaLnBrk="1" latinLnBrk="0" hangingPunct="1">
              <a:lnSpc>
                <a:spcPct val="100000"/>
              </a:lnSpc>
              <a:spcBef>
                <a:spcPts val="0"/>
              </a:spcBef>
              <a:spcAft>
                <a:spcPts val="300"/>
              </a:spcAft>
              <a:buClr>
                <a:schemeClr val="accent1"/>
              </a:buClr>
              <a:buFont typeface="Arial"/>
              <a:buChar char="–"/>
              <a:defRPr sz="1600" kern="1200">
                <a:solidFill>
                  <a:schemeClr val="accent1"/>
                </a:solidFill>
                <a:latin typeface="+mn-lt"/>
                <a:ea typeface="+mn-ea"/>
                <a:cs typeface="+mn-cs"/>
              </a:defRPr>
            </a:lvl3pPr>
            <a:lvl4pPr marL="682625" indent="-222250" algn="l" defTabSz="914400" rtl="0" eaLnBrk="1" latinLnBrk="0" hangingPunct="1">
              <a:lnSpc>
                <a:spcPct val="100000"/>
              </a:lnSpc>
              <a:spcBef>
                <a:spcPts val="0"/>
              </a:spcBef>
              <a:spcAft>
                <a:spcPts val="300"/>
              </a:spcAft>
              <a:buClr>
                <a:schemeClr val="accent1"/>
              </a:buClr>
              <a:buFont typeface="Arial" panose="020B0604020202020204" pitchFamily="34" charset="0"/>
              <a:buChar char="•"/>
              <a:defRPr sz="1200" kern="1200">
                <a:solidFill>
                  <a:schemeClr val="accent1"/>
                </a:solidFill>
                <a:latin typeface="+mn-lt"/>
                <a:ea typeface="+mn-ea"/>
                <a:cs typeface="+mn-cs"/>
              </a:defRPr>
            </a:lvl4pPr>
            <a:lvl5pPr marL="911225" indent="-228600" algn="l" defTabSz="914400" rtl="0" eaLnBrk="1" latinLnBrk="0" hangingPunct="1">
              <a:lnSpc>
                <a:spcPct val="100000"/>
              </a:lnSpc>
              <a:spcBef>
                <a:spcPts val="0"/>
              </a:spcBef>
              <a:spcAft>
                <a:spcPts val="300"/>
              </a:spcAft>
              <a:buClr>
                <a:schemeClr val="accent1"/>
              </a:buClr>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endParaRPr lang="en-US" sz="800" dirty="0">
              <a:solidFill>
                <a:schemeClr val="bg2">
                  <a:lumMod val="25000"/>
                </a:schemeClr>
              </a:solidFill>
              <a:latin typeface="+mn-lt"/>
            </a:endParaRPr>
          </a:p>
        </p:txBody>
      </p:sp>
      <p:cxnSp>
        <p:nvCxnSpPr>
          <p:cNvPr id="4" name="Straight Connector 3">
            <a:extLst>
              <a:ext uri="{FF2B5EF4-FFF2-40B4-BE49-F238E27FC236}">
                <a16:creationId xmlns:a16="http://schemas.microsoft.com/office/drawing/2014/main" id="{C932F985-08C8-C242-B7C4-64EAD84A4455}"/>
              </a:ext>
            </a:extLst>
          </p:cNvPr>
          <p:cNvCxnSpPr>
            <a:cxnSpLocks/>
          </p:cNvCxnSpPr>
          <p:nvPr userDrawn="1"/>
        </p:nvCxnSpPr>
        <p:spPr>
          <a:xfrm>
            <a:off x="609600" y="6354763"/>
            <a:ext cx="10972800" cy="0"/>
          </a:xfrm>
          <a:prstGeom prst="line">
            <a:avLst/>
          </a:prstGeom>
          <a:ln w="635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1" name="TextBox 10" hidden="1"/>
          <p:cNvSpPr txBox="1"/>
          <p:nvPr/>
        </p:nvSpPr>
        <p:spPr>
          <a:xfrm>
            <a:off x="16933334" y="12700000"/>
            <a:ext cx="16933" cy="369332"/>
          </a:xfrm>
          <a:prstGeom prst="rect">
            <a:avLst/>
          </a:prstGeom>
          <a:noFill/>
        </p:spPr>
        <p:txBody>
          <a:bodyPr vert="horz" wrap="square" rtlCol="0">
            <a:spAutoFit/>
          </a:bodyPr>
          <a:lstStyle/>
          <a:p>
            <a:endParaRPr sz="1800"/>
          </a:p>
        </p:txBody>
      </p:sp>
      <p:sp>
        <p:nvSpPr>
          <p:cNvPr id="18" name="Title Placeholder 1">
            <a:extLst>
              <a:ext uri="{FF2B5EF4-FFF2-40B4-BE49-F238E27FC236}">
                <a16:creationId xmlns:a16="http://schemas.microsoft.com/office/drawing/2014/main" id="{069A6637-1FEC-2F41-8CD9-B2B4D7BB135E}"/>
              </a:ext>
            </a:extLst>
          </p:cNvPr>
          <p:cNvSpPr>
            <a:spLocks noGrp="1"/>
          </p:cNvSpPr>
          <p:nvPr>
            <p:ph type="title"/>
          </p:nvPr>
        </p:nvSpPr>
        <p:spPr>
          <a:xfrm>
            <a:off x="602594" y="433782"/>
            <a:ext cx="10979805" cy="685800"/>
          </a:xfrm>
          <a:prstGeom prst="rect">
            <a:avLst/>
          </a:prstGeom>
        </p:spPr>
        <p:txBody>
          <a:bodyPr vert="horz" lIns="0" tIns="0" rIns="0" bIns="0" rtlCol="0" anchor="t" anchorCtr="0">
            <a:noAutofit/>
          </a:bodyPr>
          <a:lstStyle/>
          <a:p>
            <a:r>
              <a:rPr lang="en-US" dirty="0"/>
              <a:t>Slide title</a:t>
            </a:r>
            <a:br>
              <a:rPr lang="en-US" dirty="0"/>
            </a:br>
            <a:endParaRPr lang="en-US" dirty="0"/>
          </a:p>
        </p:txBody>
      </p:sp>
      <p:sp>
        <p:nvSpPr>
          <p:cNvPr id="17" name="TextBox 16">
            <a:extLst>
              <a:ext uri="{FF2B5EF4-FFF2-40B4-BE49-F238E27FC236}">
                <a16:creationId xmlns:a16="http://schemas.microsoft.com/office/drawing/2014/main" id="{AA3D4DC4-0775-D74C-A761-8503BCC46628}"/>
              </a:ext>
            </a:extLst>
          </p:cNvPr>
          <p:cNvSpPr txBox="1"/>
          <p:nvPr userDrawn="1"/>
        </p:nvSpPr>
        <p:spPr>
          <a:xfrm>
            <a:off x="11334427" y="6505819"/>
            <a:ext cx="281840" cy="142954"/>
          </a:xfrm>
          <a:prstGeom prst="rect">
            <a:avLst/>
          </a:prstGeom>
          <a:noFill/>
        </p:spPr>
        <p:txBody>
          <a:bodyPr wrap="square" lIns="0" tIns="0" rIns="0" bIns="0" rtlCol="0" anchor="b" anchorCtr="0">
            <a:noAutofit/>
          </a:bodyPr>
          <a:lstStyle/>
          <a:p>
            <a:pPr algn="r"/>
            <a:fld id="{80FA6673-3273-144B-927F-E74368733081}" type="slidenum">
              <a:rPr lang="en-US" sz="800" b="0" i="0" smtClean="0">
                <a:solidFill>
                  <a:srgbClr val="00A3E0"/>
                </a:solidFill>
                <a:latin typeface="Gill Sans Nova Light" panose="020B0302020104020203" pitchFamily="34" charset="0"/>
              </a:rPr>
              <a:pPr algn="r"/>
              <a:t>‹#›</a:t>
            </a:fld>
            <a:endParaRPr lang="en-US" sz="800" b="0" i="0" dirty="0">
              <a:solidFill>
                <a:srgbClr val="00A3E0"/>
              </a:solidFill>
              <a:latin typeface="Gill Sans Nova Light" panose="020B0302020104020203" pitchFamily="34" charset="0"/>
            </a:endParaRPr>
          </a:p>
        </p:txBody>
      </p:sp>
      <p:sp>
        <p:nvSpPr>
          <p:cNvPr id="15" name="TextBox 14" hidden="1"/>
          <p:cNvSpPr txBox="1"/>
          <p:nvPr/>
        </p:nvSpPr>
        <p:spPr>
          <a:xfrm>
            <a:off x="16933334" y="12700000"/>
            <a:ext cx="16933" cy="369332"/>
          </a:xfrm>
          <a:prstGeom prst="rect">
            <a:avLst/>
          </a:prstGeom>
          <a:noFill/>
        </p:spPr>
        <p:txBody>
          <a:bodyPr vert="horz" wrap="square" rtlCol="0">
            <a:spAutoFit/>
          </a:bodyPr>
          <a:lstStyle/>
          <a:p>
            <a:endParaRPr sz="1800"/>
          </a:p>
        </p:txBody>
      </p:sp>
      <p:sp>
        <p:nvSpPr>
          <p:cNvPr id="25" name="TextBox 24" hidden="1"/>
          <p:cNvSpPr txBox="1"/>
          <p:nvPr userDrawn="1"/>
        </p:nvSpPr>
        <p:spPr>
          <a:xfrm>
            <a:off x="16933334" y="12700000"/>
            <a:ext cx="16933" cy="369332"/>
          </a:xfrm>
          <a:prstGeom prst="rect">
            <a:avLst/>
          </a:prstGeom>
          <a:noFill/>
        </p:spPr>
        <p:txBody>
          <a:bodyPr vert="horz" wrap="square" rtlCol="0">
            <a:spAutoFit/>
          </a:bodyPr>
          <a:lstStyle/>
          <a:p>
            <a:endParaRPr sz="1800"/>
          </a:p>
        </p:txBody>
      </p:sp>
      <p:sp>
        <p:nvSpPr>
          <p:cNvPr id="2" name="Footer Placeholder 1">
            <a:extLst>
              <a:ext uri="{FF2B5EF4-FFF2-40B4-BE49-F238E27FC236}">
                <a16:creationId xmlns:a16="http://schemas.microsoft.com/office/drawing/2014/main" id="{275B9E70-A4BE-9440-AC0D-D0810AD3A420}"/>
              </a:ext>
            </a:extLst>
          </p:cNvPr>
          <p:cNvSpPr>
            <a:spLocks noGrp="1"/>
          </p:cNvSpPr>
          <p:nvPr>
            <p:ph type="ftr" sz="quarter" idx="3"/>
          </p:nvPr>
        </p:nvSpPr>
        <p:spPr>
          <a:xfrm>
            <a:off x="1605820" y="6443025"/>
            <a:ext cx="7015427" cy="262575"/>
          </a:xfrm>
          <a:prstGeom prst="rect">
            <a:avLst/>
          </a:prstGeom>
        </p:spPr>
        <p:txBody>
          <a:bodyPr vert="horz" lIns="0" tIns="0" rIns="0" bIns="0" rtlCol="0" anchor="b"/>
          <a:lstStyle>
            <a:lvl1pPr algn="l">
              <a:defRPr sz="1000">
                <a:solidFill>
                  <a:srgbClr val="003865"/>
                </a:solidFill>
                <a:latin typeface="+mn-lt"/>
              </a:defRPr>
            </a:lvl1pPr>
          </a:lstStyle>
          <a:p>
            <a:r>
              <a:rPr lang="en-US" dirty="0"/>
              <a:t>For institutional investor use only. Not for use with or distribution to the public.</a:t>
            </a:r>
          </a:p>
        </p:txBody>
      </p:sp>
      <p:sp>
        <p:nvSpPr>
          <p:cNvPr id="3" name="TextBox 2" hidden="1"/>
          <p:cNvSpPr txBox="1"/>
          <p:nvPr userDrawn="1">
            <p:custDataLst>
              <p:tags r:id="rId3"/>
            </p:custDataLst>
          </p:nvPr>
        </p:nvSpPr>
        <p:spPr>
          <a:xfrm>
            <a:off x="16933334" y="12700000"/>
            <a:ext cx="16933" cy="3200876"/>
          </a:xfrm>
          <a:prstGeom prst="rect">
            <a:avLst/>
          </a:prstGeom>
          <a:noFill/>
          <a:ln>
            <a:noFill/>
          </a:ln>
        </p:spPr>
        <p:txBody>
          <a:bodyPr vert="horz" wrap="square" lIns="0" tIns="0" rIns="0" bIns="0" rtlCol="0">
            <a:spAutoFit/>
          </a:bodyPr>
          <a:lstStyle/>
          <a:p>
            <a:r>
              <a:rPr lang="en-US" sz="1600"/>
              <a:t>nonhesmow1868</a:t>
            </a:r>
            <a:endParaRPr lang="en-US" sz="1600" dirty="0"/>
          </a:p>
        </p:txBody>
      </p:sp>
      <p:sp>
        <p:nvSpPr>
          <p:cNvPr id="5" name="TextBox 4"/>
          <p:cNvSpPr txBox="1"/>
          <p:nvPr userDrawn="1"/>
        </p:nvSpPr>
        <p:spPr>
          <a:xfrm>
            <a:off x="7416800" y="6459380"/>
            <a:ext cx="3829181" cy="153888"/>
          </a:xfrm>
          <a:prstGeom prst="rect">
            <a:avLst/>
          </a:prstGeom>
          <a:noFill/>
          <a:ln>
            <a:noFill/>
          </a:ln>
        </p:spPr>
        <p:txBody>
          <a:bodyPr wrap="square" lIns="0" tIns="0" rIns="0" bIns="0" rtlCol="0">
            <a:spAutoFit/>
          </a:bodyPr>
          <a:lstStyle/>
          <a:p>
            <a:pPr algn="r"/>
            <a:r>
              <a:rPr lang="en-US" sz="1000" dirty="0"/>
              <a:t>University of Virginia </a:t>
            </a:r>
          </a:p>
        </p:txBody>
      </p:sp>
      <p:pic>
        <p:nvPicPr>
          <p:cNvPr id="6" name="Graphic 5">
            <a:extLst>
              <a:ext uri="{FF2B5EF4-FFF2-40B4-BE49-F238E27FC236}">
                <a16:creationId xmlns:a16="http://schemas.microsoft.com/office/drawing/2014/main" id="{58B5D46A-A6CC-170C-E9D3-F8585965AE5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75734" y="6473992"/>
            <a:ext cx="643671" cy="154958"/>
          </a:xfrm>
          <a:prstGeom prst="rect">
            <a:avLst/>
          </a:prstGeom>
        </p:spPr>
      </p:pic>
    </p:spTree>
    <p:extLst>
      <p:ext uri="{BB962C8B-B14F-4D97-AF65-F5344CB8AC3E}">
        <p14:creationId xmlns:p14="http://schemas.microsoft.com/office/powerpoint/2010/main" val="3704643173"/>
      </p:ext>
    </p:extLst>
  </p:cSld>
  <p:clrMap bg1="lt1" tx1="dk1" bg2="lt2" tx2="dk2" accent1="accent1" accent2="accent2" accent3="accent3" accent4="accent4" accent5="accent5" accent6="accent6" hlink="hlink" folHlink="folHlink"/>
  <p:sldLayoutIdLst>
    <p:sldLayoutId id="2147483653" r:id="rId1"/>
  </p:sldLayoutIdLst>
  <p:hf sldNum="0" hdr="0" dt="0"/>
  <p:txStyles>
    <p:titleStyle>
      <a:lvl1pPr algn="l" defTabSz="914400" rtl="0" eaLnBrk="1" latinLnBrk="0" hangingPunct="1">
        <a:lnSpc>
          <a:spcPts val="3000"/>
        </a:lnSpc>
        <a:spcBef>
          <a:spcPct val="0"/>
        </a:spcBef>
        <a:buNone/>
        <a:defRPr sz="2600" b="0" i="0" kern="1200">
          <a:solidFill>
            <a:schemeClr val="accent4"/>
          </a:solidFill>
          <a:latin typeface="Gill Sans Nova Light" panose="020B0302020104020203" pitchFamily="34" charset="0"/>
          <a:ea typeface="+mj-ea"/>
          <a:cs typeface="Gill Sans Light" panose="020B0302020104020203" pitchFamily="34" charset="-79"/>
        </a:defRPr>
      </a:lvl1pPr>
    </p:titleStyle>
    <p:bodyStyle>
      <a:lvl1pPr marL="0" indent="0" algn="l" defTabSz="914400" rtl="0" eaLnBrk="1" latinLnBrk="0" hangingPunct="1">
        <a:lnSpc>
          <a:spcPct val="100000"/>
        </a:lnSpc>
        <a:spcBef>
          <a:spcPts val="900"/>
        </a:spcBef>
        <a:spcAft>
          <a:spcPts val="300"/>
        </a:spcAft>
        <a:buFontTx/>
        <a:buNone/>
        <a:defRPr sz="2800" b="0" i="0" kern="1200">
          <a:solidFill>
            <a:schemeClr val="accent1"/>
          </a:solidFill>
          <a:latin typeface="Gill Sans Light" panose="020B0302020104020203" pitchFamily="34" charset="-79"/>
          <a:ea typeface="+mn-ea"/>
          <a:cs typeface="Gill Sans Light" panose="020B0302020104020203" pitchFamily="34" charset="-79"/>
        </a:defRPr>
      </a:lvl1pPr>
      <a:lvl2pPr marL="0" indent="0" algn="l" defTabSz="914400" rtl="0" eaLnBrk="1" latinLnBrk="0" hangingPunct="1">
        <a:lnSpc>
          <a:spcPct val="100000"/>
        </a:lnSpc>
        <a:spcBef>
          <a:spcPts val="600"/>
        </a:spcBef>
        <a:spcAft>
          <a:spcPts val="300"/>
        </a:spcAft>
        <a:buClr>
          <a:schemeClr val="bg1">
            <a:lumMod val="65000"/>
          </a:schemeClr>
        </a:buClr>
        <a:buSzPct val="120000"/>
        <a:buFont typeface="+mj-lt"/>
        <a:buNone/>
        <a:defRPr sz="1600" kern="1200">
          <a:solidFill>
            <a:schemeClr val="accent1"/>
          </a:solidFill>
          <a:latin typeface="+mn-lt"/>
          <a:ea typeface="+mn-ea"/>
          <a:cs typeface="+mn-cs"/>
        </a:defRPr>
      </a:lvl2pPr>
      <a:lvl3pPr marL="182880" indent="-182880" algn="l" defTabSz="914400" rtl="0" eaLnBrk="1" latinLnBrk="0" hangingPunct="1">
        <a:lnSpc>
          <a:spcPct val="100000"/>
        </a:lnSpc>
        <a:spcBef>
          <a:spcPts val="300"/>
        </a:spcBef>
        <a:spcAft>
          <a:spcPts val="300"/>
        </a:spcAft>
        <a:buClr>
          <a:schemeClr val="tx1"/>
        </a:buClr>
        <a:buSzPct val="100000"/>
        <a:buFont typeface="Arial" panose="020B0604020202020204" pitchFamily="34" charset="0"/>
        <a:buChar char="•"/>
        <a:tabLst/>
        <a:defRPr sz="1600" kern="1200">
          <a:solidFill>
            <a:schemeClr val="accent1"/>
          </a:solidFill>
          <a:latin typeface="+mn-lt"/>
          <a:ea typeface="+mn-ea"/>
          <a:cs typeface="+mn-cs"/>
        </a:defRPr>
      </a:lvl3pPr>
      <a:lvl4pPr marL="365760" indent="-182880" algn="l" defTabSz="914400" rtl="0" eaLnBrk="1" latinLnBrk="0" hangingPunct="1">
        <a:lnSpc>
          <a:spcPct val="100000"/>
        </a:lnSpc>
        <a:spcBef>
          <a:spcPts val="300"/>
        </a:spcBef>
        <a:spcAft>
          <a:spcPts val="300"/>
        </a:spcAft>
        <a:buClr>
          <a:schemeClr val="accent1"/>
        </a:buClr>
        <a:buFont typeface="Franklin Gothic Book" panose="020B0503020102020204" pitchFamily="34" charset="0"/>
        <a:buChar char="―"/>
        <a:tabLst/>
        <a:defRPr sz="1400" kern="1200">
          <a:solidFill>
            <a:schemeClr val="accent1"/>
          </a:solidFill>
          <a:latin typeface="+mn-lt"/>
          <a:ea typeface="+mn-ea"/>
          <a:cs typeface="+mn-cs"/>
        </a:defRPr>
      </a:lvl4pPr>
      <a:lvl5pPr marL="457200" indent="-146304" algn="l" defTabSz="914400" rtl="0" eaLnBrk="1" latinLnBrk="0" hangingPunct="1">
        <a:lnSpc>
          <a:spcPct val="100000"/>
        </a:lnSpc>
        <a:spcBef>
          <a:spcPts val="300"/>
        </a:spcBef>
        <a:spcAft>
          <a:spcPts val="300"/>
        </a:spcAft>
        <a:buClr>
          <a:schemeClr val="accent1"/>
        </a:buClr>
        <a:buFont typeface="Arial" panose="020B0604020202020204" pitchFamily="34" charset="0"/>
        <a:buChar char="•"/>
        <a:tabLst>
          <a:tab pos="741363" algn="l"/>
        </a:tabLst>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03"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288" userDrawn="1">
          <p15:clr>
            <a:srgbClr val="F26B43"/>
          </p15:clr>
        </p15:guide>
        <p15:guide id="6" pos="3917" userDrawn="1">
          <p15:clr>
            <a:srgbClr val="F26B43"/>
          </p15:clr>
        </p15:guide>
        <p15:guide id="7" pos="3763" userDrawn="1">
          <p15:clr>
            <a:srgbClr val="F26B43"/>
          </p15:clr>
        </p15:guide>
        <p15:guide id="8" orient="horz" pos="3917" userDrawn="1">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60638BEF-21F3-CD45-AAD6-BD631D3592E2}"/>
              </a:ext>
            </a:extLst>
          </p:cNvPr>
          <p:cNvSpPr>
            <a:spLocks noGrp="1"/>
          </p:cNvSpPr>
          <p:nvPr>
            <p:ph type="body" idx="1"/>
          </p:nvPr>
        </p:nvSpPr>
        <p:spPr>
          <a:xfrm>
            <a:off x="602594" y="1597572"/>
            <a:ext cx="10979807" cy="4600027"/>
          </a:xfrm>
          <a:prstGeom prst="rect">
            <a:avLst/>
          </a:prstGeom>
        </p:spPr>
        <p:txBody>
          <a:bodyPr vert="horz" lIns="0" tIns="0" rIns="0" bIns="0" rtlCol="0">
            <a:normAutofit/>
          </a:bodyPr>
          <a:lstStyle/>
          <a:p>
            <a:pPr lvl="1"/>
            <a:r>
              <a:rPr lang="en-US" dirty="0"/>
              <a:t>Click to edit Master text styles</a:t>
            </a:r>
          </a:p>
          <a:p>
            <a:pPr lvl="2"/>
            <a:r>
              <a:rPr lang="en-US" dirty="0"/>
              <a:t>First level</a:t>
            </a:r>
          </a:p>
          <a:p>
            <a:pPr lvl="3"/>
            <a:r>
              <a:rPr lang="en-US" dirty="0"/>
              <a:t>Second level</a:t>
            </a:r>
          </a:p>
          <a:p>
            <a:pPr lvl="4"/>
            <a:r>
              <a:rPr lang="en-US" dirty="0"/>
              <a:t>Third level</a:t>
            </a:r>
          </a:p>
        </p:txBody>
      </p:sp>
      <p:sp>
        <p:nvSpPr>
          <p:cNvPr id="22" name="Text Placeholder 19">
            <a:extLst>
              <a:ext uri="{FF2B5EF4-FFF2-40B4-BE49-F238E27FC236}">
                <a16:creationId xmlns:a16="http://schemas.microsoft.com/office/drawing/2014/main" id="{25BA0C83-F4B7-8745-8461-90D0D210B34A}"/>
              </a:ext>
            </a:extLst>
          </p:cNvPr>
          <p:cNvSpPr txBox="1">
            <a:spLocks/>
          </p:cNvSpPr>
          <p:nvPr userDrawn="1"/>
        </p:nvSpPr>
        <p:spPr>
          <a:xfrm>
            <a:off x="6961847" y="6477000"/>
            <a:ext cx="4284133" cy="177800"/>
          </a:xfrm>
          <a:prstGeom prst="rect">
            <a:avLst/>
          </a:prstGeom>
        </p:spPr>
        <p:txBody>
          <a:bodyPr lIns="0" tIns="0" rIns="0" bIns="0" anchor="b" anchorCtr="0">
            <a:noAutofit/>
          </a:bodyPr>
          <a:lstStyle>
            <a:lvl1pPr marL="0" indent="0" algn="l" defTabSz="914400" rtl="0" eaLnBrk="1" latinLnBrk="0" hangingPunct="1">
              <a:lnSpc>
                <a:spcPct val="100000"/>
              </a:lnSpc>
              <a:spcBef>
                <a:spcPts val="300"/>
              </a:spcBef>
              <a:spcAft>
                <a:spcPts val="0"/>
              </a:spcAft>
              <a:buFontTx/>
              <a:buNone/>
              <a:defRPr sz="800" b="0" i="0" kern="1200" cap="all" baseline="0">
                <a:solidFill>
                  <a:schemeClr val="accent1"/>
                </a:solidFill>
                <a:latin typeface="Franklin Gothic Medium" panose="020B0603020102020204" pitchFamily="34" charset="0"/>
                <a:ea typeface="+mn-ea"/>
                <a:cs typeface="Gill Sans Light" panose="020B0302020104020203" pitchFamily="34" charset="-79"/>
              </a:defRPr>
            </a:lvl1pPr>
            <a:lvl2pPr marL="230188" indent="-230188" algn="l" defTabSz="914400" rtl="0" eaLnBrk="1" latinLnBrk="0" hangingPunct="1">
              <a:lnSpc>
                <a:spcPct val="100000"/>
              </a:lnSpc>
              <a:spcBef>
                <a:spcPts val="600"/>
              </a:spcBef>
              <a:spcAft>
                <a:spcPts val="300"/>
              </a:spcAft>
              <a:buClr>
                <a:schemeClr val="tx1">
                  <a:lumMod val="50000"/>
                  <a:lumOff val="50000"/>
                </a:schemeClr>
              </a:buClr>
              <a:buSzPct val="110000"/>
              <a:buFont typeface="Arial" panose="020B0604020202020204" pitchFamily="34" charset="0"/>
              <a:buChar char="•"/>
              <a:defRPr sz="1600" kern="1200">
                <a:solidFill>
                  <a:schemeClr val="accent1"/>
                </a:solidFill>
                <a:latin typeface="+mn-lt"/>
                <a:ea typeface="+mn-ea"/>
                <a:cs typeface="+mn-cs"/>
              </a:defRPr>
            </a:lvl2pPr>
            <a:lvl3pPr marL="460375" indent="-230188" algn="l" defTabSz="914400" rtl="0" eaLnBrk="1" latinLnBrk="0" hangingPunct="1">
              <a:lnSpc>
                <a:spcPct val="100000"/>
              </a:lnSpc>
              <a:spcBef>
                <a:spcPts val="0"/>
              </a:spcBef>
              <a:spcAft>
                <a:spcPts val="300"/>
              </a:spcAft>
              <a:buClr>
                <a:schemeClr val="accent1"/>
              </a:buClr>
              <a:buFont typeface="Arial"/>
              <a:buChar char="–"/>
              <a:defRPr sz="1600" kern="1200">
                <a:solidFill>
                  <a:schemeClr val="accent1"/>
                </a:solidFill>
                <a:latin typeface="+mn-lt"/>
                <a:ea typeface="+mn-ea"/>
                <a:cs typeface="+mn-cs"/>
              </a:defRPr>
            </a:lvl3pPr>
            <a:lvl4pPr marL="682625" indent="-222250" algn="l" defTabSz="914400" rtl="0" eaLnBrk="1" latinLnBrk="0" hangingPunct="1">
              <a:lnSpc>
                <a:spcPct val="100000"/>
              </a:lnSpc>
              <a:spcBef>
                <a:spcPts val="0"/>
              </a:spcBef>
              <a:spcAft>
                <a:spcPts val="300"/>
              </a:spcAft>
              <a:buClr>
                <a:schemeClr val="accent1"/>
              </a:buClr>
              <a:buFont typeface="Arial" panose="020B0604020202020204" pitchFamily="34" charset="0"/>
              <a:buChar char="•"/>
              <a:defRPr sz="1200" kern="1200">
                <a:solidFill>
                  <a:schemeClr val="accent1"/>
                </a:solidFill>
                <a:latin typeface="+mn-lt"/>
                <a:ea typeface="+mn-ea"/>
                <a:cs typeface="+mn-cs"/>
              </a:defRPr>
            </a:lvl4pPr>
            <a:lvl5pPr marL="911225" indent="-228600" algn="l" defTabSz="914400" rtl="0" eaLnBrk="1" latinLnBrk="0" hangingPunct="1">
              <a:lnSpc>
                <a:spcPct val="100000"/>
              </a:lnSpc>
              <a:spcBef>
                <a:spcPts val="0"/>
              </a:spcBef>
              <a:spcAft>
                <a:spcPts val="300"/>
              </a:spcAft>
              <a:buClr>
                <a:schemeClr val="accent1"/>
              </a:buClr>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endParaRPr lang="en-US" sz="800" dirty="0">
              <a:solidFill>
                <a:schemeClr val="bg2">
                  <a:lumMod val="25000"/>
                </a:schemeClr>
              </a:solidFill>
              <a:latin typeface="+mn-lt"/>
            </a:endParaRPr>
          </a:p>
        </p:txBody>
      </p:sp>
      <p:cxnSp>
        <p:nvCxnSpPr>
          <p:cNvPr id="4" name="Straight Connector 3">
            <a:extLst>
              <a:ext uri="{FF2B5EF4-FFF2-40B4-BE49-F238E27FC236}">
                <a16:creationId xmlns:a16="http://schemas.microsoft.com/office/drawing/2014/main" id="{C932F985-08C8-C242-B7C4-64EAD84A4455}"/>
              </a:ext>
            </a:extLst>
          </p:cNvPr>
          <p:cNvCxnSpPr>
            <a:cxnSpLocks/>
          </p:cNvCxnSpPr>
          <p:nvPr userDrawn="1"/>
        </p:nvCxnSpPr>
        <p:spPr>
          <a:xfrm>
            <a:off x="609600" y="6354763"/>
            <a:ext cx="10972800" cy="0"/>
          </a:xfrm>
          <a:prstGeom prst="line">
            <a:avLst/>
          </a:prstGeom>
          <a:ln w="635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1" name="TextBox 10" hidden="1"/>
          <p:cNvSpPr txBox="1"/>
          <p:nvPr/>
        </p:nvSpPr>
        <p:spPr>
          <a:xfrm>
            <a:off x="16933334" y="12700000"/>
            <a:ext cx="16933" cy="369332"/>
          </a:xfrm>
          <a:prstGeom prst="rect">
            <a:avLst/>
          </a:prstGeom>
          <a:noFill/>
        </p:spPr>
        <p:txBody>
          <a:bodyPr vert="horz" wrap="square" rtlCol="0">
            <a:spAutoFit/>
          </a:bodyPr>
          <a:lstStyle/>
          <a:p>
            <a:endParaRPr sz="1800"/>
          </a:p>
        </p:txBody>
      </p:sp>
      <p:sp>
        <p:nvSpPr>
          <p:cNvPr id="18" name="Title Placeholder 1">
            <a:extLst>
              <a:ext uri="{FF2B5EF4-FFF2-40B4-BE49-F238E27FC236}">
                <a16:creationId xmlns:a16="http://schemas.microsoft.com/office/drawing/2014/main" id="{069A6637-1FEC-2F41-8CD9-B2B4D7BB135E}"/>
              </a:ext>
            </a:extLst>
          </p:cNvPr>
          <p:cNvSpPr>
            <a:spLocks noGrp="1"/>
          </p:cNvSpPr>
          <p:nvPr>
            <p:ph type="title"/>
          </p:nvPr>
        </p:nvSpPr>
        <p:spPr>
          <a:xfrm>
            <a:off x="602594" y="433782"/>
            <a:ext cx="10979805" cy="685800"/>
          </a:xfrm>
          <a:prstGeom prst="rect">
            <a:avLst/>
          </a:prstGeom>
        </p:spPr>
        <p:txBody>
          <a:bodyPr vert="horz" lIns="0" tIns="0" rIns="0" bIns="0" rtlCol="0" anchor="t" anchorCtr="0">
            <a:noAutofit/>
          </a:bodyPr>
          <a:lstStyle/>
          <a:p>
            <a:r>
              <a:rPr lang="en-US" dirty="0"/>
              <a:t>Slide title</a:t>
            </a:r>
            <a:br>
              <a:rPr lang="en-US" dirty="0"/>
            </a:br>
            <a:endParaRPr lang="en-US" dirty="0"/>
          </a:p>
        </p:txBody>
      </p:sp>
      <p:sp>
        <p:nvSpPr>
          <p:cNvPr id="17" name="TextBox 16">
            <a:extLst>
              <a:ext uri="{FF2B5EF4-FFF2-40B4-BE49-F238E27FC236}">
                <a16:creationId xmlns:a16="http://schemas.microsoft.com/office/drawing/2014/main" id="{AA3D4DC4-0775-D74C-A761-8503BCC46628}"/>
              </a:ext>
            </a:extLst>
          </p:cNvPr>
          <p:cNvSpPr txBox="1"/>
          <p:nvPr userDrawn="1"/>
        </p:nvSpPr>
        <p:spPr>
          <a:xfrm>
            <a:off x="11334427" y="6505819"/>
            <a:ext cx="281840" cy="142954"/>
          </a:xfrm>
          <a:prstGeom prst="rect">
            <a:avLst/>
          </a:prstGeom>
          <a:noFill/>
        </p:spPr>
        <p:txBody>
          <a:bodyPr wrap="square" lIns="0" tIns="0" rIns="0" bIns="0" rtlCol="0" anchor="b" anchorCtr="0">
            <a:noAutofit/>
          </a:bodyPr>
          <a:lstStyle/>
          <a:p>
            <a:pPr algn="r"/>
            <a:fld id="{80FA6673-3273-144B-927F-E74368733081}" type="slidenum">
              <a:rPr lang="en-US" sz="800" b="0" i="0" smtClean="0">
                <a:solidFill>
                  <a:srgbClr val="00A3E0"/>
                </a:solidFill>
                <a:latin typeface="Gill Sans Nova Light" panose="020B0302020104020203" pitchFamily="34" charset="0"/>
              </a:rPr>
              <a:pPr algn="r"/>
              <a:t>‹#›</a:t>
            </a:fld>
            <a:endParaRPr lang="en-US" sz="800" b="0" i="0" dirty="0">
              <a:solidFill>
                <a:srgbClr val="00A3E0"/>
              </a:solidFill>
              <a:latin typeface="Gill Sans Nova Light" panose="020B0302020104020203" pitchFamily="34" charset="0"/>
            </a:endParaRPr>
          </a:p>
        </p:txBody>
      </p:sp>
      <p:sp>
        <p:nvSpPr>
          <p:cNvPr id="15" name="TextBox 14" hidden="1"/>
          <p:cNvSpPr txBox="1"/>
          <p:nvPr/>
        </p:nvSpPr>
        <p:spPr>
          <a:xfrm>
            <a:off x="16933334" y="12700000"/>
            <a:ext cx="16933" cy="369332"/>
          </a:xfrm>
          <a:prstGeom prst="rect">
            <a:avLst/>
          </a:prstGeom>
          <a:noFill/>
        </p:spPr>
        <p:txBody>
          <a:bodyPr vert="horz" wrap="square" rtlCol="0">
            <a:spAutoFit/>
          </a:bodyPr>
          <a:lstStyle/>
          <a:p>
            <a:endParaRPr sz="1800"/>
          </a:p>
        </p:txBody>
      </p:sp>
      <p:sp>
        <p:nvSpPr>
          <p:cNvPr id="25" name="TextBox 24" hidden="1"/>
          <p:cNvSpPr txBox="1"/>
          <p:nvPr userDrawn="1"/>
        </p:nvSpPr>
        <p:spPr>
          <a:xfrm>
            <a:off x="16933334" y="12700000"/>
            <a:ext cx="16933" cy="369332"/>
          </a:xfrm>
          <a:prstGeom prst="rect">
            <a:avLst/>
          </a:prstGeom>
          <a:noFill/>
        </p:spPr>
        <p:txBody>
          <a:bodyPr vert="horz" wrap="square" rtlCol="0">
            <a:spAutoFit/>
          </a:bodyPr>
          <a:lstStyle/>
          <a:p>
            <a:endParaRPr sz="1800"/>
          </a:p>
        </p:txBody>
      </p:sp>
      <p:sp>
        <p:nvSpPr>
          <p:cNvPr id="2" name="Footer Placeholder 1">
            <a:extLst>
              <a:ext uri="{FF2B5EF4-FFF2-40B4-BE49-F238E27FC236}">
                <a16:creationId xmlns:a16="http://schemas.microsoft.com/office/drawing/2014/main" id="{275B9E70-A4BE-9440-AC0D-D0810AD3A420}"/>
              </a:ext>
            </a:extLst>
          </p:cNvPr>
          <p:cNvSpPr>
            <a:spLocks noGrp="1"/>
          </p:cNvSpPr>
          <p:nvPr>
            <p:ph type="ftr" sz="quarter" idx="3"/>
          </p:nvPr>
        </p:nvSpPr>
        <p:spPr>
          <a:xfrm>
            <a:off x="1605820" y="6443025"/>
            <a:ext cx="7015427" cy="262575"/>
          </a:xfrm>
          <a:prstGeom prst="rect">
            <a:avLst/>
          </a:prstGeom>
        </p:spPr>
        <p:txBody>
          <a:bodyPr vert="horz" lIns="0" tIns="0" rIns="0" bIns="0" rtlCol="0" anchor="b"/>
          <a:lstStyle>
            <a:lvl1pPr algn="l">
              <a:defRPr sz="1000">
                <a:solidFill>
                  <a:srgbClr val="003865"/>
                </a:solidFill>
                <a:latin typeface="+mn-lt"/>
              </a:defRPr>
            </a:lvl1pPr>
          </a:lstStyle>
          <a:p>
            <a:r>
              <a:rPr lang="en-US" dirty="0"/>
              <a:t>For institutional investor use only. Not for use with or distribution to the public.</a:t>
            </a:r>
          </a:p>
        </p:txBody>
      </p:sp>
      <p:sp>
        <p:nvSpPr>
          <p:cNvPr id="3" name="TextBox 2" hidden="1"/>
          <p:cNvSpPr txBox="1"/>
          <p:nvPr userDrawn="1">
            <p:custDataLst>
              <p:tags r:id="rId3"/>
            </p:custDataLst>
          </p:nvPr>
        </p:nvSpPr>
        <p:spPr>
          <a:xfrm>
            <a:off x="16933334" y="12700000"/>
            <a:ext cx="16933" cy="3200876"/>
          </a:xfrm>
          <a:prstGeom prst="rect">
            <a:avLst/>
          </a:prstGeom>
          <a:noFill/>
          <a:ln>
            <a:noFill/>
          </a:ln>
        </p:spPr>
        <p:txBody>
          <a:bodyPr vert="horz" wrap="square" lIns="0" tIns="0" rIns="0" bIns="0" rtlCol="0">
            <a:spAutoFit/>
          </a:bodyPr>
          <a:lstStyle/>
          <a:p>
            <a:r>
              <a:rPr lang="en-US" sz="1600"/>
              <a:t>nonhesmow1868</a:t>
            </a:r>
            <a:endParaRPr lang="en-US" sz="1600" dirty="0"/>
          </a:p>
        </p:txBody>
      </p:sp>
      <p:sp>
        <p:nvSpPr>
          <p:cNvPr id="5" name="TextBox 4"/>
          <p:cNvSpPr txBox="1"/>
          <p:nvPr userDrawn="1"/>
        </p:nvSpPr>
        <p:spPr>
          <a:xfrm>
            <a:off x="7416800" y="6459380"/>
            <a:ext cx="3829181" cy="153888"/>
          </a:xfrm>
          <a:prstGeom prst="rect">
            <a:avLst/>
          </a:prstGeom>
          <a:noFill/>
          <a:ln>
            <a:noFill/>
          </a:ln>
        </p:spPr>
        <p:txBody>
          <a:bodyPr wrap="square" lIns="0" tIns="0" rIns="0" bIns="0" rtlCol="0">
            <a:spAutoFit/>
          </a:bodyPr>
          <a:lstStyle/>
          <a:p>
            <a:pPr algn="r"/>
            <a:r>
              <a:rPr lang="en-US" sz="1000" dirty="0"/>
              <a:t>University of Virginia </a:t>
            </a:r>
          </a:p>
        </p:txBody>
      </p:sp>
      <p:pic>
        <p:nvPicPr>
          <p:cNvPr id="6" name="Graphic 5">
            <a:extLst>
              <a:ext uri="{FF2B5EF4-FFF2-40B4-BE49-F238E27FC236}">
                <a16:creationId xmlns:a16="http://schemas.microsoft.com/office/drawing/2014/main" id="{58B5D46A-A6CC-170C-E9D3-F8585965AE5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75734" y="6473992"/>
            <a:ext cx="643671" cy="154958"/>
          </a:xfrm>
          <a:prstGeom prst="rect">
            <a:avLst/>
          </a:prstGeom>
        </p:spPr>
      </p:pic>
    </p:spTree>
    <p:extLst>
      <p:ext uri="{BB962C8B-B14F-4D97-AF65-F5344CB8AC3E}">
        <p14:creationId xmlns:p14="http://schemas.microsoft.com/office/powerpoint/2010/main" val="3704643173"/>
      </p:ext>
    </p:extLst>
  </p:cSld>
  <p:clrMap bg1="lt1" tx1="dk1" bg2="lt2" tx2="dk2" accent1="accent1" accent2="accent2" accent3="accent3" accent4="accent4" accent5="accent5" accent6="accent6" hlink="hlink" folHlink="folHlink"/>
  <p:sldLayoutIdLst>
    <p:sldLayoutId id="2147483654" r:id="rId1"/>
  </p:sldLayoutIdLst>
  <p:hf sldNum="0" hdr="0" dt="0"/>
  <p:txStyles>
    <p:titleStyle>
      <a:lvl1pPr algn="l" defTabSz="914400" rtl="0" eaLnBrk="1" latinLnBrk="0" hangingPunct="1">
        <a:lnSpc>
          <a:spcPts val="3000"/>
        </a:lnSpc>
        <a:spcBef>
          <a:spcPct val="0"/>
        </a:spcBef>
        <a:buNone/>
        <a:defRPr sz="2600" b="0" i="0" kern="1200">
          <a:solidFill>
            <a:schemeClr val="accent4"/>
          </a:solidFill>
          <a:latin typeface="Gill Sans Nova Light" panose="020B0302020104020203" pitchFamily="34" charset="0"/>
          <a:ea typeface="+mj-ea"/>
          <a:cs typeface="Gill Sans Light" panose="020B0302020104020203" pitchFamily="34" charset="-79"/>
        </a:defRPr>
      </a:lvl1pPr>
    </p:titleStyle>
    <p:bodyStyle>
      <a:lvl1pPr marL="0" indent="0" algn="l" defTabSz="914400" rtl="0" eaLnBrk="1" latinLnBrk="0" hangingPunct="1">
        <a:lnSpc>
          <a:spcPct val="100000"/>
        </a:lnSpc>
        <a:spcBef>
          <a:spcPts val="900"/>
        </a:spcBef>
        <a:spcAft>
          <a:spcPts val="300"/>
        </a:spcAft>
        <a:buFontTx/>
        <a:buNone/>
        <a:defRPr sz="2800" b="0" i="0" kern="1200">
          <a:solidFill>
            <a:schemeClr val="accent1"/>
          </a:solidFill>
          <a:latin typeface="Gill Sans Light" panose="020B0302020104020203" pitchFamily="34" charset="-79"/>
          <a:ea typeface="+mn-ea"/>
          <a:cs typeface="Gill Sans Light" panose="020B0302020104020203" pitchFamily="34" charset="-79"/>
        </a:defRPr>
      </a:lvl1pPr>
      <a:lvl2pPr marL="0" indent="0" algn="l" defTabSz="914400" rtl="0" eaLnBrk="1" latinLnBrk="0" hangingPunct="1">
        <a:lnSpc>
          <a:spcPct val="100000"/>
        </a:lnSpc>
        <a:spcBef>
          <a:spcPts val="600"/>
        </a:spcBef>
        <a:spcAft>
          <a:spcPts val="300"/>
        </a:spcAft>
        <a:buClr>
          <a:schemeClr val="bg1">
            <a:lumMod val="65000"/>
          </a:schemeClr>
        </a:buClr>
        <a:buSzPct val="120000"/>
        <a:buFont typeface="+mj-lt"/>
        <a:buNone/>
        <a:defRPr sz="1600" kern="1200">
          <a:solidFill>
            <a:schemeClr val="accent1"/>
          </a:solidFill>
          <a:latin typeface="+mn-lt"/>
          <a:ea typeface="+mn-ea"/>
          <a:cs typeface="+mn-cs"/>
        </a:defRPr>
      </a:lvl2pPr>
      <a:lvl3pPr marL="182880" indent="-182880" algn="l" defTabSz="914400" rtl="0" eaLnBrk="1" latinLnBrk="0" hangingPunct="1">
        <a:lnSpc>
          <a:spcPct val="100000"/>
        </a:lnSpc>
        <a:spcBef>
          <a:spcPts val="300"/>
        </a:spcBef>
        <a:spcAft>
          <a:spcPts val="300"/>
        </a:spcAft>
        <a:buClr>
          <a:schemeClr val="tx1"/>
        </a:buClr>
        <a:buSzPct val="100000"/>
        <a:buFont typeface="Arial" panose="020B0604020202020204" pitchFamily="34" charset="0"/>
        <a:buChar char="•"/>
        <a:tabLst/>
        <a:defRPr sz="1600" kern="1200">
          <a:solidFill>
            <a:schemeClr val="accent1"/>
          </a:solidFill>
          <a:latin typeface="+mn-lt"/>
          <a:ea typeface="+mn-ea"/>
          <a:cs typeface="+mn-cs"/>
        </a:defRPr>
      </a:lvl3pPr>
      <a:lvl4pPr marL="365760" indent="-182880" algn="l" defTabSz="914400" rtl="0" eaLnBrk="1" latinLnBrk="0" hangingPunct="1">
        <a:lnSpc>
          <a:spcPct val="100000"/>
        </a:lnSpc>
        <a:spcBef>
          <a:spcPts val="300"/>
        </a:spcBef>
        <a:spcAft>
          <a:spcPts val="300"/>
        </a:spcAft>
        <a:buClr>
          <a:schemeClr val="accent1"/>
        </a:buClr>
        <a:buFont typeface="Franklin Gothic Book" panose="020B0503020102020204" pitchFamily="34" charset="0"/>
        <a:buChar char="―"/>
        <a:tabLst/>
        <a:defRPr sz="1400" kern="1200">
          <a:solidFill>
            <a:schemeClr val="accent1"/>
          </a:solidFill>
          <a:latin typeface="+mn-lt"/>
          <a:ea typeface="+mn-ea"/>
          <a:cs typeface="+mn-cs"/>
        </a:defRPr>
      </a:lvl4pPr>
      <a:lvl5pPr marL="457200" indent="-146304" algn="l" defTabSz="914400" rtl="0" eaLnBrk="1" latinLnBrk="0" hangingPunct="1">
        <a:lnSpc>
          <a:spcPct val="100000"/>
        </a:lnSpc>
        <a:spcBef>
          <a:spcPts val="300"/>
        </a:spcBef>
        <a:spcAft>
          <a:spcPts val="300"/>
        </a:spcAft>
        <a:buClr>
          <a:schemeClr val="accent1"/>
        </a:buClr>
        <a:buFont typeface="Arial" panose="020B0604020202020204" pitchFamily="34" charset="0"/>
        <a:buChar char="•"/>
        <a:tabLst>
          <a:tab pos="741363" algn="l"/>
        </a:tabLst>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03"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288" userDrawn="1">
          <p15:clr>
            <a:srgbClr val="F26B43"/>
          </p15:clr>
        </p15:guide>
        <p15:guide id="6" pos="3917" userDrawn="1">
          <p15:clr>
            <a:srgbClr val="F26B43"/>
          </p15:clr>
        </p15:guide>
        <p15:guide id="7" pos="3763" userDrawn="1">
          <p15:clr>
            <a:srgbClr val="F26B43"/>
          </p15:clr>
        </p15:guide>
        <p15:guide id="8" orient="horz" pos="39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DF12A1-F512-88E9-6379-F1CD5317CB9C}"/>
              </a:ext>
            </a:extLst>
          </p:cNvPr>
          <p:cNvSpPr/>
          <p:nvPr userDrawn="1"/>
        </p:nvSpPr>
        <p:spPr>
          <a:xfrm>
            <a:off x="11840223" y="0"/>
            <a:ext cx="358588" cy="740148"/>
          </a:xfrm>
          <a:prstGeom prst="rect">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dirty="0">
                <a:solidFill>
                  <a:schemeClr val="bg2"/>
                </a:solidFill>
                <a:latin typeface="TIAA Challenger Black" pitchFamily="2" charset="77"/>
                <a:cs typeface="Sentinel Book" panose="02060603060506030203" pitchFamily="18" charset="0"/>
              </a:rPr>
              <a:t>1</a:t>
            </a:r>
            <a:endParaRPr lang="en-US" sz="2000" b="1" i="0" dirty="0">
              <a:solidFill>
                <a:schemeClr val="bg2"/>
              </a:solidFill>
              <a:effectLst/>
              <a:latin typeface="TIAA Challenger Black" pitchFamily="2" charset="77"/>
              <a:cs typeface="Sentinel Book" panose="02060603060506030203" pitchFamily="18" charset="0"/>
            </a:endParaRPr>
          </a:p>
        </p:txBody>
      </p:sp>
      <p:sp>
        <p:nvSpPr>
          <p:cNvPr id="8" name="Rectangle 7">
            <a:extLst>
              <a:ext uri="{FF2B5EF4-FFF2-40B4-BE49-F238E27FC236}">
                <a16:creationId xmlns:a16="http://schemas.microsoft.com/office/drawing/2014/main" id="{34E4AE1D-0EE8-272A-C379-E9B5A658BEDC}"/>
              </a:ext>
            </a:extLst>
          </p:cNvPr>
          <p:cNvSpPr/>
          <p:nvPr userDrawn="1"/>
        </p:nvSpPr>
        <p:spPr>
          <a:xfrm>
            <a:off x="11840223" y="618777"/>
            <a:ext cx="358588" cy="3287604"/>
          </a:xfrm>
          <a:prstGeom prst="rect">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r>
              <a:rPr lang="en-US" sz="1200" b="1" i="0" spc="100" dirty="0">
                <a:effectLst/>
                <a:latin typeface="TIAA Challenger Semibold" pitchFamily="2" charset="77"/>
                <a:ea typeface="Times New Roman" panose="02020603050405020304" pitchFamily="18" charset="0"/>
                <a:cs typeface="Sentinel Book" panose="02060603060506030203" pitchFamily="18" charset="0"/>
              </a:rPr>
              <a:t>CHOOSE THE RIGHT ACCOUNT</a:t>
            </a:r>
            <a:endParaRPr lang="en-US" sz="1200" b="1" i="0" spc="100" dirty="0">
              <a:effectLst/>
              <a:latin typeface="TIAA Challenger Semibold" pitchFamily="2" charset="77"/>
              <a:cs typeface="Sentinel Book" panose="02060603060506030203" pitchFamily="18" charset="0"/>
            </a:endParaRPr>
          </a:p>
        </p:txBody>
      </p:sp>
      <p:sp>
        <p:nvSpPr>
          <p:cNvPr id="11" name="Rectangle 10">
            <a:extLst>
              <a:ext uri="{FF2B5EF4-FFF2-40B4-BE49-F238E27FC236}">
                <a16:creationId xmlns:a16="http://schemas.microsoft.com/office/drawing/2014/main" id="{35ACA5B1-5269-C45E-9EFF-17C75CF687D8}"/>
              </a:ext>
            </a:extLst>
          </p:cNvPr>
          <p:cNvSpPr/>
          <p:nvPr userDrawn="1"/>
        </p:nvSpPr>
        <p:spPr>
          <a:xfrm>
            <a:off x="11833412" y="4657607"/>
            <a:ext cx="358588" cy="764928"/>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3</a:t>
            </a:r>
          </a:p>
        </p:txBody>
      </p:sp>
      <p:sp>
        <p:nvSpPr>
          <p:cNvPr id="12" name="Rectangle 11">
            <a:extLst>
              <a:ext uri="{FF2B5EF4-FFF2-40B4-BE49-F238E27FC236}">
                <a16:creationId xmlns:a16="http://schemas.microsoft.com/office/drawing/2014/main" id="{0F8D2F45-D800-861D-3C53-45B0485C55CE}"/>
              </a:ext>
            </a:extLst>
          </p:cNvPr>
          <p:cNvSpPr/>
          <p:nvPr userDrawn="1"/>
        </p:nvSpPr>
        <p:spPr>
          <a:xfrm>
            <a:off x="11833412" y="3921708"/>
            <a:ext cx="358588" cy="764928"/>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2</a:t>
            </a:r>
          </a:p>
        </p:txBody>
      </p:sp>
      <p:pic>
        <p:nvPicPr>
          <p:cNvPr id="13" name="Picture 12" descr="A blue and black logo&#10;&#10;Description automatically generated">
            <a:extLst>
              <a:ext uri="{FF2B5EF4-FFF2-40B4-BE49-F238E27FC236}">
                <a16:creationId xmlns:a16="http://schemas.microsoft.com/office/drawing/2014/main" id="{EC1BE28A-883C-0033-A59D-166A48A1C78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33745" y="6564656"/>
            <a:ext cx="704792" cy="187499"/>
          </a:xfrm>
          <a:prstGeom prst="rect">
            <a:avLst/>
          </a:prstGeom>
        </p:spPr>
      </p:pic>
      <p:cxnSp>
        <p:nvCxnSpPr>
          <p:cNvPr id="14" name="Straight Connector 13">
            <a:extLst>
              <a:ext uri="{FF2B5EF4-FFF2-40B4-BE49-F238E27FC236}">
                <a16:creationId xmlns:a16="http://schemas.microsoft.com/office/drawing/2014/main" id="{FF73AB5A-7C22-4E17-8833-2192236E1ECA}"/>
              </a:ext>
            </a:extLst>
          </p:cNvPr>
          <p:cNvCxnSpPr>
            <a:cxnSpLocks/>
          </p:cNvCxnSpPr>
          <p:nvPr userDrawn="1"/>
        </p:nvCxnSpPr>
        <p:spPr>
          <a:xfrm>
            <a:off x="1537752" y="6590231"/>
            <a:ext cx="0" cy="1694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2">
            <a:extLst>
              <a:ext uri="{FF2B5EF4-FFF2-40B4-BE49-F238E27FC236}">
                <a16:creationId xmlns:a16="http://schemas.microsoft.com/office/drawing/2014/main" id="{7B920891-18D4-9857-B2F9-92BC87777867}"/>
              </a:ext>
            </a:extLst>
          </p:cNvPr>
          <p:cNvSpPr>
            <a:spLocks noGrp="1"/>
          </p:cNvSpPr>
          <p:nvPr>
            <p:ph type="sldNum" sz="quarter" idx="4"/>
          </p:nvPr>
        </p:nvSpPr>
        <p:spPr>
          <a:xfrm>
            <a:off x="116920" y="6590231"/>
            <a:ext cx="361527" cy="161925"/>
          </a:xfrm>
          <a:prstGeom prst="rect">
            <a:avLst/>
          </a:prstGeom>
        </p:spPr>
        <p:txBody>
          <a:bodyPr anchor="ctr"/>
          <a:lstStyle>
            <a:lvl1pPr algn="ctr">
              <a:defRPr sz="700" b="0" i="0">
                <a:latin typeface="Ringside Narrow Book" panose="02000500000000000000" pitchFamily="2" charset="0"/>
              </a:defRPr>
            </a:lvl1pPr>
          </a:lstStyle>
          <a:p>
            <a:fld id="{E5B12101-DB11-214A-81F9-2D258DBE057F}" type="slidenum">
              <a:rPr lang="en-US" smtClean="0"/>
              <a:pPr/>
              <a:t>‹#›</a:t>
            </a:fld>
            <a:endParaRPr lang="en-US" dirty="0"/>
          </a:p>
        </p:txBody>
      </p:sp>
      <p:sp>
        <p:nvSpPr>
          <p:cNvPr id="18" name="TextBox 17">
            <a:extLst>
              <a:ext uri="{FF2B5EF4-FFF2-40B4-BE49-F238E27FC236}">
                <a16:creationId xmlns:a16="http://schemas.microsoft.com/office/drawing/2014/main" id="{49E950C7-F66A-AF49-C910-0E2A6FB667A5}"/>
              </a:ext>
            </a:extLst>
          </p:cNvPr>
          <p:cNvSpPr txBox="1"/>
          <p:nvPr userDrawn="1"/>
        </p:nvSpPr>
        <p:spPr>
          <a:xfrm>
            <a:off x="1736968" y="6613382"/>
            <a:ext cx="6335486" cy="123111"/>
          </a:xfrm>
          <a:prstGeom prst="rect">
            <a:avLst/>
          </a:prstGeom>
          <a:noFill/>
        </p:spPr>
        <p:txBody>
          <a:bodyPr wrap="square" lIns="0" tIns="0" rIns="0" bIns="0" rtlCol="0">
            <a:spAutoFit/>
          </a:bodyPr>
          <a:lstStyle/>
          <a:p>
            <a:pPr algn="l"/>
            <a:r>
              <a:rPr lang="en-US" sz="800" b="1" dirty="0">
                <a:latin typeface="Ringside Narrow" panose="02000500000000000000" pitchFamily="2" charset="0"/>
              </a:rPr>
              <a:t>INVESTING ESSENTIALS: 5 PRINCIPLES TO HELP YOU INVEST WITH CONFIDENCE </a:t>
            </a:r>
            <a:endParaRPr lang="en-US" sz="800" dirty="0">
              <a:latin typeface="Ringside Narrow Book" panose="02000500000000000000" pitchFamily="2" charset="0"/>
            </a:endParaRPr>
          </a:p>
        </p:txBody>
      </p:sp>
      <p:cxnSp>
        <p:nvCxnSpPr>
          <p:cNvPr id="2" name="Straight Connector 1">
            <a:extLst>
              <a:ext uri="{FF2B5EF4-FFF2-40B4-BE49-F238E27FC236}">
                <a16:creationId xmlns:a16="http://schemas.microsoft.com/office/drawing/2014/main" id="{47D16BF7-98CE-DF0F-DD23-9E4406094740}"/>
              </a:ext>
            </a:extLst>
          </p:cNvPr>
          <p:cNvCxnSpPr/>
          <p:nvPr userDrawn="1"/>
        </p:nvCxnSpPr>
        <p:spPr>
          <a:xfrm>
            <a:off x="11841032" y="720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47B59C5A-BB0F-C5A7-29E1-417A703C295E}"/>
              </a:ext>
            </a:extLst>
          </p:cNvPr>
          <p:cNvSpPr/>
          <p:nvPr userDrawn="1"/>
        </p:nvSpPr>
        <p:spPr>
          <a:xfrm>
            <a:off x="11833412" y="6158434"/>
            <a:ext cx="358588" cy="699566"/>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5</a:t>
            </a:r>
          </a:p>
        </p:txBody>
      </p:sp>
      <p:sp>
        <p:nvSpPr>
          <p:cNvPr id="4" name="Rectangle 3">
            <a:extLst>
              <a:ext uri="{FF2B5EF4-FFF2-40B4-BE49-F238E27FC236}">
                <a16:creationId xmlns:a16="http://schemas.microsoft.com/office/drawing/2014/main" id="{E88F57F7-6880-A8F4-175E-2DD40D7FCBAD}"/>
              </a:ext>
            </a:extLst>
          </p:cNvPr>
          <p:cNvSpPr/>
          <p:nvPr userDrawn="1"/>
        </p:nvSpPr>
        <p:spPr>
          <a:xfrm>
            <a:off x="11833412" y="5422535"/>
            <a:ext cx="358588" cy="699566"/>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4</a:t>
            </a:r>
          </a:p>
        </p:txBody>
      </p:sp>
    </p:spTree>
    <p:extLst>
      <p:ext uri="{BB962C8B-B14F-4D97-AF65-F5344CB8AC3E}">
        <p14:creationId xmlns:p14="http://schemas.microsoft.com/office/powerpoint/2010/main" val="691636240"/>
      </p:ext>
    </p:extLst>
  </p:cSld>
  <p:clrMap bg1="lt1" tx1="dk1" bg2="lt2" tx2="dk2" accent1="accent1" accent2="accent2" accent3="accent3" accent4="accent4" accent5="accent5" accent6="accent6" hlink="hlink" folHlink="folHlink"/>
  <p:sldLayoutIdLst>
    <p:sldLayoutId id="2147483711" r:id="rId1"/>
    <p:sldLayoutId id="2147483718" r:id="rId2"/>
    <p:sldLayoutId id="2147483777"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blue and black logo&#10;&#10;Description automatically generated">
            <a:extLst>
              <a:ext uri="{FF2B5EF4-FFF2-40B4-BE49-F238E27FC236}">
                <a16:creationId xmlns:a16="http://schemas.microsoft.com/office/drawing/2014/main" id="{FC32E436-C2F3-6119-BF1A-16E40CE72BD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33745" y="6564656"/>
            <a:ext cx="704792" cy="187499"/>
          </a:xfrm>
          <a:prstGeom prst="rect">
            <a:avLst/>
          </a:prstGeom>
        </p:spPr>
      </p:pic>
      <p:cxnSp>
        <p:nvCxnSpPr>
          <p:cNvPr id="8" name="Straight Connector 7">
            <a:extLst>
              <a:ext uri="{FF2B5EF4-FFF2-40B4-BE49-F238E27FC236}">
                <a16:creationId xmlns:a16="http://schemas.microsoft.com/office/drawing/2014/main" id="{18CC40D9-A1D3-00DD-9BEC-D84648F4DB4A}"/>
              </a:ext>
            </a:extLst>
          </p:cNvPr>
          <p:cNvCxnSpPr>
            <a:cxnSpLocks/>
          </p:cNvCxnSpPr>
          <p:nvPr userDrawn="1"/>
        </p:nvCxnSpPr>
        <p:spPr>
          <a:xfrm>
            <a:off x="1537752" y="6590231"/>
            <a:ext cx="0" cy="1694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2">
            <a:extLst>
              <a:ext uri="{FF2B5EF4-FFF2-40B4-BE49-F238E27FC236}">
                <a16:creationId xmlns:a16="http://schemas.microsoft.com/office/drawing/2014/main" id="{CCA261B6-9441-1C61-6CE8-9CA2CB6D865B}"/>
              </a:ext>
            </a:extLst>
          </p:cNvPr>
          <p:cNvSpPr>
            <a:spLocks noGrp="1"/>
          </p:cNvSpPr>
          <p:nvPr>
            <p:ph type="sldNum" sz="quarter" idx="4"/>
          </p:nvPr>
        </p:nvSpPr>
        <p:spPr>
          <a:xfrm>
            <a:off x="116920" y="6590231"/>
            <a:ext cx="361527" cy="161925"/>
          </a:xfrm>
          <a:prstGeom prst="rect">
            <a:avLst/>
          </a:prstGeom>
        </p:spPr>
        <p:txBody>
          <a:bodyPr anchor="ctr"/>
          <a:lstStyle>
            <a:lvl1pPr algn="ctr">
              <a:defRPr sz="700" b="0" i="0">
                <a:latin typeface="Ringside Narrow Book" panose="02000500000000000000" pitchFamily="2" charset="0"/>
              </a:defRPr>
            </a:lvl1pPr>
          </a:lstStyle>
          <a:p>
            <a:fld id="{E5B12101-DB11-214A-81F9-2D258DBE057F}" type="slidenum">
              <a:rPr lang="en-US" smtClean="0"/>
              <a:pPr/>
              <a:t>‹#›</a:t>
            </a:fld>
            <a:endParaRPr lang="en-US" dirty="0"/>
          </a:p>
        </p:txBody>
      </p:sp>
      <p:sp>
        <p:nvSpPr>
          <p:cNvPr id="10" name="TextBox 9">
            <a:extLst>
              <a:ext uri="{FF2B5EF4-FFF2-40B4-BE49-F238E27FC236}">
                <a16:creationId xmlns:a16="http://schemas.microsoft.com/office/drawing/2014/main" id="{AA128DAF-44A2-0364-4CAD-83176EAEC715}"/>
              </a:ext>
            </a:extLst>
          </p:cNvPr>
          <p:cNvSpPr txBox="1"/>
          <p:nvPr userDrawn="1"/>
        </p:nvSpPr>
        <p:spPr>
          <a:xfrm>
            <a:off x="1736968" y="6613382"/>
            <a:ext cx="6335486" cy="123111"/>
          </a:xfrm>
          <a:prstGeom prst="rect">
            <a:avLst/>
          </a:prstGeom>
          <a:noFill/>
        </p:spPr>
        <p:txBody>
          <a:bodyPr wrap="square" lIns="0" tIns="0" rIns="0" bIns="0" rtlCol="0">
            <a:spAutoFit/>
          </a:bodyPr>
          <a:lstStyle/>
          <a:p>
            <a:pPr algn="l"/>
            <a:r>
              <a:rPr lang="en-US" sz="800" b="1" dirty="0">
                <a:latin typeface="Ringside Narrow" panose="02000500000000000000" pitchFamily="2" charset="0"/>
              </a:rPr>
              <a:t>INVESTING ESSENTIALS: 5 PRINCIPLES TO HELP YOU INVEST WITH CONFIDENCE </a:t>
            </a:r>
            <a:endParaRPr lang="en-US" sz="800" dirty="0">
              <a:latin typeface="Ringside Narrow Book" panose="02000500000000000000" pitchFamily="2" charset="0"/>
            </a:endParaRPr>
          </a:p>
        </p:txBody>
      </p:sp>
      <p:sp>
        <p:nvSpPr>
          <p:cNvPr id="11" name="Rectangle 10">
            <a:extLst>
              <a:ext uri="{FF2B5EF4-FFF2-40B4-BE49-F238E27FC236}">
                <a16:creationId xmlns:a16="http://schemas.microsoft.com/office/drawing/2014/main" id="{8E21643D-A32D-776E-A955-A6EB283D6886}"/>
              </a:ext>
            </a:extLst>
          </p:cNvPr>
          <p:cNvSpPr/>
          <p:nvPr userDrawn="1"/>
        </p:nvSpPr>
        <p:spPr>
          <a:xfrm>
            <a:off x="11833412" y="764928"/>
            <a:ext cx="358588" cy="740148"/>
          </a:xfrm>
          <a:prstGeom prst="rect">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dirty="0">
                <a:solidFill>
                  <a:schemeClr val="bg2"/>
                </a:solidFill>
                <a:latin typeface="TIAA Challenger Semibold" pitchFamily="2" charset="77"/>
                <a:cs typeface="Sentinel Book" panose="02060603060506030203" pitchFamily="18" charset="0"/>
              </a:rPr>
              <a:t>2</a:t>
            </a:r>
            <a:endParaRPr lang="en-US" sz="2000" b="1" i="0" dirty="0">
              <a:solidFill>
                <a:schemeClr val="bg2"/>
              </a:solidFill>
              <a:effectLst/>
              <a:latin typeface="TIAA Challenger Semibold" pitchFamily="2" charset="77"/>
              <a:cs typeface="Sentinel Book" panose="02060603060506030203" pitchFamily="18" charset="0"/>
            </a:endParaRPr>
          </a:p>
        </p:txBody>
      </p:sp>
      <p:sp>
        <p:nvSpPr>
          <p:cNvPr id="13" name="Rectangle 12">
            <a:extLst>
              <a:ext uri="{FF2B5EF4-FFF2-40B4-BE49-F238E27FC236}">
                <a16:creationId xmlns:a16="http://schemas.microsoft.com/office/drawing/2014/main" id="{B315D684-34EF-BD15-1B7C-DAB5789D61BF}"/>
              </a:ext>
            </a:extLst>
          </p:cNvPr>
          <p:cNvSpPr/>
          <p:nvPr userDrawn="1"/>
        </p:nvSpPr>
        <p:spPr>
          <a:xfrm>
            <a:off x="11833412" y="1490232"/>
            <a:ext cx="358588" cy="3729288"/>
          </a:xfrm>
          <a:prstGeom prst="rect">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r>
              <a:rPr lang="en-US" sz="1200" b="1" i="0" spc="100" dirty="0">
                <a:effectLst/>
                <a:latin typeface="TIAA Challenger Semibold" pitchFamily="2" charset="77"/>
                <a:ea typeface="Times New Roman" panose="02020603050405020304" pitchFamily="18" charset="0"/>
                <a:cs typeface="Sentinel Book" panose="02060603060506030203" pitchFamily="18" charset="0"/>
              </a:rPr>
              <a:t>KNOW THE RISK/RETURN TRADE-OFF</a:t>
            </a:r>
            <a:endParaRPr lang="en-US" sz="1200" b="1" i="0" spc="100" dirty="0">
              <a:effectLst/>
              <a:latin typeface="TIAA Challenger Semibold" pitchFamily="2" charset="77"/>
              <a:cs typeface="Sentinel Book" panose="02060603060506030203" pitchFamily="18" charset="0"/>
            </a:endParaRPr>
          </a:p>
        </p:txBody>
      </p:sp>
      <p:sp>
        <p:nvSpPr>
          <p:cNvPr id="15" name="Rectangle 14">
            <a:extLst>
              <a:ext uri="{FF2B5EF4-FFF2-40B4-BE49-F238E27FC236}">
                <a16:creationId xmlns:a16="http://schemas.microsoft.com/office/drawing/2014/main" id="{C00A8003-ED3E-DD4F-149A-FA61CE4DF8D8}"/>
              </a:ext>
            </a:extLst>
          </p:cNvPr>
          <p:cNvSpPr/>
          <p:nvPr userDrawn="1"/>
        </p:nvSpPr>
        <p:spPr>
          <a:xfrm>
            <a:off x="11833412" y="4657607"/>
            <a:ext cx="358588" cy="764928"/>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3</a:t>
            </a:r>
          </a:p>
        </p:txBody>
      </p:sp>
      <p:sp>
        <p:nvSpPr>
          <p:cNvPr id="16" name="Rectangle 15">
            <a:extLst>
              <a:ext uri="{FF2B5EF4-FFF2-40B4-BE49-F238E27FC236}">
                <a16:creationId xmlns:a16="http://schemas.microsoft.com/office/drawing/2014/main" id="{FD4E0587-3AB7-25C8-3986-AD88231CEE8A}"/>
              </a:ext>
            </a:extLst>
          </p:cNvPr>
          <p:cNvSpPr/>
          <p:nvPr userDrawn="1"/>
        </p:nvSpPr>
        <p:spPr>
          <a:xfrm>
            <a:off x="11833412" y="0"/>
            <a:ext cx="358588" cy="764928"/>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1</a:t>
            </a:r>
          </a:p>
        </p:txBody>
      </p:sp>
      <p:cxnSp>
        <p:nvCxnSpPr>
          <p:cNvPr id="2" name="Straight Connector 1">
            <a:extLst>
              <a:ext uri="{FF2B5EF4-FFF2-40B4-BE49-F238E27FC236}">
                <a16:creationId xmlns:a16="http://schemas.microsoft.com/office/drawing/2014/main" id="{758D298A-9942-4BD3-0403-CC8DDDCA3722}"/>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04914B2F-F96D-1707-CBCF-0C4BD8752336}"/>
              </a:ext>
            </a:extLst>
          </p:cNvPr>
          <p:cNvSpPr/>
          <p:nvPr userDrawn="1"/>
        </p:nvSpPr>
        <p:spPr>
          <a:xfrm>
            <a:off x="11833412" y="6158434"/>
            <a:ext cx="358588" cy="699566"/>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5</a:t>
            </a:r>
          </a:p>
        </p:txBody>
      </p:sp>
      <p:sp>
        <p:nvSpPr>
          <p:cNvPr id="4" name="Rectangle 3">
            <a:extLst>
              <a:ext uri="{FF2B5EF4-FFF2-40B4-BE49-F238E27FC236}">
                <a16:creationId xmlns:a16="http://schemas.microsoft.com/office/drawing/2014/main" id="{253DBEEF-6521-2C9D-9326-DCE731F0AF5D}"/>
              </a:ext>
            </a:extLst>
          </p:cNvPr>
          <p:cNvSpPr/>
          <p:nvPr userDrawn="1"/>
        </p:nvSpPr>
        <p:spPr>
          <a:xfrm>
            <a:off x="11833412" y="5422535"/>
            <a:ext cx="358588" cy="699566"/>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4</a:t>
            </a:r>
          </a:p>
        </p:txBody>
      </p:sp>
    </p:spTree>
    <p:extLst>
      <p:ext uri="{BB962C8B-B14F-4D97-AF65-F5344CB8AC3E}">
        <p14:creationId xmlns:p14="http://schemas.microsoft.com/office/powerpoint/2010/main" val="262144379"/>
      </p:ext>
    </p:extLst>
  </p:cSld>
  <p:clrMap bg1="lt1" tx1="dk1" bg2="lt2" tx2="dk2" accent1="accent1" accent2="accent2" accent3="accent3" accent4="accent4" accent5="accent5" accent6="accent6" hlink="hlink" folHlink="folHlink"/>
  <p:sldLayoutIdLst>
    <p:sldLayoutId id="2147483660" r:id="rId1"/>
    <p:sldLayoutId id="2147483721" r:id="rId2"/>
    <p:sldLayoutId id="2147483720"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blue and black logo&#10;&#10;Description automatically generated">
            <a:extLst>
              <a:ext uri="{FF2B5EF4-FFF2-40B4-BE49-F238E27FC236}">
                <a16:creationId xmlns:a16="http://schemas.microsoft.com/office/drawing/2014/main" id="{D90C36DB-1CC3-68AA-253D-51EC5C4DA53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33745" y="6564656"/>
            <a:ext cx="704792" cy="187499"/>
          </a:xfrm>
          <a:prstGeom prst="rect">
            <a:avLst/>
          </a:prstGeom>
        </p:spPr>
      </p:pic>
      <p:cxnSp>
        <p:nvCxnSpPr>
          <p:cNvPr id="12" name="Straight Connector 11">
            <a:extLst>
              <a:ext uri="{FF2B5EF4-FFF2-40B4-BE49-F238E27FC236}">
                <a16:creationId xmlns:a16="http://schemas.microsoft.com/office/drawing/2014/main" id="{A2C21625-8288-42A0-9B63-F49ECEDF995E}"/>
              </a:ext>
            </a:extLst>
          </p:cNvPr>
          <p:cNvCxnSpPr>
            <a:cxnSpLocks/>
          </p:cNvCxnSpPr>
          <p:nvPr userDrawn="1"/>
        </p:nvCxnSpPr>
        <p:spPr>
          <a:xfrm>
            <a:off x="1537752" y="6590231"/>
            <a:ext cx="0" cy="1694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2">
            <a:extLst>
              <a:ext uri="{FF2B5EF4-FFF2-40B4-BE49-F238E27FC236}">
                <a16:creationId xmlns:a16="http://schemas.microsoft.com/office/drawing/2014/main" id="{9715263A-6032-DF78-8E11-9EA578DC75FB}"/>
              </a:ext>
            </a:extLst>
          </p:cNvPr>
          <p:cNvSpPr>
            <a:spLocks noGrp="1"/>
          </p:cNvSpPr>
          <p:nvPr>
            <p:ph type="sldNum" sz="quarter" idx="4"/>
          </p:nvPr>
        </p:nvSpPr>
        <p:spPr>
          <a:xfrm>
            <a:off x="116920" y="6590231"/>
            <a:ext cx="361527" cy="161925"/>
          </a:xfrm>
          <a:prstGeom prst="rect">
            <a:avLst/>
          </a:prstGeom>
        </p:spPr>
        <p:txBody>
          <a:bodyPr anchor="ctr"/>
          <a:lstStyle>
            <a:lvl1pPr algn="ctr">
              <a:defRPr sz="700" b="0" i="0">
                <a:latin typeface="Ringside Narrow Book" panose="02000500000000000000" pitchFamily="2" charset="0"/>
              </a:defRPr>
            </a:lvl1pPr>
          </a:lstStyle>
          <a:p>
            <a:fld id="{E5B12101-DB11-214A-81F9-2D258DBE057F}" type="slidenum">
              <a:rPr lang="en-US" smtClean="0"/>
              <a:pPr/>
              <a:t>‹#›</a:t>
            </a:fld>
            <a:endParaRPr lang="en-US" dirty="0"/>
          </a:p>
        </p:txBody>
      </p:sp>
      <p:sp>
        <p:nvSpPr>
          <p:cNvPr id="14" name="TextBox 13">
            <a:extLst>
              <a:ext uri="{FF2B5EF4-FFF2-40B4-BE49-F238E27FC236}">
                <a16:creationId xmlns:a16="http://schemas.microsoft.com/office/drawing/2014/main" id="{36A5B454-C0EF-FD9C-CB96-1C872FFA079A}"/>
              </a:ext>
            </a:extLst>
          </p:cNvPr>
          <p:cNvSpPr txBox="1"/>
          <p:nvPr userDrawn="1"/>
        </p:nvSpPr>
        <p:spPr>
          <a:xfrm>
            <a:off x="1736968" y="6613382"/>
            <a:ext cx="6335486" cy="123111"/>
          </a:xfrm>
          <a:prstGeom prst="rect">
            <a:avLst/>
          </a:prstGeom>
          <a:noFill/>
        </p:spPr>
        <p:txBody>
          <a:bodyPr wrap="square" lIns="0" tIns="0" rIns="0" bIns="0" rtlCol="0">
            <a:spAutoFit/>
          </a:bodyPr>
          <a:lstStyle/>
          <a:p>
            <a:pPr algn="l"/>
            <a:r>
              <a:rPr lang="en-US" sz="800" b="1" dirty="0">
                <a:latin typeface="Ringside Narrow" panose="02000500000000000000" pitchFamily="2" charset="0"/>
              </a:rPr>
              <a:t>INVESTING ESSENTIALS: 5 PRINCIPLES TO HELP YOU INVEST WITH CONFIDENCE </a:t>
            </a:r>
            <a:endParaRPr lang="en-US" sz="800" dirty="0">
              <a:latin typeface="Ringside Narrow Book" panose="02000500000000000000" pitchFamily="2" charset="0"/>
            </a:endParaRPr>
          </a:p>
        </p:txBody>
      </p:sp>
      <p:sp>
        <p:nvSpPr>
          <p:cNvPr id="15" name="Rectangle 14">
            <a:extLst>
              <a:ext uri="{FF2B5EF4-FFF2-40B4-BE49-F238E27FC236}">
                <a16:creationId xmlns:a16="http://schemas.microsoft.com/office/drawing/2014/main" id="{EE5525A9-DF83-A0E2-1DF7-38F77FED1A5F}"/>
              </a:ext>
            </a:extLst>
          </p:cNvPr>
          <p:cNvSpPr/>
          <p:nvPr userDrawn="1"/>
        </p:nvSpPr>
        <p:spPr>
          <a:xfrm>
            <a:off x="11833412" y="1435465"/>
            <a:ext cx="358588" cy="740148"/>
          </a:xfrm>
          <a:prstGeom prst="rect">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dirty="0">
                <a:solidFill>
                  <a:schemeClr val="bg2"/>
                </a:solidFill>
                <a:latin typeface="TIAA Challenger Semibold" pitchFamily="2" charset="77"/>
                <a:cs typeface="Sentinel Book" panose="02060603060506030203" pitchFamily="18" charset="0"/>
              </a:rPr>
              <a:t>3</a:t>
            </a:r>
            <a:endParaRPr lang="en-US" sz="2000" b="1" i="0" dirty="0">
              <a:solidFill>
                <a:schemeClr val="bg2"/>
              </a:solidFill>
              <a:effectLst/>
              <a:latin typeface="TIAA Challenger Semibold" pitchFamily="2" charset="77"/>
              <a:cs typeface="Sentinel Book" panose="02060603060506030203" pitchFamily="18" charset="0"/>
            </a:endParaRPr>
          </a:p>
        </p:txBody>
      </p:sp>
      <p:sp>
        <p:nvSpPr>
          <p:cNvPr id="17" name="Rectangle 16">
            <a:extLst>
              <a:ext uri="{FF2B5EF4-FFF2-40B4-BE49-F238E27FC236}">
                <a16:creationId xmlns:a16="http://schemas.microsoft.com/office/drawing/2014/main" id="{24D209B2-6C25-E65C-196D-C3D9CDA892FA}"/>
              </a:ext>
            </a:extLst>
          </p:cNvPr>
          <p:cNvSpPr/>
          <p:nvPr userDrawn="1"/>
        </p:nvSpPr>
        <p:spPr>
          <a:xfrm>
            <a:off x="11833412" y="2160769"/>
            <a:ext cx="358588" cy="3261766"/>
          </a:xfrm>
          <a:prstGeom prst="rect">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r>
              <a:rPr lang="en-US" sz="1200" b="1" i="0" spc="100" dirty="0">
                <a:effectLst/>
                <a:latin typeface="TIAA Challenger Semibold" pitchFamily="2" charset="77"/>
                <a:ea typeface="Times New Roman" panose="02020603050405020304" pitchFamily="18" charset="0"/>
                <a:cs typeface="Sentinel Book" panose="02060603060506030203" pitchFamily="18" charset="0"/>
              </a:rPr>
              <a:t>HAVE THE RIGHT MIX</a:t>
            </a:r>
            <a:endParaRPr lang="en-US" sz="1200" b="1" i="0" spc="100" dirty="0">
              <a:effectLst/>
              <a:latin typeface="TIAA Challenger Semibold" pitchFamily="2" charset="77"/>
              <a:cs typeface="Sentinel Book" panose="02060603060506030203" pitchFamily="18" charset="0"/>
            </a:endParaRPr>
          </a:p>
        </p:txBody>
      </p:sp>
      <p:sp>
        <p:nvSpPr>
          <p:cNvPr id="19" name="Rectangle 18">
            <a:extLst>
              <a:ext uri="{FF2B5EF4-FFF2-40B4-BE49-F238E27FC236}">
                <a16:creationId xmlns:a16="http://schemas.microsoft.com/office/drawing/2014/main" id="{07877F80-B3FA-1AC7-BDC8-E0A72FE756CB}"/>
              </a:ext>
            </a:extLst>
          </p:cNvPr>
          <p:cNvSpPr/>
          <p:nvPr userDrawn="1"/>
        </p:nvSpPr>
        <p:spPr>
          <a:xfrm>
            <a:off x="11833412" y="764928"/>
            <a:ext cx="358588" cy="764928"/>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2</a:t>
            </a:r>
          </a:p>
        </p:txBody>
      </p:sp>
      <p:sp>
        <p:nvSpPr>
          <p:cNvPr id="20" name="Rectangle 19">
            <a:extLst>
              <a:ext uri="{FF2B5EF4-FFF2-40B4-BE49-F238E27FC236}">
                <a16:creationId xmlns:a16="http://schemas.microsoft.com/office/drawing/2014/main" id="{0E9C01EB-EB52-584C-EC01-BF1EDFF2BDC4}"/>
              </a:ext>
            </a:extLst>
          </p:cNvPr>
          <p:cNvSpPr/>
          <p:nvPr userDrawn="1"/>
        </p:nvSpPr>
        <p:spPr>
          <a:xfrm>
            <a:off x="11833412" y="0"/>
            <a:ext cx="358588" cy="764928"/>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1</a:t>
            </a:r>
          </a:p>
        </p:txBody>
      </p:sp>
      <p:cxnSp>
        <p:nvCxnSpPr>
          <p:cNvPr id="2" name="Straight Connector 1">
            <a:extLst>
              <a:ext uri="{FF2B5EF4-FFF2-40B4-BE49-F238E27FC236}">
                <a16:creationId xmlns:a16="http://schemas.microsoft.com/office/drawing/2014/main" id="{9E078183-187D-5A35-37C3-EF73B7AA72E4}"/>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8D47D694-37B6-3BB4-C528-3CF0D550DBE5}"/>
              </a:ext>
            </a:extLst>
          </p:cNvPr>
          <p:cNvSpPr/>
          <p:nvPr userDrawn="1"/>
        </p:nvSpPr>
        <p:spPr>
          <a:xfrm>
            <a:off x="11833412" y="6158434"/>
            <a:ext cx="358588" cy="699566"/>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5</a:t>
            </a:r>
          </a:p>
        </p:txBody>
      </p:sp>
      <p:sp>
        <p:nvSpPr>
          <p:cNvPr id="4" name="Rectangle 3">
            <a:extLst>
              <a:ext uri="{FF2B5EF4-FFF2-40B4-BE49-F238E27FC236}">
                <a16:creationId xmlns:a16="http://schemas.microsoft.com/office/drawing/2014/main" id="{F5869210-D15D-71E9-A956-1B5E4DE12D62}"/>
              </a:ext>
            </a:extLst>
          </p:cNvPr>
          <p:cNvSpPr/>
          <p:nvPr userDrawn="1"/>
        </p:nvSpPr>
        <p:spPr>
          <a:xfrm>
            <a:off x="11833412" y="5422535"/>
            <a:ext cx="358588" cy="699566"/>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4</a:t>
            </a:r>
          </a:p>
        </p:txBody>
      </p:sp>
    </p:spTree>
    <p:extLst>
      <p:ext uri="{BB962C8B-B14F-4D97-AF65-F5344CB8AC3E}">
        <p14:creationId xmlns:p14="http://schemas.microsoft.com/office/powerpoint/2010/main" val="1929729520"/>
      </p:ext>
    </p:extLst>
  </p:cSld>
  <p:clrMap bg1="lt1" tx1="dk1" bg2="lt2" tx2="dk2" accent1="accent1" accent2="accent2" accent3="accent3" accent4="accent4" accent5="accent5" accent6="accent6" hlink="hlink" folHlink="folHlink"/>
  <p:sldLayoutIdLst>
    <p:sldLayoutId id="2147483664" r:id="rId1"/>
    <p:sldLayoutId id="2147483663" r:id="rId2"/>
    <p:sldLayoutId id="2147483662"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blue and black logo&#10;&#10;Description automatically generated">
            <a:extLst>
              <a:ext uri="{FF2B5EF4-FFF2-40B4-BE49-F238E27FC236}">
                <a16:creationId xmlns:a16="http://schemas.microsoft.com/office/drawing/2014/main" id="{3185E88D-71B4-581D-4F59-2B4129C2AC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33745" y="6564656"/>
            <a:ext cx="704792" cy="187499"/>
          </a:xfrm>
          <a:prstGeom prst="rect">
            <a:avLst/>
          </a:prstGeom>
        </p:spPr>
      </p:pic>
      <p:cxnSp>
        <p:nvCxnSpPr>
          <p:cNvPr id="8" name="Straight Connector 7">
            <a:extLst>
              <a:ext uri="{FF2B5EF4-FFF2-40B4-BE49-F238E27FC236}">
                <a16:creationId xmlns:a16="http://schemas.microsoft.com/office/drawing/2014/main" id="{90B48316-3338-E0CF-A793-F229AC5215CE}"/>
              </a:ext>
            </a:extLst>
          </p:cNvPr>
          <p:cNvCxnSpPr>
            <a:cxnSpLocks/>
          </p:cNvCxnSpPr>
          <p:nvPr userDrawn="1"/>
        </p:nvCxnSpPr>
        <p:spPr>
          <a:xfrm>
            <a:off x="1537752" y="6590231"/>
            <a:ext cx="0" cy="1694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2">
            <a:extLst>
              <a:ext uri="{FF2B5EF4-FFF2-40B4-BE49-F238E27FC236}">
                <a16:creationId xmlns:a16="http://schemas.microsoft.com/office/drawing/2014/main" id="{74F79C80-E2B3-D240-A13B-C3A753882CBF}"/>
              </a:ext>
            </a:extLst>
          </p:cNvPr>
          <p:cNvSpPr>
            <a:spLocks noGrp="1"/>
          </p:cNvSpPr>
          <p:nvPr>
            <p:ph type="sldNum" sz="quarter" idx="4"/>
          </p:nvPr>
        </p:nvSpPr>
        <p:spPr>
          <a:xfrm>
            <a:off x="116920" y="6590231"/>
            <a:ext cx="361527" cy="161925"/>
          </a:xfrm>
          <a:prstGeom prst="rect">
            <a:avLst/>
          </a:prstGeom>
        </p:spPr>
        <p:txBody>
          <a:bodyPr anchor="ctr"/>
          <a:lstStyle>
            <a:lvl1pPr algn="ctr">
              <a:defRPr sz="700" b="0" i="0">
                <a:latin typeface="Ringside Narrow Book" panose="02000500000000000000" pitchFamily="2" charset="0"/>
              </a:defRPr>
            </a:lvl1pPr>
          </a:lstStyle>
          <a:p>
            <a:fld id="{E5B12101-DB11-214A-81F9-2D258DBE057F}" type="slidenum">
              <a:rPr lang="en-US" smtClean="0"/>
              <a:pPr/>
              <a:t>‹#›</a:t>
            </a:fld>
            <a:endParaRPr lang="en-US" dirty="0"/>
          </a:p>
        </p:txBody>
      </p:sp>
      <p:sp>
        <p:nvSpPr>
          <p:cNvPr id="10" name="TextBox 9">
            <a:extLst>
              <a:ext uri="{FF2B5EF4-FFF2-40B4-BE49-F238E27FC236}">
                <a16:creationId xmlns:a16="http://schemas.microsoft.com/office/drawing/2014/main" id="{F2A0EBD8-F7CB-614A-827C-C3682E85730E}"/>
              </a:ext>
            </a:extLst>
          </p:cNvPr>
          <p:cNvSpPr txBox="1"/>
          <p:nvPr userDrawn="1"/>
        </p:nvSpPr>
        <p:spPr>
          <a:xfrm>
            <a:off x="1736968" y="6613382"/>
            <a:ext cx="6335486" cy="123111"/>
          </a:xfrm>
          <a:prstGeom prst="rect">
            <a:avLst/>
          </a:prstGeom>
          <a:noFill/>
        </p:spPr>
        <p:txBody>
          <a:bodyPr wrap="square" lIns="0" tIns="0" rIns="0" bIns="0" rtlCol="0">
            <a:spAutoFit/>
          </a:bodyPr>
          <a:lstStyle/>
          <a:p>
            <a:pPr algn="l"/>
            <a:r>
              <a:rPr lang="en-US" sz="800" b="1" dirty="0">
                <a:latin typeface="Ringside Narrow" panose="02000500000000000000" pitchFamily="2" charset="0"/>
              </a:rPr>
              <a:t>INVESTING ESSENTIALS: 5 PRINCIPLES TO HELP YOU INVEST WITH CONFIDENCE </a:t>
            </a:r>
            <a:endParaRPr lang="en-US" sz="800" dirty="0">
              <a:latin typeface="Ringside Narrow Book" panose="02000500000000000000" pitchFamily="2" charset="0"/>
            </a:endParaRPr>
          </a:p>
        </p:txBody>
      </p:sp>
      <p:sp>
        <p:nvSpPr>
          <p:cNvPr id="11" name="Rectangle 10">
            <a:extLst>
              <a:ext uri="{FF2B5EF4-FFF2-40B4-BE49-F238E27FC236}">
                <a16:creationId xmlns:a16="http://schemas.microsoft.com/office/drawing/2014/main" id="{6E9B5A04-5574-DFE9-77D3-4808A583FD86}"/>
              </a:ext>
            </a:extLst>
          </p:cNvPr>
          <p:cNvSpPr/>
          <p:nvPr userDrawn="1"/>
        </p:nvSpPr>
        <p:spPr>
          <a:xfrm>
            <a:off x="11833412" y="2214134"/>
            <a:ext cx="358588" cy="740148"/>
          </a:xfrm>
          <a:prstGeom prst="rect">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dirty="0">
                <a:solidFill>
                  <a:schemeClr val="bg2"/>
                </a:solidFill>
                <a:latin typeface="TIAA Challenger Semibold" pitchFamily="2" charset="77"/>
                <a:cs typeface="Sentinel Book" panose="02060603060506030203" pitchFamily="18" charset="0"/>
              </a:rPr>
              <a:t>4</a:t>
            </a:r>
            <a:endParaRPr lang="en-US" sz="2000" b="1" i="0" dirty="0">
              <a:solidFill>
                <a:schemeClr val="bg2"/>
              </a:solidFill>
              <a:effectLst/>
              <a:latin typeface="TIAA Challenger Semibold" pitchFamily="2" charset="77"/>
              <a:cs typeface="Sentinel Book" panose="02060603060506030203" pitchFamily="18" charset="0"/>
            </a:endParaRPr>
          </a:p>
        </p:txBody>
      </p:sp>
      <p:sp>
        <p:nvSpPr>
          <p:cNvPr id="12" name="Rectangle 11">
            <a:extLst>
              <a:ext uri="{FF2B5EF4-FFF2-40B4-BE49-F238E27FC236}">
                <a16:creationId xmlns:a16="http://schemas.microsoft.com/office/drawing/2014/main" id="{38B02A44-F41E-DEF1-69BA-5DD5957C2535}"/>
              </a:ext>
            </a:extLst>
          </p:cNvPr>
          <p:cNvSpPr/>
          <p:nvPr userDrawn="1"/>
        </p:nvSpPr>
        <p:spPr>
          <a:xfrm>
            <a:off x="11833412" y="6158434"/>
            <a:ext cx="358588" cy="699566"/>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5</a:t>
            </a:r>
          </a:p>
        </p:txBody>
      </p:sp>
      <p:sp>
        <p:nvSpPr>
          <p:cNvPr id="13" name="Rectangle 12">
            <a:extLst>
              <a:ext uri="{FF2B5EF4-FFF2-40B4-BE49-F238E27FC236}">
                <a16:creationId xmlns:a16="http://schemas.microsoft.com/office/drawing/2014/main" id="{EAFD12CB-2B1E-F645-AFD2-5E42DBAC4167}"/>
              </a:ext>
            </a:extLst>
          </p:cNvPr>
          <p:cNvSpPr/>
          <p:nvPr userDrawn="1"/>
        </p:nvSpPr>
        <p:spPr>
          <a:xfrm>
            <a:off x="11833412" y="2939438"/>
            <a:ext cx="358588" cy="3216181"/>
          </a:xfrm>
          <a:prstGeom prst="rect">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r>
              <a:rPr lang="en-US" sz="1200" b="1" i="0" spc="100" dirty="0">
                <a:effectLst/>
                <a:latin typeface="TIAA Challenger Semibold" pitchFamily="2" charset="77"/>
                <a:ea typeface="Times New Roman" panose="02020603050405020304" pitchFamily="18" charset="0"/>
                <a:cs typeface="Sentinel Book" panose="02060603060506030203" pitchFamily="18" charset="0"/>
              </a:rPr>
              <a:t>STAY THE COURSE</a:t>
            </a:r>
            <a:endParaRPr lang="en-US" sz="1200" b="1" i="0" spc="100" dirty="0">
              <a:effectLst/>
              <a:latin typeface="TIAA Challenger Semibold" pitchFamily="2" charset="77"/>
              <a:cs typeface="Sentinel Book" panose="02060603060506030203" pitchFamily="18" charset="0"/>
            </a:endParaRPr>
          </a:p>
        </p:txBody>
      </p:sp>
      <p:sp>
        <p:nvSpPr>
          <p:cNvPr id="14" name="Rectangle 13">
            <a:extLst>
              <a:ext uri="{FF2B5EF4-FFF2-40B4-BE49-F238E27FC236}">
                <a16:creationId xmlns:a16="http://schemas.microsoft.com/office/drawing/2014/main" id="{D5F39B91-76CD-168A-98FF-5E68CAE440D1}"/>
              </a:ext>
            </a:extLst>
          </p:cNvPr>
          <p:cNvSpPr/>
          <p:nvPr userDrawn="1"/>
        </p:nvSpPr>
        <p:spPr>
          <a:xfrm>
            <a:off x="11833412" y="1469719"/>
            <a:ext cx="358588" cy="764928"/>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3</a:t>
            </a:r>
          </a:p>
        </p:txBody>
      </p:sp>
      <p:sp>
        <p:nvSpPr>
          <p:cNvPr id="15" name="Rectangle 14">
            <a:extLst>
              <a:ext uri="{FF2B5EF4-FFF2-40B4-BE49-F238E27FC236}">
                <a16:creationId xmlns:a16="http://schemas.microsoft.com/office/drawing/2014/main" id="{C96DD5CD-2F35-D47C-9FBA-28E294A59093}"/>
              </a:ext>
            </a:extLst>
          </p:cNvPr>
          <p:cNvSpPr/>
          <p:nvPr userDrawn="1"/>
        </p:nvSpPr>
        <p:spPr>
          <a:xfrm>
            <a:off x="11833412" y="764928"/>
            <a:ext cx="358588" cy="764928"/>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2</a:t>
            </a:r>
          </a:p>
        </p:txBody>
      </p:sp>
      <p:sp>
        <p:nvSpPr>
          <p:cNvPr id="16" name="Rectangle 15">
            <a:extLst>
              <a:ext uri="{FF2B5EF4-FFF2-40B4-BE49-F238E27FC236}">
                <a16:creationId xmlns:a16="http://schemas.microsoft.com/office/drawing/2014/main" id="{57D5D35F-BB15-40DE-33B0-A9EAB69F7DCA}"/>
              </a:ext>
            </a:extLst>
          </p:cNvPr>
          <p:cNvSpPr/>
          <p:nvPr userDrawn="1"/>
        </p:nvSpPr>
        <p:spPr>
          <a:xfrm>
            <a:off x="11833412" y="0"/>
            <a:ext cx="358588" cy="764928"/>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1</a:t>
            </a:r>
          </a:p>
        </p:txBody>
      </p:sp>
      <p:cxnSp>
        <p:nvCxnSpPr>
          <p:cNvPr id="2" name="Straight Connector 1">
            <a:extLst>
              <a:ext uri="{FF2B5EF4-FFF2-40B4-BE49-F238E27FC236}">
                <a16:creationId xmlns:a16="http://schemas.microsoft.com/office/drawing/2014/main" id="{A565FA29-8FDE-1E4D-39AA-9964AF517634}"/>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1629270"/>
      </p:ext>
    </p:extLst>
  </p:cSld>
  <p:clrMap bg1="lt1" tx1="dk1" bg2="lt2" tx2="dk2" accent1="accent1" accent2="accent2" accent3="accent3" accent4="accent4" accent5="accent5" accent6="accent6" hlink="hlink" folHlink="folHlink"/>
  <p:sldLayoutIdLst>
    <p:sldLayoutId id="2147483668" r:id="rId1"/>
    <p:sldLayoutId id="2147483667" r:id="rId2"/>
    <p:sldLayoutId id="2147483669" r:id="rId3"/>
    <p:sldLayoutId id="2147483666"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blue and black logo&#10;&#10;Description automatically generated">
            <a:extLst>
              <a:ext uri="{FF2B5EF4-FFF2-40B4-BE49-F238E27FC236}">
                <a16:creationId xmlns:a16="http://schemas.microsoft.com/office/drawing/2014/main" id="{1779A36D-7DE4-18D8-55C6-57C503B1A37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3745" y="6564656"/>
            <a:ext cx="704792" cy="187499"/>
          </a:xfrm>
          <a:prstGeom prst="rect">
            <a:avLst/>
          </a:prstGeom>
        </p:spPr>
      </p:pic>
      <p:cxnSp>
        <p:nvCxnSpPr>
          <p:cNvPr id="8" name="Straight Connector 7">
            <a:extLst>
              <a:ext uri="{FF2B5EF4-FFF2-40B4-BE49-F238E27FC236}">
                <a16:creationId xmlns:a16="http://schemas.microsoft.com/office/drawing/2014/main" id="{818E6709-42AB-E6D3-A8B8-DF001E48E6EC}"/>
              </a:ext>
            </a:extLst>
          </p:cNvPr>
          <p:cNvCxnSpPr>
            <a:cxnSpLocks/>
          </p:cNvCxnSpPr>
          <p:nvPr userDrawn="1"/>
        </p:nvCxnSpPr>
        <p:spPr>
          <a:xfrm>
            <a:off x="1537752" y="6590231"/>
            <a:ext cx="0" cy="1694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2">
            <a:extLst>
              <a:ext uri="{FF2B5EF4-FFF2-40B4-BE49-F238E27FC236}">
                <a16:creationId xmlns:a16="http://schemas.microsoft.com/office/drawing/2014/main" id="{2DFE1485-691C-634E-B73E-B98911F506AC}"/>
              </a:ext>
            </a:extLst>
          </p:cNvPr>
          <p:cNvSpPr>
            <a:spLocks noGrp="1"/>
          </p:cNvSpPr>
          <p:nvPr>
            <p:ph type="sldNum" sz="quarter" idx="4"/>
          </p:nvPr>
        </p:nvSpPr>
        <p:spPr>
          <a:xfrm>
            <a:off x="116920" y="6590231"/>
            <a:ext cx="361527" cy="161925"/>
          </a:xfrm>
          <a:prstGeom prst="rect">
            <a:avLst/>
          </a:prstGeom>
        </p:spPr>
        <p:txBody>
          <a:bodyPr anchor="ctr"/>
          <a:lstStyle>
            <a:lvl1pPr algn="ctr">
              <a:defRPr sz="700" b="0" i="0">
                <a:latin typeface="Ringside Narrow Book" panose="02000500000000000000" pitchFamily="2" charset="0"/>
              </a:defRPr>
            </a:lvl1pPr>
          </a:lstStyle>
          <a:p>
            <a:fld id="{E5B12101-DB11-214A-81F9-2D258DBE057F}" type="slidenum">
              <a:rPr lang="en-US" smtClean="0"/>
              <a:pPr/>
              <a:t>‹#›</a:t>
            </a:fld>
            <a:endParaRPr lang="en-US" dirty="0"/>
          </a:p>
        </p:txBody>
      </p:sp>
      <p:sp>
        <p:nvSpPr>
          <p:cNvPr id="10" name="TextBox 9">
            <a:extLst>
              <a:ext uri="{FF2B5EF4-FFF2-40B4-BE49-F238E27FC236}">
                <a16:creationId xmlns:a16="http://schemas.microsoft.com/office/drawing/2014/main" id="{982581BA-E690-69E3-301C-71983DB89AA9}"/>
              </a:ext>
            </a:extLst>
          </p:cNvPr>
          <p:cNvSpPr txBox="1"/>
          <p:nvPr userDrawn="1"/>
        </p:nvSpPr>
        <p:spPr>
          <a:xfrm>
            <a:off x="1736968" y="6613382"/>
            <a:ext cx="6335486" cy="123111"/>
          </a:xfrm>
          <a:prstGeom prst="rect">
            <a:avLst/>
          </a:prstGeom>
          <a:noFill/>
        </p:spPr>
        <p:txBody>
          <a:bodyPr wrap="square" lIns="0" tIns="0" rIns="0" bIns="0" rtlCol="0">
            <a:spAutoFit/>
          </a:bodyPr>
          <a:lstStyle/>
          <a:p>
            <a:pPr algn="l"/>
            <a:r>
              <a:rPr lang="en-US" sz="800" b="1" dirty="0">
                <a:latin typeface="Ringside Narrow" panose="02000500000000000000" pitchFamily="2" charset="0"/>
              </a:rPr>
              <a:t>INVESTING ESSENTIALS: 5 PRINCIPLES TO HELP YOU INVEST WITH CONFIDENCE </a:t>
            </a:r>
            <a:endParaRPr lang="en-US" sz="800" dirty="0">
              <a:latin typeface="Ringside Narrow Book" panose="02000500000000000000" pitchFamily="2" charset="0"/>
            </a:endParaRPr>
          </a:p>
        </p:txBody>
      </p:sp>
      <p:sp>
        <p:nvSpPr>
          <p:cNvPr id="11" name="Rectangle 10">
            <a:extLst>
              <a:ext uri="{FF2B5EF4-FFF2-40B4-BE49-F238E27FC236}">
                <a16:creationId xmlns:a16="http://schemas.microsoft.com/office/drawing/2014/main" id="{5AD66E91-A46A-58A9-37EB-3AAA50758545}"/>
              </a:ext>
            </a:extLst>
          </p:cNvPr>
          <p:cNvSpPr/>
          <p:nvPr userDrawn="1"/>
        </p:nvSpPr>
        <p:spPr>
          <a:xfrm>
            <a:off x="11833412" y="2939438"/>
            <a:ext cx="358588" cy="740148"/>
          </a:xfrm>
          <a:prstGeom prst="rect">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dirty="0">
                <a:solidFill>
                  <a:schemeClr val="bg2"/>
                </a:solidFill>
                <a:latin typeface="TIAA Challenger Semibold" pitchFamily="2" charset="77"/>
                <a:cs typeface="Sentinel Book" panose="02060603060506030203" pitchFamily="18" charset="0"/>
              </a:rPr>
              <a:t>5</a:t>
            </a:r>
            <a:endParaRPr lang="en-US" sz="2000" b="1" i="0" dirty="0">
              <a:solidFill>
                <a:schemeClr val="bg2"/>
              </a:solidFill>
              <a:effectLst/>
              <a:latin typeface="TIAA Challenger Semibold" pitchFamily="2" charset="77"/>
              <a:cs typeface="Sentinel Book" panose="02060603060506030203" pitchFamily="18" charset="0"/>
            </a:endParaRPr>
          </a:p>
        </p:txBody>
      </p:sp>
      <p:sp>
        <p:nvSpPr>
          <p:cNvPr id="12" name="Rectangle 11">
            <a:extLst>
              <a:ext uri="{FF2B5EF4-FFF2-40B4-BE49-F238E27FC236}">
                <a16:creationId xmlns:a16="http://schemas.microsoft.com/office/drawing/2014/main" id="{C83BCBB0-D1E9-3F1B-6E28-D6664DD6FC27}"/>
              </a:ext>
            </a:extLst>
          </p:cNvPr>
          <p:cNvSpPr/>
          <p:nvPr userDrawn="1"/>
        </p:nvSpPr>
        <p:spPr>
          <a:xfrm>
            <a:off x="11833412" y="3645824"/>
            <a:ext cx="358588" cy="3216181"/>
          </a:xfrm>
          <a:prstGeom prst="rect">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r>
              <a:rPr lang="en-US" sz="1200" b="1" i="0" spc="100" dirty="0">
                <a:effectLst/>
                <a:latin typeface="TIAA Challenger Semibold" pitchFamily="2" charset="77"/>
                <a:ea typeface="Times New Roman" panose="02020603050405020304" pitchFamily="18" charset="0"/>
                <a:cs typeface="Sentinel Book" panose="02060603060506030203" pitchFamily="18" charset="0"/>
              </a:rPr>
              <a:t>REVIEW REGULARLY</a:t>
            </a:r>
            <a:endParaRPr lang="en-US" sz="1200" b="1" i="0" spc="100" dirty="0">
              <a:effectLst/>
              <a:latin typeface="TIAA Challenger Semibold" pitchFamily="2" charset="77"/>
              <a:cs typeface="Sentinel Book" panose="02060603060506030203" pitchFamily="18" charset="0"/>
            </a:endParaRPr>
          </a:p>
        </p:txBody>
      </p:sp>
      <p:sp>
        <p:nvSpPr>
          <p:cNvPr id="13" name="Rectangle 12">
            <a:extLst>
              <a:ext uri="{FF2B5EF4-FFF2-40B4-BE49-F238E27FC236}">
                <a16:creationId xmlns:a16="http://schemas.microsoft.com/office/drawing/2014/main" id="{00A4E68B-54EB-B721-50F6-95D1B9F9581A}"/>
              </a:ext>
            </a:extLst>
          </p:cNvPr>
          <p:cNvSpPr/>
          <p:nvPr userDrawn="1"/>
        </p:nvSpPr>
        <p:spPr>
          <a:xfrm>
            <a:off x="11833412" y="2227003"/>
            <a:ext cx="358588" cy="699566"/>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4</a:t>
            </a:r>
          </a:p>
        </p:txBody>
      </p:sp>
      <p:sp>
        <p:nvSpPr>
          <p:cNvPr id="14" name="Rectangle 13">
            <a:extLst>
              <a:ext uri="{FF2B5EF4-FFF2-40B4-BE49-F238E27FC236}">
                <a16:creationId xmlns:a16="http://schemas.microsoft.com/office/drawing/2014/main" id="{E2DF5721-338F-76B1-2EAC-6D633A44E584}"/>
              </a:ext>
            </a:extLst>
          </p:cNvPr>
          <p:cNvSpPr/>
          <p:nvPr userDrawn="1"/>
        </p:nvSpPr>
        <p:spPr>
          <a:xfrm>
            <a:off x="11833412" y="1469719"/>
            <a:ext cx="358588" cy="764928"/>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3</a:t>
            </a:r>
          </a:p>
        </p:txBody>
      </p:sp>
      <p:sp>
        <p:nvSpPr>
          <p:cNvPr id="15" name="Rectangle 14">
            <a:extLst>
              <a:ext uri="{FF2B5EF4-FFF2-40B4-BE49-F238E27FC236}">
                <a16:creationId xmlns:a16="http://schemas.microsoft.com/office/drawing/2014/main" id="{0447C2BA-AAF3-DAB1-181B-8ECE88CF2487}"/>
              </a:ext>
            </a:extLst>
          </p:cNvPr>
          <p:cNvSpPr/>
          <p:nvPr userDrawn="1"/>
        </p:nvSpPr>
        <p:spPr>
          <a:xfrm>
            <a:off x="11833412" y="764928"/>
            <a:ext cx="358588" cy="764928"/>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2</a:t>
            </a:r>
          </a:p>
        </p:txBody>
      </p:sp>
      <p:sp>
        <p:nvSpPr>
          <p:cNvPr id="16" name="Rectangle 15">
            <a:extLst>
              <a:ext uri="{FF2B5EF4-FFF2-40B4-BE49-F238E27FC236}">
                <a16:creationId xmlns:a16="http://schemas.microsoft.com/office/drawing/2014/main" id="{BE4E4123-66AA-8C9D-88E6-57F346B1B0AB}"/>
              </a:ext>
            </a:extLst>
          </p:cNvPr>
          <p:cNvSpPr/>
          <p:nvPr userDrawn="1"/>
        </p:nvSpPr>
        <p:spPr>
          <a:xfrm>
            <a:off x="11833412" y="0"/>
            <a:ext cx="358588" cy="764928"/>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0" dirty="0">
                <a:solidFill>
                  <a:schemeClr val="tx1"/>
                </a:solidFill>
                <a:effectLst/>
                <a:latin typeface="TIAA Challenger Semibold" pitchFamily="2" charset="77"/>
                <a:cs typeface="Sentinel Book" panose="02060603060506030203" pitchFamily="18" charset="0"/>
              </a:rPr>
              <a:t>1</a:t>
            </a:r>
          </a:p>
        </p:txBody>
      </p:sp>
      <p:cxnSp>
        <p:nvCxnSpPr>
          <p:cNvPr id="2" name="Straight Connector 1">
            <a:extLst>
              <a:ext uri="{FF2B5EF4-FFF2-40B4-BE49-F238E27FC236}">
                <a16:creationId xmlns:a16="http://schemas.microsoft.com/office/drawing/2014/main" id="{1731F901-089A-402F-37F0-B2A8020DE2D5}"/>
              </a:ext>
            </a:extLst>
          </p:cNvPr>
          <p:cNvCxnSpPr/>
          <p:nvPr userDrawn="1"/>
        </p:nvCxnSpPr>
        <p:spPr>
          <a:xfrm>
            <a:off x="11841480" y="0"/>
            <a:ext cx="0" cy="685800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1793249"/>
      </p:ext>
    </p:extLst>
  </p:cSld>
  <p:clrMap bg1="lt1" tx1="dk1" bg2="lt2" tx2="dk2" accent1="accent1" accent2="accent2" accent3="accent3" accent4="accent4" accent5="accent5" accent6="accent6" hlink="hlink" folHlink="folHlink"/>
  <p:sldLayoutIdLst>
    <p:sldLayoutId id="2147483675" r:id="rId1"/>
    <p:sldLayoutId id="2147483673" r:id="rId2"/>
    <p:sldLayoutId id="2147483674" r:id="rId3"/>
    <p:sldLayoutId id="2147483672"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776" r:id="rId2"/>
    <p:sldLayoutId id="2147483651" r:id="rId3"/>
    <p:sldLayoutId id="2147483780" r:id="rId4"/>
    <p:sldLayoutId id="2147483786" r:id="rId5"/>
    <p:sldLayoutId id="2147483788" r:id="rId6"/>
    <p:sldLayoutId id="2147483655" r:id="rId7"/>
    <p:sldLayoutId id="2147483656" r:id="rId8"/>
    <p:sldLayoutId id="2147483657" r:id="rId9"/>
    <p:sldLayoutId id="2147483658"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B199B2-29CC-479B-BD21-2E095FE1158F}"/>
              </a:ext>
            </a:extLst>
          </p:cNvPr>
          <p:cNvSpPr>
            <a:spLocks noGrp="1"/>
          </p:cNvSpPr>
          <p:nvPr>
            <p:ph type="title"/>
          </p:nvPr>
        </p:nvSpPr>
        <p:spPr>
          <a:xfrm>
            <a:off x="838200" y="365126"/>
            <a:ext cx="10515600" cy="1326091"/>
          </a:xfrm>
          <a:prstGeom prst="rect">
            <a:avLst/>
          </a:prstGeom>
        </p:spPr>
        <p:txBody>
          <a:bodyPr vert="horz" lIns="91440" tIns="45720" rIns="91440" bIns="45720" rtlCol="0" anchor="ctr">
            <a:normAutofit/>
          </a:bodyPr>
          <a:lstStyle/>
          <a:p>
            <a:r>
              <a:rPr lang="en-US"/>
              <a:t>Header</a:t>
            </a:r>
          </a:p>
        </p:txBody>
      </p:sp>
      <p:sp>
        <p:nvSpPr>
          <p:cNvPr id="3" name="Text Placeholder 2">
            <a:extLst>
              <a:ext uri="{FF2B5EF4-FFF2-40B4-BE49-F238E27FC236}">
                <a16:creationId xmlns:a16="http://schemas.microsoft.com/office/drawing/2014/main" id="{A9FED352-0865-DBED-5591-FB59DE24C2C6}"/>
              </a:ext>
            </a:extLst>
          </p:cNvPr>
          <p:cNvSpPr>
            <a:spLocks noGrp="1"/>
          </p:cNvSpPr>
          <p:nvPr>
            <p:ph type="body" idx="1"/>
          </p:nvPr>
        </p:nvSpPr>
        <p:spPr>
          <a:xfrm>
            <a:off x="838200" y="1825625"/>
            <a:ext cx="10515600" cy="434975"/>
          </a:xfrm>
          <a:prstGeom prst="rect">
            <a:avLst/>
          </a:prstGeom>
        </p:spPr>
        <p:txBody>
          <a:bodyPr vert="horz" lIns="91440" tIns="45720" rIns="91440" bIns="45720" rtlCol="0">
            <a:normAutofit/>
          </a:bodyPr>
          <a:lstStyle/>
          <a:p>
            <a:pPr lvl="0"/>
            <a:r>
              <a:rPr lang="en-US"/>
              <a:t>Sub-Header</a:t>
            </a:r>
          </a:p>
        </p:txBody>
      </p:sp>
      <p:sp>
        <p:nvSpPr>
          <p:cNvPr id="5" name="Footer Placeholder 4">
            <a:extLst>
              <a:ext uri="{FF2B5EF4-FFF2-40B4-BE49-F238E27FC236}">
                <a16:creationId xmlns:a16="http://schemas.microsoft.com/office/drawing/2014/main" id="{7530A2A8-0FB5-D1C7-1DCB-A1DCB6571F04}"/>
              </a:ext>
            </a:extLst>
          </p:cNvPr>
          <p:cNvSpPr>
            <a:spLocks noGrp="1"/>
          </p:cNvSpPr>
          <p:nvPr>
            <p:ph type="ftr" sz="quarter" idx="3"/>
          </p:nvPr>
        </p:nvSpPr>
        <p:spPr>
          <a:xfrm>
            <a:off x="812800" y="2565400"/>
            <a:ext cx="10566400" cy="3657600"/>
          </a:xfrm>
          <a:prstGeom prst="rect">
            <a:avLst/>
          </a:prstGeom>
        </p:spPr>
        <p:txBody>
          <a:bodyPr vert="horz" lIns="91440" tIns="45720" rIns="91440" bIns="45720" rtlCol="0" anchor="t"/>
          <a:lstStyle>
            <a:lvl1pPr algn="l">
              <a:defRPr sz="2133" b="0" i="0">
                <a:solidFill>
                  <a:schemeClr val="tx1"/>
                </a:solidFill>
                <a:latin typeface="ITC Franklin Gothic Std Book" panose="020B0504030503020204" pitchFamily="34" charset="77"/>
              </a:defRPr>
            </a:lvl1pPr>
          </a:lstStyle>
          <a:p>
            <a:r>
              <a:rPr lang="en-US"/>
              <a:t>Main Content</a:t>
            </a:r>
          </a:p>
        </p:txBody>
      </p:sp>
    </p:spTree>
    <p:extLst>
      <p:ext uri="{BB962C8B-B14F-4D97-AF65-F5344CB8AC3E}">
        <p14:creationId xmlns:p14="http://schemas.microsoft.com/office/powerpoint/2010/main" val="769086800"/>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400" rtl="0" eaLnBrk="1" latinLnBrk="0" hangingPunct="1">
        <a:lnSpc>
          <a:spcPct val="90000"/>
        </a:lnSpc>
        <a:spcBef>
          <a:spcPct val="0"/>
        </a:spcBef>
        <a:buNone/>
        <a:defRPr sz="6000" b="0" i="0" kern="1200">
          <a:solidFill>
            <a:schemeClr val="tx1"/>
          </a:solidFill>
          <a:latin typeface="ITC Franklin Gothic Std Book" panose="020B0504030503020204"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03ADA06-A6D7-4830-AD27-4FBD66DF3BDA}" type="datetimeFigureOut">
              <a:rPr lang="en-US" smtClean="0"/>
              <a:t>10/6/2025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D73C9C-E4BF-45A3-843E-C15C132D2C40}" type="slidenum">
              <a:rPr lang="en-US" smtClean="0"/>
              <a:t>‹#›</a:t>
            </a:fld>
            <a:endParaRPr lang="en-US"/>
          </a:p>
        </p:txBody>
      </p:sp>
    </p:spTree>
    <p:extLst>
      <p:ext uri="{BB962C8B-B14F-4D97-AF65-F5344CB8AC3E}">
        <p14:creationId xmlns:p14="http://schemas.microsoft.com/office/powerpoint/2010/main" val="280999084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78" r:id="rId23"/>
    <p:sldLayoutId id="2147483767" r:id="rId24"/>
    <p:sldLayoutId id="2147483768" r:id="rId25"/>
    <p:sldLayoutId id="2147483769" r:id="rId26"/>
    <p:sldLayoutId id="2147483770" r:id="rId27"/>
    <p:sldLayoutId id="2147483771" r:id="rId28"/>
    <p:sldLayoutId id="2147483772" r:id="rId29"/>
    <p:sldLayoutId id="2147483696"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81.jpeg"/><Relationship Id="rId7"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68.png"/><Relationship Id="rId5" Type="http://schemas.openxmlformats.org/officeDocument/2006/relationships/image" Target="../media/image65.sv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8.pn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2.png"/><Relationship Id="rId7"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73.svg"/><Relationship Id="rId9" Type="http://schemas.openxmlformats.org/officeDocument/2006/relationships/image" Target="../media/image87.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5.svg"/></Relationships>
</file>

<file path=ppt/slides/_rels/slide1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30.xml"/><Relationship Id="rId5" Type="http://schemas.openxmlformats.org/officeDocument/2006/relationships/image" Target="../media/image69.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37.xml"/><Relationship Id="rId4" Type="http://schemas.openxmlformats.org/officeDocument/2006/relationships/image" Target="../media/image91.emf"/></Relationships>
</file>

<file path=ppt/slides/_rels/slide17.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hyperlink" Target="https://medicare.fidelity.com/learning-center/?ccsource=abcwebinar_vanitycta" TargetMode="External"/><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sv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3.sv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 Id="rId14" Type="http://schemas.openxmlformats.org/officeDocument/2006/relationships/image" Target="../media/image102.png"/></Relationships>
</file>

<file path=ppt/slides/_rels/slide18.xml.rels><?xml version="1.0" encoding="UTF-8" standalone="yes"?>
<Relationships xmlns="http://schemas.openxmlformats.org/package/2006/relationships"><Relationship Id="rId3" Type="http://schemas.openxmlformats.org/officeDocument/2006/relationships/image" Target="../media/image104.jpg"/><Relationship Id="rId7" Type="http://schemas.openxmlformats.org/officeDocument/2006/relationships/image" Target="../media/image108.sv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107.png"/><Relationship Id="rId5" Type="http://schemas.openxmlformats.org/officeDocument/2006/relationships/image" Target="../media/image106.svg"/><Relationship Id="rId4" Type="http://schemas.openxmlformats.org/officeDocument/2006/relationships/image" Target="../media/image105.png"/></Relationships>
</file>

<file path=ppt/slides/_rels/slide19.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hyperlink" Target="https://medicare.fidelity.com/home/?ccsource=abcwebinar_vanitycta" TargetMode="External"/><Relationship Id="rId3" Type="http://schemas.openxmlformats.org/officeDocument/2006/relationships/image" Target="../media/image109.png"/><Relationship Id="rId7" Type="http://schemas.openxmlformats.org/officeDocument/2006/relationships/image" Target="../media/image111.png"/><Relationship Id="rId12" Type="http://schemas.openxmlformats.org/officeDocument/2006/relationships/image" Target="../media/image116.svg"/><Relationship Id="rId17" Type="http://schemas.openxmlformats.org/officeDocument/2006/relationships/image" Target="../media/image120.svg"/><Relationship Id="rId2" Type="http://schemas.openxmlformats.org/officeDocument/2006/relationships/notesSlide" Target="../notesSlides/notesSlide11.xml"/><Relationship Id="rId16" Type="http://schemas.openxmlformats.org/officeDocument/2006/relationships/image" Target="../media/image119.png"/><Relationship Id="rId1" Type="http://schemas.openxmlformats.org/officeDocument/2006/relationships/slideLayout" Target="../slideLayouts/slideLayout49.xml"/><Relationship Id="rId6" Type="http://schemas.openxmlformats.org/officeDocument/2006/relationships/hyperlink" Target="https://medicare.fidelity.com/learning-center/?ccsource=events" TargetMode="External"/><Relationship Id="rId11" Type="http://schemas.openxmlformats.org/officeDocument/2006/relationships/image" Target="../media/image115.png"/><Relationship Id="rId5" Type="http://schemas.openxmlformats.org/officeDocument/2006/relationships/hyperlink" Target="http://www.medicare.gov/" TargetMode="External"/><Relationship Id="rId15" Type="http://schemas.openxmlformats.org/officeDocument/2006/relationships/image" Target="../media/image118.svg"/><Relationship Id="rId10" Type="http://schemas.openxmlformats.org/officeDocument/2006/relationships/image" Target="../media/image114.svg"/><Relationship Id="rId4" Type="http://schemas.openxmlformats.org/officeDocument/2006/relationships/image" Target="../media/image110.png"/><Relationship Id="rId9" Type="http://schemas.openxmlformats.org/officeDocument/2006/relationships/image" Target="../media/image113.png"/><Relationship Id="rId14" Type="http://schemas.openxmlformats.org/officeDocument/2006/relationships/image" Target="../media/image117.png"/></Relationships>
</file>

<file path=ppt/slides/_rels/slide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hr.virginia.edu/benefits/oe2026/health2026" TargetMode="Externa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hyperlink" Target="https://hr.virginia.edu/benefits/oe2026/health2026" TargetMode="External"/><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1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5.xml"/><Relationship Id="rId1" Type="http://schemas.openxmlformats.org/officeDocument/2006/relationships/slideLayout" Target="../slideLayouts/slideLayout54.xml"/><Relationship Id="rId5" Type="http://schemas.openxmlformats.org/officeDocument/2006/relationships/image" Target="../media/image125.png"/><Relationship Id="rId4" Type="http://schemas.openxmlformats.org/officeDocument/2006/relationships/image" Target="../media/image1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hyperlink" Target="https://hr.virginia.edu/oe2026" TargetMode="External"/><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30.xml"/><Relationship Id="rId4" Type="http://schemas.openxmlformats.org/officeDocument/2006/relationships/image" Target="../media/image66.png"/></Relationships>
</file>

<file path=ppt/slides/_rels/slide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9.xml"/><Relationship Id="rId1" Type="http://schemas.openxmlformats.org/officeDocument/2006/relationships/slideLayout" Target="../slideLayouts/slideLayout59.xml"/><Relationship Id="rId4" Type="http://schemas.openxmlformats.org/officeDocument/2006/relationships/image" Target="../media/image130.jpeg"/></Relationships>
</file>

<file path=ppt/slides/_rels/slide32.xml.rels><?xml version="1.0" encoding="UTF-8" standalone="yes"?>
<Relationships xmlns="http://schemas.openxmlformats.org/package/2006/relationships"><Relationship Id="rId2" Type="http://schemas.openxmlformats.org/officeDocument/2006/relationships/hyperlink" Target="https://hr.virginia.edu/benefits/open-enrollment-2026" TargetMode="Externa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60.xml"/><Relationship Id="rId5" Type="http://schemas.openxmlformats.org/officeDocument/2006/relationships/image" Target="../media/image133.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hyperlink" Target="https://hr.virginia.edu/benefits/open-enrollment-2026" TargetMode="External"/><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62.xml"/><Relationship Id="rId6" Type="http://schemas.openxmlformats.org/officeDocument/2006/relationships/image" Target="../media/image134.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2.xml"/><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7.jpeg"/><Relationship Id="rId1" Type="http://schemas.openxmlformats.org/officeDocument/2006/relationships/slideLayout" Target="../slideLayouts/slideLayout3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5.svg"/></Relationships>
</file>

<file path=ppt/slides/_rels/slide4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6.xml"/><Relationship Id="rId1" Type="http://schemas.openxmlformats.org/officeDocument/2006/relationships/slideLayout" Target="../slideLayouts/slideLayout66.xml"/><Relationship Id="rId5" Type="http://schemas.openxmlformats.org/officeDocument/2006/relationships/image" Target="../media/image141.png"/><Relationship Id="rId4" Type="http://schemas.openxmlformats.org/officeDocument/2006/relationships/image" Target="../media/image140.png"/></Relationships>
</file>

<file path=ppt/slides/_rels/slide4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7.xml"/><Relationship Id="rId1" Type="http://schemas.openxmlformats.org/officeDocument/2006/relationships/slideLayout" Target="../slideLayouts/slideLayout69.xml"/><Relationship Id="rId4" Type="http://schemas.openxmlformats.org/officeDocument/2006/relationships/image" Target="../media/image143.png"/></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9.xml"/><Relationship Id="rId1" Type="http://schemas.openxmlformats.org/officeDocument/2006/relationships/slideLayout" Target="../slideLayouts/slideLayout71.xml"/><Relationship Id="rId4" Type="http://schemas.openxmlformats.org/officeDocument/2006/relationships/image" Target="../media/image146.png"/></Relationships>
</file>

<file path=ppt/slides/_rels/slide4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0.xml"/><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3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0.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g"/><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68.png"/><Relationship Id="rId5" Type="http://schemas.openxmlformats.org/officeDocument/2006/relationships/image" Target="../media/image65.sv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2.png"/><Relationship Id="rId7" Type="http://schemas.openxmlformats.org/officeDocument/2006/relationships/image" Target="../media/image74.jpe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68.png"/><Relationship Id="rId5" Type="http://schemas.openxmlformats.org/officeDocument/2006/relationships/image" Target="../media/image69.png"/><Relationship Id="rId4" Type="http://schemas.openxmlformats.org/officeDocument/2006/relationships/image" Target="../media/image73.svg"/></Relationships>
</file>

<file path=ppt/slides/_rels/slide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73.svg"/></Relationships>
</file>

<file path=ppt/slides/_rels/slide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64.png"/><Relationship Id="rId7"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3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5.svg"/><Relationship Id="rId9" Type="http://schemas.openxmlformats.org/officeDocument/2006/relationships/image" Target="../media/image8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AF142-9CAE-834F-AA06-5CAC8C55231D}"/>
              </a:ext>
            </a:extLst>
          </p:cNvPr>
          <p:cNvSpPr>
            <a:spLocks noGrp="1"/>
          </p:cNvSpPr>
          <p:nvPr>
            <p:ph type="title"/>
          </p:nvPr>
        </p:nvSpPr>
        <p:spPr/>
        <p:txBody>
          <a:bodyPr>
            <a:normAutofit fontScale="90000"/>
          </a:bodyPr>
          <a:lstStyle/>
          <a:p>
            <a:r>
              <a:rPr lang="en-US" dirty="0"/>
              <a:t>University of Virginia </a:t>
            </a:r>
          </a:p>
        </p:txBody>
      </p:sp>
      <p:sp>
        <p:nvSpPr>
          <p:cNvPr id="3" name="Content Placeholder 2">
            <a:extLst>
              <a:ext uri="{FF2B5EF4-FFF2-40B4-BE49-F238E27FC236}">
                <a16:creationId xmlns:a16="http://schemas.microsoft.com/office/drawing/2014/main" id="{904083E3-738E-314F-BBEC-4EA73E1951D6}"/>
              </a:ext>
            </a:extLst>
          </p:cNvPr>
          <p:cNvSpPr>
            <a:spLocks noGrp="1"/>
          </p:cNvSpPr>
          <p:nvPr>
            <p:ph idx="1"/>
          </p:nvPr>
        </p:nvSpPr>
        <p:spPr/>
        <p:txBody>
          <a:bodyPr/>
          <a:lstStyle/>
          <a:p>
            <a:pPr marL="0" indent="0">
              <a:buNone/>
            </a:pPr>
            <a:r>
              <a:rPr lang="en-US" dirty="0"/>
              <a:t>Open Enrollment Town Hall </a:t>
            </a:r>
          </a:p>
        </p:txBody>
      </p:sp>
      <p:sp>
        <p:nvSpPr>
          <p:cNvPr id="4" name="Text Placeholder 3">
            <a:extLst>
              <a:ext uri="{FF2B5EF4-FFF2-40B4-BE49-F238E27FC236}">
                <a16:creationId xmlns:a16="http://schemas.microsoft.com/office/drawing/2014/main" id="{22A4012A-3E65-2841-8169-68C4772586A0}"/>
              </a:ext>
            </a:extLst>
          </p:cNvPr>
          <p:cNvSpPr>
            <a:spLocks noGrp="1"/>
          </p:cNvSpPr>
          <p:nvPr>
            <p:ph type="body" sz="quarter" idx="10"/>
          </p:nvPr>
        </p:nvSpPr>
        <p:spPr>
          <a:xfrm>
            <a:off x="838199" y="3903786"/>
            <a:ext cx="7379677" cy="2309445"/>
          </a:xfrm>
          <a:solidFill>
            <a:schemeClr val="bg2"/>
          </a:solidFill>
        </p:spPr>
        <p:txBody>
          <a:bodyPr>
            <a:normAutofit/>
          </a:bodyPr>
          <a:lstStyle/>
          <a:p>
            <a:r>
              <a:rPr lang="en-US" i="0" dirty="0">
                <a:solidFill>
                  <a:schemeClr val="tx1"/>
                </a:solidFill>
              </a:rPr>
              <a:t>Hoos Well Well-being Team – Vic Tringali</a:t>
            </a:r>
          </a:p>
          <a:p>
            <a:r>
              <a:rPr lang="en-US" i="0" dirty="0">
                <a:solidFill>
                  <a:schemeClr val="tx1"/>
                </a:solidFill>
              </a:rPr>
              <a:t>UVA Faculty and Employee Assistance Program (FEAP) – Monica </a:t>
            </a:r>
            <a:r>
              <a:rPr lang="en-US" i="0" dirty="0" err="1">
                <a:solidFill>
                  <a:schemeClr val="tx1"/>
                </a:solidFill>
              </a:rPr>
              <a:t>Maughlin</a:t>
            </a:r>
            <a:endParaRPr lang="en-US" i="0" dirty="0">
              <a:solidFill>
                <a:schemeClr val="tx1"/>
              </a:solidFill>
            </a:endParaRPr>
          </a:p>
          <a:p>
            <a:r>
              <a:rPr lang="en-US" i="0" dirty="0">
                <a:solidFill>
                  <a:schemeClr val="tx1"/>
                </a:solidFill>
              </a:rPr>
              <a:t>Fidelity – Nathan Dixon</a:t>
            </a:r>
          </a:p>
          <a:p>
            <a:r>
              <a:rPr lang="en-US" i="0" dirty="0">
                <a:solidFill>
                  <a:schemeClr val="tx1"/>
                </a:solidFill>
              </a:rPr>
              <a:t>Benefits Team – Erica Wheat</a:t>
            </a:r>
          </a:p>
          <a:p>
            <a:r>
              <a:rPr lang="en-US" i="0" dirty="0">
                <a:solidFill>
                  <a:schemeClr val="tx1"/>
                </a:solidFill>
              </a:rPr>
              <a:t>TIAA – Rich Carroll</a:t>
            </a:r>
          </a:p>
          <a:p>
            <a:endParaRPr lang="en-US" dirty="0"/>
          </a:p>
        </p:txBody>
      </p:sp>
    </p:spTree>
    <p:extLst>
      <p:ext uri="{BB962C8B-B14F-4D97-AF65-F5344CB8AC3E}">
        <p14:creationId xmlns:p14="http://schemas.microsoft.com/office/powerpoint/2010/main" val="394376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diversity and unity partnership as heart hands in a group of diverse people connected together shaped as a support symbol expressing the feeling of teamwork and togetherness">
            <a:extLst>
              <a:ext uri="{FF2B5EF4-FFF2-40B4-BE49-F238E27FC236}">
                <a16:creationId xmlns:a16="http://schemas.microsoft.com/office/drawing/2014/main" id="{E014131F-5DE0-F26C-C665-B5041FED6DD6}"/>
              </a:ext>
            </a:extLst>
          </p:cNvPr>
          <p:cNvPicPr>
            <a:picLocks noChangeAspect="1"/>
          </p:cNvPicPr>
          <p:nvPr/>
        </p:nvPicPr>
        <p:blipFill>
          <a:blip r:embed="rId3"/>
          <a:stretch>
            <a:fillRect/>
          </a:stretch>
        </p:blipFill>
        <p:spPr>
          <a:xfrm>
            <a:off x="7919212" y="2327910"/>
            <a:ext cx="4268851" cy="2154555"/>
          </a:xfrm>
          <a:prstGeom prst="rect">
            <a:avLst/>
          </a:prstGeom>
        </p:spPr>
      </p:pic>
      <p:sp>
        <p:nvSpPr>
          <p:cNvPr id="4" name="Freeform 4"/>
          <p:cNvSpPr/>
          <p:nvPr/>
        </p:nvSpPr>
        <p:spPr>
          <a:xfrm>
            <a:off x="0" y="4185613"/>
            <a:ext cx="12263252" cy="2672387"/>
          </a:xfrm>
          <a:custGeom>
            <a:avLst/>
            <a:gdLst/>
            <a:ahLst/>
            <a:cxnLst/>
            <a:rect l="l" t="t" r="r" b="b"/>
            <a:pathLst>
              <a:path w="18394878" h="4008580">
                <a:moveTo>
                  <a:pt x="0" y="0"/>
                </a:moveTo>
                <a:lnTo>
                  <a:pt x="18394878" y="0"/>
                </a:lnTo>
                <a:lnTo>
                  <a:pt x="18394878" y="4008579"/>
                </a:lnTo>
                <a:lnTo>
                  <a:pt x="0" y="4008579"/>
                </a:lnTo>
                <a:lnTo>
                  <a:pt x="0" y="0"/>
                </a:lnTo>
                <a:close/>
              </a:path>
            </a:pathLst>
          </a:custGeom>
          <a:blipFill>
            <a:blip r:embed="rId4">
              <a:extLst>
                <a:ext uri="{96DAC541-7B7A-43D3-8B79-37D633B846F1}">
                  <asvg:svgBlip xmlns:asvg="http://schemas.microsoft.com/office/drawing/2016/SVG/main" r:embed="rId5"/>
                </a:ext>
              </a:extLst>
            </a:blip>
            <a:stretch>
              <a:fillRect b="-1615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0588038" y="5826530"/>
            <a:ext cx="1389034" cy="691341"/>
          </a:xfrm>
          <a:custGeom>
            <a:avLst/>
            <a:gdLst/>
            <a:ahLst/>
            <a:cxnLst/>
            <a:rect l="l" t="t" r="r" b="b"/>
            <a:pathLst>
              <a:path w="2083551" h="1037011">
                <a:moveTo>
                  <a:pt x="0" y="0"/>
                </a:moveTo>
                <a:lnTo>
                  <a:pt x="2083551" y="0"/>
                </a:lnTo>
                <a:lnTo>
                  <a:pt x="2083551" y="1037012"/>
                </a:lnTo>
                <a:lnTo>
                  <a:pt x="0" y="1037012"/>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523876" y="647700"/>
            <a:ext cx="6715581" cy="16586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6640"/>
              </a:lnSpc>
            </a:pPr>
            <a:r>
              <a:rPr lang="en-US" sz="4800" i="1" dirty="0">
                <a:solidFill>
                  <a:srgbClr val="232D4B"/>
                </a:solidFill>
                <a:latin typeface="Arimo Bold"/>
              </a:rPr>
              <a:t>Group Offerings:</a:t>
            </a:r>
          </a:p>
          <a:p>
            <a:pPr>
              <a:lnSpc>
                <a:spcPts val="6640"/>
              </a:lnSpc>
            </a:pPr>
            <a:r>
              <a:rPr lang="en-US" sz="4000" b="1" dirty="0" err="1">
                <a:solidFill>
                  <a:srgbClr val="232D4B"/>
                </a:solidFill>
                <a:latin typeface="Arimo Bold"/>
              </a:rPr>
              <a:t>Kultivate</a:t>
            </a:r>
            <a:r>
              <a:rPr lang="en-US" sz="4000" b="1" dirty="0">
                <a:solidFill>
                  <a:srgbClr val="232D4B"/>
                </a:solidFill>
                <a:latin typeface="Arimo Bold"/>
              </a:rPr>
              <a:t> </a:t>
            </a:r>
            <a:r>
              <a:rPr lang="en-US" sz="4000" b="1" dirty="0" err="1">
                <a:solidFill>
                  <a:srgbClr val="232D4B"/>
                </a:solidFill>
                <a:latin typeface="Arimo Bold"/>
              </a:rPr>
              <a:t>Konnection</a:t>
            </a:r>
            <a:endParaRPr lang="en-US" sz="4000" b="1" dirty="0"/>
          </a:p>
        </p:txBody>
      </p:sp>
      <p:sp>
        <p:nvSpPr>
          <p:cNvPr id="9" name="Freeform 9"/>
          <p:cNvSpPr/>
          <p:nvPr/>
        </p:nvSpPr>
        <p:spPr>
          <a:xfrm>
            <a:off x="-792549" y="538452"/>
            <a:ext cx="4133197" cy="31750"/>
          </a:xfrm>
          <a:custGeom>
            <a:avLst/>
            <a:gdLst/>
            <a:ahLst/>
            <a:cxnLst/>
            <a:rect l="l" t="t" r="r" b="b"/>
            <a:pathLst>
              <a:path w="6199796" h="47625">
                <a:moveTo>
                  <a:pt x="0" y="0"/>
                </a:moveTo>
                <a:lnTo>
                  <a:pt x="6199796" y="0"/>
                </a:lnTo>
                <a:lnTo>
                  <a:pt x="6199796" y="47625"/>
                </a:lnTo>
                <a:lnTo>
                  <a:pt x="0" y="47625"/>
                </a:lnTo>
                <a:lnTo>
                  <a:pt x="0" y="0"/>
                </a:lnTo>
                <a:close/>
              </a:path>
            </a:pathLst>
          </a:custGeom>
          <a:blipFill>
            <a:blip r:embed="rId7"/>
            <a:stretch>
              <a:fillRect b="-2384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7">
            <a:extLst>
              <a:ext uri="{FF2B5EF4-FFF2-40B4-BE49-F238E27FC236}">
                <a16:creationId xmlns:a16="http://schemas.microsoft.com/office/drawing/2014/main" id="{7CA2D498-8CF7-407B-15F5-C33387124511}"/>
              </a:ext>
            </a:extLst>
          </p:cNvPr>
          <p:cNvSpPr txBox="1"/>
          <p:nvPr/>
        </p:nvSpPr>
        <p:spPr>
          <a:xfrm>
            <a:off x="403230" y="2365672"/>
            <a:ext cx="6836227" cy="3221395"/>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2933" b="1" dirty="0">
              <a:ea typeface="Calibri"/>
              <a:cs typeface="Calibri"/>
            </a:endParaRPr>
          </a:p>
          <a:p>
            <a:pPr marL="190510" indent="-190510">
              <a:buFont typeface="Arial"/>
              <a:buChar char="•"/>
            </a:pPr>
            <a:r>
              <a:rPr lang="en-US" sz="2667" b="1" i="1" dirty="0">
                <a:ea typeface="Calibri"/>
                <a:cs typeface="Calibri"/>
              </a:rPr>
              <a:t>A Monthly Emotional Wellness Break</a:t>
            </a:r>
          </a:p>
          <a:p>
            <a:pPr marL="495325" lvl="1" indent="-190510">
              <a:buFont typeface="Courier New"/>
              <a:buChar char="o"/>
            </a:pPr>
            <a:r>
              <a:rPr lang="en-US" sz="2133" dirty="0">
                <a:ea typeface="Calibri"/>
                <a:cs typeface="Calibri"/>
              </a:rPr>
              <a:t>A welcoming space to connect, share experiences and </a:t>
            </a:r>
            <a:r>
              <a:rPr lang="en-US" sz="2133">
                <a:ea typeface="Calibri"/>
                <a:cs typeface="Calibri"/>
              </a:rPr>
              <a:t>explore strategies for life’s challenges in a supportive community</a:t>
            </a:r>
          </a:p>
          <a:p>
            <a:pPr marL="495325" lvl="1" indent="-190510">
              <a:buFont typeface="Courier New"/>
              <a:buChar char="o"/>
            </a:pPr>
            <a:r>
              <a:rPr lang="en-US" sz="2133" dirty="0">
                <a:ea typeface="Calibri"/>
                <a:cs typeface="Calibri"/>
              </a:rPr>
              <a:t>Share and receive culturally responsive support and meaningful connection</a:t>
            </a:r>
          </a:p>
          <a:p>
            <a:pPr marL="495325" lvl="1" indent="-190510">
              <a:buFont typeface="Courier New"/>
              <a:buChar char="o"/>
            </a:pPr>
            <a:r>
              <a:rPr lang="en-US" sz="2133" dirty="0">
                <a:ea typeface="Calibri"/>
                <a:cs typeface="Calibri"/>
              </a:rPr>
              <a:t>Meets virtually on the second Thursday of each month for one hour</a:t>
            </a:r>
          </a:p>
        </p:txBody>
      </p:sp>
      <p:pic>
        <p:nvPicPr>
          <p:cNvPr id="6" name="Picture 5" descr="A group of people&amp;#39;s faces&#10;&#10;AI-generated content may be incorrect.">
            <a:extLst>
              <a:ext uri="{FF2B5EF4-FFF2-40B4-BE49-F238E27FC236}">
                <a16:creationId xmlns:a16="http://schemas.microsoft.com/office/drawing/2014/main" id="{839F46CB-3E51-3947-E19B-42B875A6937A}"/>
              </a:ext>
            </a:extLst>
          </p:cNvPr>
          <p:cNvPicPr>
            <a:picLocks noChangeAspect="1"/>
          </p:cNvPicPr>
          <p:nvPr/>
        </p:nvPicPr>
        <p:blipFill>
          <a:blip r:embed="rId8"/>
          <a:stretch>
            <a:fillRect/>
          </a:stretch>
        </p:blipFill>
        <p:spPr>
          <a:xfrm>
            <a:off x="7922846" y="-2687"/>
            <a:ext cx="4269153" cy="2320681"/>
          </a:xfrm>
          <a:prstGeom prst="rect">
            <a:avLst/>
          </a:prstGeom>
        </p:spPr>
      </p:pic>
    </p:spTree>
    <p:extLst>
      <p:ext uri="{BB962C8B-B14F-4D97-AF65-F5344CB8AC3E}">
        <p14:creationId xmlns:p14="http://schemas.microsoft.com/office/powerpoint/2010/main" val="2817316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18AE7-8CBD-55BA-67E2-0B7319FFDBC5}"/>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EC0D0832-C129-2426-563B-397F134AC08B}"/>
              </a:ext>
            </a:extLst>
          </p:cNvPr>
          <p:cNvSpPr/>
          <p:nvPr/>
        </p:nvSpPr>
        <p:spPr>
          <a:xfrm>
            <a:off x="10588038" y="5826530"/>
            <a:ext cx="1389034" cy="691341"/>
          </a:xfrm>
          <a:custGeom>
            <a:avLst/>
            <a:gdLst/>
            <a:ahLst/>
            <a:cxnLst/>
            <a:rect l="l" t="t" r="r" b="b"/>
            <a:pathLst>
              <a:path w="2083551" h="1037011">
                <a:moveTo>
                  <a:pt x="0" y="0"/>
                </a:moveTo>
                <a:lnTo>
                  <a:pt x="2083551" y="0"/>
                </a:lnTo>
                <a:lnTo>
                  <a:pt x="2083551" y="1037012"/>
                </a:lnTo>
                <a:lnTo>
                  <a:pt x="0" y="10370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a:extLst>
              <a:ext uri="{FF2B5EF4-FFF2-40B4-BE49-F238E27FC236}">
                <a16:creationId xmlns:a16="http://schemas.microsoft.com/office/drawing/2014/main" id="{90A4B72F-D95D-6DD3-C43A-2F80852DFC14}"/>
              </a:ext>
            </a:extLst>
          </p:cNvPr>
          <p:cNvSpPr txBox="1"/>
          <p:nvPr/>
        </p:nvSpPr>
        <p:spPr>
          <a:xfrm>
            <a:off x="523876" y="647700"/>
            <a:ext cx="6715581" cy="16586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6640"/>
              </a:lnSpc>
            </a:pPr>
            <a:r>
              <a:rPr lang="en-US" sz="4800" i="1" dirty="0">
                <a:solidFill>
                  <a:srgbClr val="232D4B"/>
                </a:solidFill>
                <a:latin typeface="Arimo Bold"/>
              </a:rPr>
              <a:t>Group Offerings:</a:t>
            </a:r>
          </a:p>
          <a:p>
            <a:pPr>
              <a:lnSpc>
                <a:spcPts val="6640"/>
              </a:lnSpc>
            </a:pPr>
            <a:r>
              <a:rPr lang="en-US" sz="4000" b="1" dirty="0">
                <a:solidFill>
                  <a:srgbClr val="232D4B"/>
                </a:solidFill>
                <a:latin typeface="Arimo Bold"/>
              </a:rPr>
              <a:t>Reset Space</a:t>
            </a:r>
            <a:endParaRPr lang="en-US" sz="4000" b="1" dirty="0">
              <a:solidFill>
                <a:srgbClr val="232D4B"/>
              </a:solidFill>
              <a:latin typeface="Arimo Bold"/>
              <a:ea typeface="Arimo Bold"/>
              <a:cs typeface="Arimo Bold"/>
            </a:endParaRPr>
          </a:p>
        </p:txBody>
      </p:sp>
      <p:sp>
        <p:nvSpPr>
          <p:cNvPr id="9" name="Freeform 9">
            <a:extLst>
              <a:ext uri="{FF2B5EF4-FFF2-40B4-BE49-F238E27FC236}">
                <a16:creationId xmlns:a16="http://schemas.microsoft.com/office/drawing/2014/main" id="{34D62D82-7E67-3D59-C984-291BECEC0F77}"/>
              </a:ext>
            </a:extLst>
          </p:cNvPr>
          <p:cNvSpPr/>
          <p:nvPr/>
        </p:nvSpPr>
        <p:spPr>
          <a:xfrm>
            <a:off x="-792549" y="538452"/>
            <a:ext cx="4133197" cy="31750"/>
          </a:xfrm>
          <a:custGeom>
            <a:avLst/>
            <a:gdLst/>
            <a:ahLst/>
            <a:cxnLst/>
            <a:rect l="l" t="t" r="r" b="b"/>
            <a:pathLst>
              <a:path w="6199796" h="47625">
                <a:moveTo>
                  <a:pt x="0" y="0"/>
                </a:moveTo>
                <a:lnTo>
                  <a:pt x="6199796" y="0"/>
                </a:lnTo>
                <a:lnTo>
                  <a:pt x="6199796" y="47625"/>
                </a:lnTo>
                <a:lnTo>
                  <a:pt x="0" y="47625"/>
                </a:lnTo>
                <a:lnTo>
                  <a:pt x="0" y="0"/>
                </a:lnTo>
                <a:close/>
              </a:path>
            </a:pathLst>
          </a:custGeom>
          <a:blipFill>
            <a:blip r:embed="rId4"/>
            <a:stretch>
              <a:fillRect b="-2384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7">
            <a:extLst>
              <a:ext uri="{FF2B5EF4-FFF2-40B4-BE49-F238E27FC236}">
                <a16:creationId xmlns:a16="http://schemas.microsoft.com/office/drawing/2014/main" id="{61D79C85-BB38-F72C-AE69-6E8AA55A77D7}"/>
              </a:ext>
            </a:extLst>
          </p:cNvPr>
          <p:cNvSpPr txBox="1"/>
          <p:nvPr/>
        </p:nvSpPr>
        <p:spPr>
          <a:xfrm>
            <a:off x="403230" y="2365672"/>
            <a:ext cx="6836227" cy="3549690"/>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2933" b="1" dirty="0">
              <a:ea typeface="Calibri"/>
              <a:cs typeface="Calibri"/>
            </a:endParaRPr>
          </a:p>
          <a:p>
            <a:pPr marL="190510" indent="-190510">
              <a:buFont typeface="Arial"/>
              <a:buChar char="•"/>
            </a:pPr>
            <a:r>
              <a:rPr lang="en-US" sz="2667" b="1" i="1" dirty="0">
                <a:ea typeface="Calibri"/>
                <a:cs typeface="Calibri"/>
              </a:rPr>
              <a:t>A Monthly Nervous System Reset</a:t>
            </a:r>
          </a:p>
          <a:p>
            <a:pPr marL="495325" lvl="1" indent="-190510">
              <a:buFont typeface="Courier New"/>
              <a:buChar char="o"/>
            </a:pPr>
            <a:r>
              <a:rPr lang="en-US" sz="2133" dirty="0">
                <a:ea typeface="Calibri"/>
                <a:cs typeface="Calibri"/>
              </a:rPr>
              <a:t>A monthly interactive opportunity to learn and practice evidence-based strategies for managing stress.</a:t>
            </a:r>
          </a:p>
          <a:p>
            <a:pPr marL="495325" lvl="1" indent="-190510">
              <a:buFont typeface="Courier New"/>
              <a:buChar char="o"/>
            </a:pPr>
            <a:r>
              <a:rPr lang="en-US" sz="2133" dirty="0">
                <a:ea typeface="Calibri"/>
                <a:cs typeface="Calibri"/>
              </a:rPr>
              <a:t>Explore how stress impacts the brain and body and why it matters.</a:t>
            </a:r>
          </a:p>
          <a:p>
            <a:pPr marL="495325" lvl="1" indent="-190510">
              <a:buFont typeface="Courier New"/>
              <a:buChar char="o"/>
            </a:pPr>
            <a:r>
              <a:rPr lang="en-US" sz="2133" dirty="0">
                <a:ea typeface="Calibri"/>
                <a:cs typeface="Calibri"/>
              </a:rPr>
              <a:t>You will learn techniques to support the shift from tension to ease.</a:t>
            </a:r>
          </a:p>
          <a:p>
            <a:pPr marL="495325" lvl="1" indent="-190510">
              <a:buFont typeface="Courier New"/>
              <a:buChar char="o"/>
            </a:pPr>
            <a:r>
              <a:rPr lang="en-US" sz="2133" dirty="0">
                <a:ea typeface="Calibri"/>
                <a:cs typeface="Calibri"/>
              </a:rPr>
              <a:t>Offered virtually on Tuesdays each month.</a:t>
            </a:r>
          </a:p>
          <a:p>
            <a:pPr marL="495325" lvl="1" indent="-190510">
              <a:buFont typeface="Courier New"/>
              <a:buChar char="o"/>
            </a:pPr>
            <a:endParaRPr lang="en-US" sz="2133" dirty="0">
              <a:ea typeface="Calibri"/>
              <a:cs typeface="Calibri"/>
            </a:endParaRPr>
          </a:p>
        </p:txBody>
      </p:sp>
      <p:pic>
        <p:nvPicPr>
          <p:cNvPr id="11" name="Picture 10" descr="A hand placing a block on a stack of wooden blocks&#10;&#10;AI-generated content may be incorrect.">
            <a:extLst>
              <a:ext uri="{FF2B5EF4-FFF2-40B4-BE49-F238E27FC236}">
                <a16:creationId xmlns:a16="http://schemas.microsoft.com/office/drawing/2014/main" id="{3EEF1A5F-204D-35C1-A845-3D0C9CEEE8B6}"/>
              </a:ext>
            </a:extLst>
          </p:cNvPr>
          <p:cNvPicPr>
            <a:picLocks noChangeAspect="1"/>
          </p:cNvPicPr>
          <p:nvPr/>
        </p:nvPicPr>
        <p:blipFill>
          <a:blip r:embed="rId5"/>
          <a:stretch>
            <a:fillRect/>
          </a:stretch>
        </p:blipFill>
        <p:spPr>
          <a:xfrm>
            <a:off x="7462552" y="0"/>
            <a:ext cx="4729448" cy="2513461"/>
          </a:xfrm>
          <a:prstGeom prst="rect">
            <a:avLst/>
          </a:prstGeom>
        </p:spPr>
      </p:pic>
      <p:pic>
        <p:nvPicPr>
          <p:cNvPr id="19" name="Picture 18" descr="A close-up of a sign">
            <a:extLst>
              <a:ext uri="{FF2B5EF4-FFF2-40B4-BE49-F238E27FC236}">
                <a16:creationId xmlns:a16="http://schemas.microsoft.com/office/drawing/2014/main" id="{BAF87919-8185-EFB5-BDFF-41A7D0EF8966}"/>
              </a:ext>
            </a:extLst>
          </p:cNvPr>
          <p:cNvPicPr>
            <a:picLocks noChangeAspect="1"/>
          </p:cNvPicPr>
          <p:nvPr/>
        </p:nvPicPr>
        <p:blipFill>
          <a:blip r:embed="rId6"/>
          <a:stretch>
            <a:fillRect/>
          </a:stretch>
        </p:blipFill>
        <p:spPr>
          <a:xfrm>
            <a:off x="7465646" y="2514600"/>
            <a:ext cx="4728309" cy="1863970"/>
          </a:xfrm>
          <a:prstGeom prst="rect">
            <a:avLst/>
          </a:prstGeom>
        </p:spPr>
      </p:pic>
      <p:sp>
        <p:nvSpPr>
          <p:cNvPr id="4" name="Freeform 4">
            <a:extLst>
              <a:ext uri="{FF2B5EF4-FFF2-40B4-BE49-F238E27FC236}">
                <a16:creationId xmlns:a16="http://schemas.microsoft.com/office/drawing/2014/main" id="{9A9A3D84-CAA7-FA93-104C-B05ED1E14D8D}"/>
              </a:ext>
            </a:extLst>
          </p:cNvPr>
          <p:cNvSpPr/>
          <p:nvPr/>
        </p:nvSpPr>
        <p:spPr>
          <a:xfrm>
            <a:off x="-30079" y="4185613"/>
            <a:ext cx="12263252" cy="2672387"/>
          </a:xfrm>
          <a:custGeom>
            <a:avLst/>
            <a:gdLst/>
            <a:ahLst/>
            <a:cxnLst/>
            <a:rect l="l" t="t" r="r" b="b"/>
            <a:pathLst>
              <a:path w="18394878" h="4008580">
                <a:moveTo>
                  <a:pt x="0" y="0"/>
                </a:moveTo>
                <a:lnTo>
                  <a:pt x="18394878" y="0"/>
                </a:lnTo>
                <a:lnTo>
                  <a:pt x="18394878" y="4008579"/>
                </a:lnTo>
                <a:lnTo>
                  <a:pt x="0" y="4008579"/>
                </a:lnTo>
                <a:lnTo>
                  <a:pt x="0" y="0"/>
                </a:lnTo>
                <a:close/>
              </a:path>
            </a:pathLst>
          </a:custGeom>
          <a:blipFill>
            <a:blip r:embed="rId7">
              <a:extLst>
                <a:ext uri="{96DAC541-7B7A-43D3-8B79-37D633B846F1}">
                  <asvg:svgBlip xmlns:asvg="http://schemas.microsoft.com/office/drawing/2016/SVG/main" r:embed="rId8"/>
                </a:ext>
              </a:extLst>
            </a:blip>
            <a:stretch>
              <a:fillRect b="-1615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2578999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931" y="0"/>
            <a:ext cx="12184138" cy="6858000"/>
          </a:xfrm>
          <a:custGeom>
            <a:avLst/>
            <a:gdLst/>
            <a:ahLst/>
            <a:cxnLst/>
            <a:rect l="l" t="t" r="r" b="b"/>
            <a:pathLst>
              <a:path w="18276207" h="10440555">
                <a:moveTo>
                  <a:pt x="0" y="0"/>
                </a:moveTo>
                <a:lnTo>
                  <a:pt x="18276207" y="0"/>
                </a:lnTo>
                <a:lnTo>
                  <a:pt x="18276207" y="10440555"/>
                </a:lnTo>
                <a:lnTo>
                  <a:pt x="0" y="10440555"/>
                </a:lnTo>
                <a:lnTo>
                  <a:pt x="0" y="0"/>
                </a:lnTo>
                <a:close/>
              </a:path>
            </a:pathLst>
          </a:custGeom>
          <a:blipFill>
            <a:blip r:embed="rId3">
              <a:extLst>
                <a:ext uri="{96DAC541-7B7A-43D3-8B79-37D633B846F1}">
                  <asvg:svgBlip xmlns:asvg="http://schemas.microsoft.com/office/drawing/2016/SVG/main" r:embed="rId4"/>
                </a:ext>
              </a:extLst>
            </a:blip>
            <a:stretch>
              <a:fillRect t="-75163" r="-6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91970" y="113984"/>
            <a:ext cx="623186" cy="310168"/>
          </a:xfrm>
          <a:custGeom>
            <a:avLst/>
            <a:gdLst/>
            <a:ahLst/>
            <a:cxnLst/>
            <a:rect l="l" t="t" r="r" b="b"/>
            <a:pathLst>
              <a:path w="934779" h="465252">
                <a:moveTo>
                  <a:pt x="0" y="0"/>
                </a:moveTo>
                <a:lnTo>
                  <a:pt x="934779" y="0"/>
                </a:lnTo>
                <a:lnTo>
                  <a:pt x="934779" y="465252"/>
                </a:lnTo>
                <a:lnTo>
                  <a:pt x="0" y="465252"/>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811003" y="1909332"/>
            <a:ext cx="3808598" cy="9028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933" dirty="0">
                <a:solidFill>
                  <a:srgbClr val="232D4B"/>
                </a:solidFill>
                <a:latin typeface="Arimo Bold"/>
              </a:rPr>
              <a:t>Readily Available &amp; Self-Guided Support</a:t>
            </a:r>
            <a:endParaRPr lang="en-US" sz="2933" dirty="0">
              <a:solidFill>
                <a:srgbClr val="232D4B"/>
              </a:solidFill>
              <a:latin typeface="Arimo Bold"/>
              <a:ea typeface="Arimo Bold"/>
              <a:cs typeface="Arimo Bold"/>
            </a:endParaRPr>
          </a:p>
        </p:txBody>
      </p:sp>
      <p:sp>
        <p:nvSpPr>
          <p:cNvPr id="7" name="TextBox 7"/>
          <p:cNvSpPr txBox="1"/>
          <p:nvPr/>
        </p:nvSpPr>
        <p:spPr>
          <a:xfrm>
            <a:off x="803030" y="2963131"/>
            <a:ext cx="3808598" cy="244682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824"/>
              </a:lnSpc>
              <a:spcBef>
                <a:spcPct val="0"/>
              </a:spcBef>
            </a:pPr>
            <a:endParaRPr lang="en-US" sz="1600" dirty="0">
              <a:solidFill>
                <a:srgbClr val="000000"/>
              </a:solidFill>
              <a:latin typeface="Arimo"/>
              <a:ea typeface="Arimo"/>
              <a:cs typeface="Arimo"/>
            </a:endParaRPr>
          </a:p>
          <a:p>
            <a:pPr marL="345457" lvl="1" indent="-172729">
              <a:spcBef>
                <a:spcPct val="0"/>
              </a:spcBef>
              <a:buFont typeface="Arial"/>
              <a:buChar char="•"/>
            </a:pPr>
            <a:r>
              <a:rPr lang="en-US" sz="2400" dirty="0">
                <a:solidFill>
                  <a:srgbClr val="000000"/>
                </a:solidFill>
                <a:latin typeface="Arimo"/>
              </a:rPr>
              <a:t>Recorded webinars on topics related to emotional health and well-being </a:t>
            </a:r>
            <a:endParaRPr lang="en-US" sz="2400" dirty="0">
              <a:solidFill>
                <a:srgbClr val="000000"/>
              </a:solidFill>
              <a:latin typeface="Arimo"/>
              <a:ea typeface="Arimo"/>
              <a:cs typeface="Arimo"/>
            </a:endParaRPr>
          </a:p>
          <a:p>
            <a:pPr marL="345457" lvl="1" indent="-172729">
              <a:spcBef>
                <a:spcPct val="0"/>
              </a:spcBef>
              <a:buFont typeface="Arial"/>
              <a:buChar char="•"/>
            </a:pPr>
            <a:r>
              <a:rPr lang="en-US" sz="2400" dirty="0">
                <a:solidFill>
                  <a:srgbClr val="000000"/>
                </a:solidFill>
                <a:latin typeface="Arimo"/>
                <a:ea typeface="Arimo"/>
                <a:cs typeface="Arimo"/>
              </a:rPr>
              <a:t>Virtual Resource Library</a:t>
            </a:r>
          </a:p>
          <a:p>
            <a:pPr marL="345457" lvl="1" indent="-172729">
              <a:spcBef>
                <a:spcPct val="0"/>
              </a:spcBef>
              <a:buFont typeface="Arial"/>
              <a:buChar char="•"/>
            </a:pPr>
            <a:endParaRPr lang="en-US" sz="2400" dirty="0">
              <a:solidFill>
                <a:srgbClr val="000000"/>
              </a:solidFill>
              <a:latin typeface="Arimo"/>
              <a:ea typeface="Arimo"/>
              <a:cs typeface="Arimo"/>
            </a:endParaRPr>
          </a:p>
        </p:txBody>
      </p:sp>
      <p:sp>
        <p:nvSpPr>
          <p:cNvPr id="8" name="TextBox 8"/>
          <p:cNvSpPr txBox="1"/>
          <p:nvPr/>
        </p:nvSpPr>
        <p:spPr>
          <a:xfrm>
            <a:off x="4826000" y="1923188"/>
            <a:ext cx="3808598" cy="9028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933" dirty="0">
                <a:solidFill>
                  <a:srgbClr val="232D4B"/>
                </a:solidFill>
                <a:latin typeface="Arimo Bold"/>
              </a:rPr>
              <a:t>Toolkits to Support your Well-Being</a:t>
            </a:r>
            <a:endParaRPr lang="en-US" sz="2933" dirty="0">
              <a:solidFill>
                <a:srgbClr val="232D4B"/>
              </a:solidFill>
              <a:latin typeface="Arimo Bold"/>
              <a:ea typeface="Arimo Bold"/>
              <a:cs typeface="Arimo Bold"/>
            </a:endParaRPr>
          </a:p>
        </p:txBody>
      </p:sp>
      <p:sp>
        <p:nvSpPr>
          <p:cNvPr id="9" name="TextBox 9"/>
          <p:cNvSpPr txBox="1"/>
          <p:nvPr/>
        </p:nvSpPr>
        <p:spPr>
          <a:xfrm>
            <a:off x="4613031" y="2963543"/>
            <a:ext cx="4498711" cy="43858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824"/>
              </a:lnSpc>
              <a:spcBef>
                <a:spcPct val="0"/>
              </a:spcBef>
            </a:pPr>
            <a:endParaRPr lang="en-US" sz="2400" dirty="0">
              <a:solidFill>
                <a:srgbClr val="000000"/>
              </a:solidFill>
              <a:latin typeface="Arimo"/>
            </a:endParaRPr>
          </a:p>
          <a:p>
            <a:pPr marL="345457" lvl="1" indent="-172729">
              <a:spcBef>
                <a:spcPct val="0"/>
              </a:spcBef>
              <a:buFont typeface="Arial"/>
              <a:buChar char="•"/>
            </a:pPr>
            <a:r>
              <a:rPr lang="en-US" sz="2400" dirty="0">
                <a:solidFill>
                  <a:srgbClr val="000000"/>
                </a:solidFill>
                <a:latin typeface="Arimo"/>
              </a:rPr>
              <a:t>Tune As You Go library</a:t>
            </a:r>
            <a:endParaRPr lang="en-US" sz="800" dirty="0">
              <a:solidFill>
                <a:srgbClr val="000000"/>
              </a:solidFill>
              <a:latin typeface="Calibri"/>
              <a:ea typeface="Calibri"/>
              <a:cs typeface="Calibri"/>
            </a:endParaRPr>
          </a:p>
          <a:p>
            <a:pPr marL="345457" lvl="1" indent="-172729">
              <a:spcBef>
                <a:spcPct val="0"/>
              </a:spcBef>
              <a:buFont typeface="Arial"/>
              <a:buChar char="•"/>
            </a:pPr>
            <a:r>
              <a:rPr lang="en-US" sz="2400" dirty="0">
                <a:solidFill>
                  <a:srgbClr val="000000"/>
                </a:solidFill>
                <a:latin typeface="Arimo"/>
              </a:rPr>
              <a:t>21</a:t>
            </a:r>
            <a:r>
              <a:rPr lang="en-US" sz="2400" dirty="0">
                <a:solidFill>
                  <a:srgbClr val="000000"/>
                </a:solidFill>
                <a:latin typeface="Arimo"/>
                <a:ea typeface="Arimo"/>
                <a:cs typeface="Arimo"/>
              </a:rPr>
              <a:t> Ways in 21 Days Program</a:t>
            </a:r>
            <a:endParaRPr lang="en-US" sz="800" dirty="0">
              <a:ea typeface="Calibri"/>
              <a:cs typeface="Calibri"/>
            </a:endParaRPr>
          </a:p>
          <a:p>
            <a:pPr marL="345457" lvl="1" indent="-172729">
              <a:spcBef>
                <a:spcPct val="0"/>
              </a:spcBef>
              <a:buFont typeface="Arial"/>
              <a:buChar char="•"/>
            </a:pPr>
            <a:r>
              <a:rPr lang="en-US" sz="2400" dirty="0">
                <a:solidFill>
                  <a:srgbClr val="000000"/>
                </a:solidFill>
                <a:latin typeface="Arimo"/>
                <a:ea typeface="Arimo"/>
                <a:cs typeface="Arimo"/>
              </a:rPr>
              <a:t>Tip of the Month </a:t>
            </a:r>
          </a:p>
          <a:p>
            <a:pPr marL="345457" lvl="1" indent="-172729">
              <a:spcBef>
                <a:spcPct val="0"/>
              </a:spcBef>
              <a:buFont typeface="Arial"/>
              <a:buChar char="•"/>
            </a:pPr>
            <a:r>
              <a:rPr lang="en-US" sz="2400" dirty="0">
                <a:solidFill>
                  <a:srgbClr val="000000"/>
                </a:solidFill>
                <a:latin typeface="Arimo"/>
                <a:ea typeface="Arimo"/>
                <a:cs typeface="Arimo"/>
              </a:rPr>
              <a:t>FEAP Substack</a:t>
            </a:r>
          </a:p>
          <a:p>
            <a:pPr marL="345457" lvl="1" indent="-172729">
              <a:spcBef>
                <a:spcPct val="0"/>
              </a:spcBef>
              <a:buFont typeface="Arial"/>
              <a:buChar char="•"/>
            </a:pPr>
            <a:r>
              <a:rPr lang="en-US" sz="2400" dirty="0">
                <a:solidFill>
                  <a:srgbClr val="000000"/>
                </a:solidFill>
                <a:latin typeface="Arimo"/>
                <a:ea typeface="Arimo"/>
                <a:cs typeface="Arimo"/>
              </a:rPr>
              <a:t>You're Worth Checking On!</a:t>
            </a:r>
          </a:p>
          <a:p>
            <a:pPr marL="650273" lvl="2" indent="-172729">
              <a:spcBef>
                <a:spcPct val="0"/>
              </a:spcBef>
              <a:buFont typeface="Wingdings"/>
              <a:buChar char="§"/>
            </a:pPr>
            <a:r>
              <a:rPr lang="en-US" sz="2400" dirty="0">
                <a:solidFill>
                  <a:srgbClr val="000000"/>
                </a:solidFill>
                <a:latin typeface="Arimo"/>
                <a:ea typeface="Arimo"/>
                <a:cs typeface="Arimo"/>
              </a:rPr>
              <a:t>FEAP Resource Navigator</a:t>
            </a:r>
            <a:endParaRPr lang="en-US" sz="800"/>
          </a:p>
          <a:p>
            <a:pPr marL="650273" lvl="2" indent="-172729">
              <a:spcBef>
                <a:spcPct val="0"/>
              </a:spcBef>
              <a:buFont typeface="Wingdings"/>
              <a:buChar char="§"/>
            </a:pPr>
            <a:r>
              <a:rPr lang="en-US" sz="2400" dirty="0">
                <a:solidFill>
                  <a:srgbClr val="000000"/>
                </a:solidFill>
                <a:latin typeface="Arimo"/>
                <a:ea typeface="Arimo"/>
                <a:cs typeface="Arimo"/>
              </a:rPr>
              <a:t>One-minute survey to personalize resource selection</a:t>
            </a:r>
            <a:endParaRPr lang="en-US" sz="800"/>
          </a:p>
          <a:p>
            <a:pPr marL="172729" lvl="1">
              <a:spcBef>
                <a:spcPct val="0"/>
              </a:spcBef>
            </a:pPr>
            <a:endParaRPr lang="en-US" sz="2400" dirty="0">
              <a:solidFill>
                <a:srgbClr val="000000"/>
              </a:solidFill>
              <a:latin typeface="Arimo"/>
              <a:ea typeface="Arimo"/>
              <a:cs typeface="Arimo"/>
            </a:endParaRPr>
          </a:p>
          <a:p>
            <a:pPr marL="345457" lvl="1" indent="-172729">
              <a:lnSpc>
                <a:spcPts val="1824"/>
              </a:lnSpc>
              <a:spcBef>
                <a:spcPct val="0"/>
              </a:spcBef>
              <a:buFont typeface="Arial"/>
              <a:buChar char="•"/>
            </a:pPr>
            <a:endParaRPr lang="en-US" sz="1600" dirty="0">
              <a:solidFill>
                <a:srgbClr val="000000"/>
              </a:solidFill>
              <a:latin typeface="Arimo"/>
              <a:ea typeface="Arimo"/>
              <a:cs typeface="Arimo"/>
            </a:endParaRPr>
          </a:p>
          <a:p>
            <a:pPr>
              <a:lnSpc>
                <a:spcPts val="1824"/>
              </a:lnSpc>
            </a:pPr>
            <a:endParaRPr lang="en-US" sz="1600" dirty="0">
              <a:solidFill>
                <a:srgbClr val="000000"/>
              </a:solidFill>
              <a:latin typeface="Arimo"/>
              <a:ea typeface="Arimo"/>
              <a:cs typeface="Arimo"/>
            </a:endParaRPr>
          </a:p>
        </p:txBody>
      </p:sp>
      <p:sp>
        <p:nvSpPr>
          <p:cNvPr id="10" name="TextBox 10"/>
          <p:cNvSpPr txBox="1"/>
          <p:nvPr/>
        </p:nvSpPr>
        <p:spPr>
          <a:xfrm>
            <a:off x="508910" y="1199996"/>
            <a:ext cx="7032525" cy="52758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840"/>
              </a:lnSpc>
            </a:pPr>
            <a:r>
              <a:rPr lang="en-US" sz="5334" i="1" dirty="0">
                <a:solidFill>
                  <a:srgbClr val="232D4B"/>
                </a:solidFill>
                <a:latin typeface="Arimo Bold"/>
              </a:rPr>
              <a:t>FEAP for You</a:t>
            </a:r>
          </a:p>
        </p:txBody>
      </p:sp>
      <p:sp>
        <p:nvSpPr>
          <p:cNvPr id="11" name="Freeform 11"/>
          <p:cNvSpPr/>
          <p:nvPr/>
        </p:nvSpPr>
        <p:spPr>
          <a:xfrm>
            <a:off x="0" y="552450"/>
            <a:ext cx="4133197" cy="31750"/>
          </a:xfrm>
          <a:custGeom>
            <a:avLst/>
            <a:gdLst/>
            <a:ahLst/>
            <a:cxnLst/>
            <a:rect l="l" t="t" r="r" b="b"/>
            <a:pathLst>
              <a:path w="6199796" h="47625">
                <a:moveTo>
                  <a:pt x="0" y="0"/>
                </a:moveTo>
                <a:lnTo>
                  <a:pt x="6199796" y="0"/>
                </a:lnTo>
                <a:lnTo>
                  <a:pt x="6199796" y="47625"/>
                </a:lnTo>
                <a:lnTo>
                  <a:pt x="0" y="47625"/>
                </a:lnTo>
                <a:lnTo>
                  <a:pt x="0" y="0"/>
                </a:lnTo>
                <a:close/>
              </a:path>
            </a:pathLst>
          </a:custGeom>
          <a:blipFill>
            <a:blip r:embed="rId6"/>
            <a:stretch>
              <a:fillRect b="-2384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4" name="Picture 13" descr="A couple of women looking at a computer&#10;&#10;Description automatically generated">
            <a:extLst>
              <a:ext uri="{FF2B5EF4-FFF2-40B4-BE49-F238E27FC236}">
                <a16:creationId xmlns:a16="http://schemas.microsoft.com/office/drawing/2014/main" id="{775B0910-6547-A9F6-9D15-0A6EBEB782A8}"/>
              </a:ext>
            </a:extLst>
          </p:cNvPr>
          <p:cNvPicPr>
            <a:picLocks noChangeAspect="1"/>
          </p:cNvPicPr>
          <p:nvPr/>
        </p:nvPicPr>
        <p:blipFill>
          <a:blip r:embed="rId7"/>
          <a:stretch>
            <a:fillRect/>
          </a:stretch>
        </p:blipFill>
        <p:spPr>
          <a:xfrm>
            <a:off x="9562481" y="4410281"/>
            <a:ext cx="2626674" cy="2451100"/>
          </a:xfrm>
          <a:prstGeom prst="rect">
            <a:avLst/>
          </a:prstGeom>
        </p:spPr>
      </p:pic>
      <p:pic>
        <p:nvPicPr>
          <p:cNvPr id="15" name="Picture 14" descr="A person reading a book&#10;&#10;Description automatically generated">
            <a:extLst>
              <a:ext uri="{FF2B5EF4-FFF2-40B4-BE49-F238E27FC236}">
                <a16:creationId xmlns:a16="http://schemas.microsoft.com/office/drawing/2014/main" id="{555F4C52-37E0-652E-AFFE-18EE4E85B519}"/>
              </a:ext>
            </a:extLst>
          </p:cNvPr>
          <p:cNvPicPr>
            <a:picLocks noChangeAspect="1"/>
          </p:cNvPicPr>
          <p:nvPr/>
        </p:nvPicPr>
        <p:blipFill>
          <a:blip r:embed="rId8"/>
          <a:stretch>
            <a:fillRect/>
          </a:stretch>
        </p:blipFill>
        <p:spPr>
          <a:xfrm>
            <a:off x="9559677" y="2161268"/>
            <a:ext cx="2632281" cy="2317750"/>
          </a:xfrm>
          <a:prstGeom prst="rect">
            <a:avLst/>
          </a:prstGeom>
        </p:spPr>
      </p:pic>
      <p:pic>
        <p:nvPicPr>
          <p:cNvPr id="16" name="Picture 15" descr="A person wearing headphones&#10;&#10;Description automatically generated">
            <a:extLst>
              <a:ext uri="{FF2B5EF4-FFF2-40B4-BE49-F238E27FC236}">
                <a16:creationId xmlns:a16="http://schemas.microsoft.com/office/drawing/2014/main" id="{55399F78-E3B8-56B5-E4C1-1FB27343EFDF}"/>
              </a:ext>
            </a:extLst>
          </p:cNvPr>
          <p:cNvPicPr>
            <a:picLocks noChangeAspect="1"/>
          </p:cNvPicPr>
          <p:nvPr/>
        </p:nvPicPr>
        <p:blipFill>
          <a:blip r:embed="rId9"/>
          <a:stretch>
            <a:fillRect/>
          </a:stretch>
        </p:blipFill>
        <p:spPr>
          <a:xfrm>
            <a:off x="9561368" y="-2227"/>
            <a:ext cx="2628900" cy="2171700"/>
          </a:xfrm>
          <a:prstGeom prst="rect">
            <a:avLst/>
          </a:prstGeom>
        </p:spPr>
      </p:pic>
    </p:spTree>
    <p:extLst>
      <p:ext uri="{BB962C8B-B14F-4D97-AF65-F5344CB8AC3E}">
        <p14:creationId xmlns:p14="http://schemas.microsoft.com/office/powerpoint/2010/main" val="1863586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472175" y="548700"/>
            <a:ext cx="1334523" cy="664210"/>
          </a:xfrm>
          <a:custGeom>
            <a:avLst/>
            <a:gdLst/>
            <a:ahLst/>
            <a:cxnLst/>
            <a:rect l="l" t="t" r="r" b="b"/>
            <a:pathLst>
              <a:path w="2001784" h="996315">
                <a:moveTo>
                  <a:pt x="0" y="0"/>
                </a:moveTo>
                <a:lnTo>
                  <a:pt x="2001784" y="0"/>
                </a:lnTo>
                <a:lnTo>
                  <a:pt x="2001784" y="996315"/>
                </a:lnTo>
                <a:lnTo>
                  <a:pt x="0" y="996315"/>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 y="1746294"/>
            <a:ext cx="12192001" cy="86673"/>
          </a:xfrm>
          <a:custGeom>
            <a:avLst/>
            <a:gdLst/>
            <a:ahLst/>
            <a:cxnLst/>
            <a:rect l="l" t="t" r="r" b="b"/>
            <a:pathLst>
              <a:path w="19375067" h="168110">
                <a:moveTo>
                  <a:pt x="0" y="0"/>
                </a:moveTo>
                <a:lnTo>
                  <a:pt x="19375067" y="0"/>
                </a:lnTo>
                <a:lnTo>
                  <a:pt x="19375067" y="168110"/>
                </a:lnTo>
                <a:lnTo>
                  <a:pt x="0" y="168110"/>
                </a:lnTo>
                <a:lnTo>
                  <a:pt x="0" y="0"/>
                </a:lnTo>
                <a:close/>
              </a:path>
            </a:pathLst>
          </a:custGeom>
          <a:blipFill>
            <a:blip r:embed="rId3"/>
            <a:stretch>
              <a:fillRect t="-19965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378953" y="786845"/>
            <a:ext cx="9211140" cy="55874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840"/>
              </a:lnSpc>
            </a:pPr>
            <a:r>
              <a:rPr lang="en-US" sz="6400" dirty="0">
                <a:solidFill>
                  <a:srgbClr val="232D4B"/>
                </a:solidFill>
                <a:latin typeface="Arimo Bold"/>
              </a:rPr>
              <a:t>Meet the Team</a:t>
            </a:r>
            <a:endParaRPr lang="en-US" sz="6400" dirty="0">
              <a:solidFill>
                <a:srgbClr val="232D4B"/>
              </a:solidFill>
              <a:latin typeface="Arimo Bold"/>
              <a:ea typeface="Arimo Bold"/>
              <a:cs typeface="Arimo Bold"/>
            </a:endParaRPr>
          </a:p>
        </p:txBody>
      </p:sp>
      <p:sp>
        <p:nvSpPr>
          <p:cNvPr id="10" name="TextBox 9">
            <a:extLst>
              <a:ext uri="{FF2B5EF4-FFF2-40B4-BE49-F238E27FC236}">
                <a16:creationId xmlns:a16="http://schemas.microsoft.com/office/drawing/2014/main" id="{DE6CD534-9F6F-EBDE-B2FB-2B5529E0BEC7}"/>
              </a:ext>
            </a:extLst>
          </p:cNvPr>
          <p:cNvSpPr txBox="1"/>
          <p:nvPr/>
        </p:nvSpPr>
        <p:spPr>
          <a:xfrm>
            <a:off x="8991600" y="2952750"/>
            <a:ext cx="2628900" cy="2934778"/>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867" dirty="0"/>
              <a:t>To be the primary support resource for University of Virginia faculty and staff and the employees of our community partnerships seeking services for mental health and well-being in personal, professional, and organizational matters.</a:t>
            </a:r>
          </a:p>
        </p:txBody>
      </p:sp>
      <p:sp>
        <p:nvSpPr>
          <p:cNvPr id="11" name="TextBox 10">
            <a:extLst>
              <a:ext uri="{FF2B5EF4-FFF2-40B4-BE49-F238E27FC236}">
                <a16:creationId xmlns:a16="http://schemas.microsoft.com/office/drawing/2014/main" id="{45B6A5C5-0AF8-4A72-B970-ED022C5345CE}"/>
              </a:ext>
            </a:extLst>
          </p:cNvPr>
          <p:cNvSpPr txBox="1"/>
          <p:nvPr/>
        </p:nvSpPr>
        <p:spPr>
          <a:xfrm>
            <a:off x="9044909" y="2064713"/>
            <a:ext cx="2515385" cy="800219"/>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800" b="0" i="0" u="none" strike="noStrike" dirty="0">
                <a:solidFill>
                  <a:srgbClr val="002060"/>
                </a:solidFill>
                <a:latin typeface="Arimo Bold"/>
                <a:ea typeface="Arimo Bold"/>
                <a:cs typeface="Arimo Bold"/>
              </a:rPr>
              <a:t>Mission</a:t>
            </a:r>
            <a:endParaRPr lang="en-US" sz="4400" dirty="0">
              <a:ea typeface="Calibri"/>
              <a:cs typeface="Calibri"/>
            </a:endParaRPr>
          </a:p>
        </p:txBody>
      </p:sp>
      <p:pic>
        <p:nvPicPr>
          <p:cNvPr id="2" name="Picture 1">
            <a:extLst>
              <a:ext uri="{FF2B5EF4-FFF2-40B4-BE49-F238E27FC236}">
                <a16:creationId xmlns:a16="http://schemas.microsoft.com/office/drawing/2014/main" id="{11647CE7-4FB6-50C0-3448-EE5BF21E27A4}"/>
              </a:ext>
            </a:extLst>
          </p:cNvPr>
          <p:cNvPicPr>
            <a:picLocks noChangeAspect="1"/>
          </p:cNvPicPr>
          <p:nvPr/>
        </p:nvPicPr>
        <p:blipFill>
          <a:blip r:embed="rId4"/>
          <a:stretch>
            <a:fillRect/>
          </a:stretch>
        </p:blipFill>
        <p:spPr>
          <a:xfrm>
            <a:off x="0" y="1832968"/>
            <a:ext cx="8940894" cy="5025033"/>
          </a:xfrm>
          <a:prstGeom prst="rect">
            <a:avLst/>
          </a:prstGeom>
        </p:spPr>
      </p:pic>
    </p:spTree>
    <p:extLst>
      <p:ext uri="{BB962C8B-B14F-4D97-AF65-F5344CB8AC3E}">
        <p14:creationId xmlns:p14="http://schemas.microsoft.com/office/powerpoint/2010/main" val="2855561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7863" y="4185613"/>
            <a:ext cx="12293600" cy="2672387"/>
          </a:xfrm>
          <a:custGeom>
            <a:avLst/>
            <a:gdLst/>
            <a:ahLst/>
            <a:cxnLst/>
            <a:rect l="l" t="t" r="r" b="b"/>
            <a:pathLst>
              <a:path w="18394878" h="4008580">
                <a:moveTo>
                  <a:pt x="0" y="0"/>
                </a:moveTo>
                <a:lnTo>
                  <a:pt x="18394878" y="0"/>
                </a:lnTo>
                <a:lnTo>
                  <a:pt x="18394878" y="4008579"/>
                </a:lnTo>
                <a:lnTo>
                  <a:pt x="0" y="4008579"/>
                </a:lnTo>
                <a:lnTo>
                  <a:pt x="0" y="0"/>
                </a:lnTo>
                <a:close/>
              </a:path>
            </a:pathLst>
          </a:custGeom>
          <a:blipFill>
            <a:blip r:embed="rId3">
              <a:extLst>
                <a:ext uri="{96DAC541-7B7A-43D3-8B79-37D633B846F1}">
                  <asvg:svgBlip xmlns:asvg="http://schemas.microsoft.com/office/drawing/2016/SVG/main" r:embed="rId4"/>
                </a:ext>
              </a:extLst>
            </a:blip>
            <a:stretch>
              <a:fillRect b="-1615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0413408" y="5826530"/>
            <a:ext cx="1389034" cy="691341"/>
          </a:xfrm>
          <a:custGeom>
            <a:avLst/>
            <a:gdLst/>
            <a:ahLst/>
            <a:cxnLst/>
            <a:rect l="l" t="t" r="r" b="b"/>
            <a:pathLst>
              <a:path w="2083551" h="1037011">
                <a:moveTo>
                  <a:pt x="0" y="0"/>
                </a:moveTo>
                <a:lnTo>
                  <a:pt x="2083551" y="0"/>
                </a:lnTo>
                <a:lnTo>
                  <a:pt x="2083551" y="1037012"/>
                </a:lnTo>
                <a:lnTo>
                  <a:pt x="0" y="1037012"/>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685800" y="1019584"/>
            <a:ext cx="10896600" cy="5956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840"/>
              </a:lnSpc>
            </a:pPr>
            <a:r>
              <a:rPr lang="en-US" sz="7667" i="1" dirty="0">
                <a:solidFill>
                  <a:srgbClr val="232D4B"/>
                </a:solidFill>
                <a:latin typeface="Arimo Bold"/>
              </a:rPr>
              <a:t>Connecting with FEAP</a:t>
            </a:r>
          </a:p>
        </p:txBody>
      </p:sp>
      <p:sp>
        <p:nvSpPr>
          <p:cNvPr id="7" name="TextBox 7"/>
          <p:cNvSpPr txBox="1"/>
          <p:nvPr/>
        </p:nvSpPr>
        <p:spPr>
          <a:xfrm>
            <a:off x="812800" y="1752600"/>
            <a:ext cx="10989642" cy="66890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spcBef>
                <a:spcPct val="0"/>
              </a:spcBef>
            </a:pPr>
            <a:r>
              <a:rPr lang="en-US" sz="2667" b="1" dirty="0">
                <a:solidFill>
                  <a:srgbClr val="002060"/>
                </a:solidFill>
                <a:latin typeface="Arimo"/>
              </a:rPr>
              <a:t>Appointments:</a:t>
            </a:r>
          </a:p>
          <a:p>
            <a:pPr algn="l">
              <a:spcBef>
                <a:spcPct val="0"/>
              </a:spcBef>
            </a:pPr>
            <a:r>
              <a:rPr lang="en-US" sz="2667" dirty="0">
                <a:solidFill>
                  <a:srgbClr val="000000"/>
                </a:solidFill>
                <a:latin typeface="Arimo"/>
              </a:rPr>
              <a:t>Make an appointment on the FEAP website or by phone at 434-243-2643</a:t>
            </a:r>
          </a:p>
          <a:p>
            <a:pPr algn="l">
              <a:spcBef>
                <a:spcPct val="0"/>
              </a:spcBef>
            </a:pPr>
            <a:endParaRPr lang="en-US" sz="2667" dirty="0">
              <a:solidFill>
                <a:srgbClr val="000000"/>
              </a:solidFill>
              <a:latin typeface="Arimo"/>
            </a:endParaRPr>
          </a:p>
          <a:p>
            <a:pPr>
              <a:spcBef>
                <a:spcPct val="0"/>
              </a:spcBef>
            </a:pPr>
            <a:r>
              <a:rPr lang="en-US" sz="2667" b="1" dirty="0">
                <a:solidFill>
                  <a:srgbClr val="002060"/>
                </a:solidFill>
                <a:latin typeface="Arimo"/>
              </a:rPr>
              <a:t>Urgent Support:</a:t>
            </a:r>
            <a:endParaRPr lang="en-US" sz="2667" dirty="0">
              <a:solidFill>
                <a:srgbClr val="000000"/>
              </a:solidFill>
              <a:latin typeface="Arimo"/>
            </a:endParaRPr>
          </a:p>
          <a:p>
            <a:pPr algn="l">
              <a:spcBef>
                <a:spcPct val="0"/>
              </a:spcBef>
            </a:pPr>
            <a:r>
              <a:rPr lang="en-US" sz="2667" dirty="0">
                <a:solidFill>
                  <a:srgbClr val="000000"/>
                </a:solidFill>
                <a:latin typeface="Arimo"/>
              </a:rPr>
              <a:t>Call 434-995-8305 to reach Rodney Diehl, Crisis &amp; Care Coordinator</a:t>
            </a:r>
            <a:endParaRPr lang="en-US" sz="800" dirty="0">
              <a:solidFill>
                <a:srgbClr val="000000"/>
              </a:solidFill>
              <a:latin typeface="Arimo"/>
            </a:endParaRPr>
          </a:p>
          <a:p>
            <a:pPr algn="l">
              <a:spcBef>
                <a:spcPct val="0"/>
              </a:spcBef>
            </a:pPr>
            <a:endParaRPr lang="en-US" sz="800" dirty="0">
              <a:solidFill>
                <a:srgbClr val="000000"/>
              </a:solidFill>
              <a:latin typeface="Arimo"/>
            </a:endParaRPr>
          </a:p>
          <a:p>
            <a:pPr algn="l">
              <a:spcBef>
                <a:spcPct val="0"/>
              </a:spcBef>
            </a:pPr>
            <a:r>
              <a:rPr lang="en-US" sz="2667" dirty="0">
                <a:solidFill>
                  <a:srgbClr val="000000"/>
                </a:solidFill>
                <a:latin typeface="Arimo"/>
              </a:rPr>
              <a:t>After Hours Call : 434-243-2643</a:t>
            </a:r>
          </a:p>
          <a:p>
            <a:pPr algn="l">
              <a:spcBef>
                <a:spcPct val="0"/>
              </a:spcBef>
            </a:pPr>
            <a:endParaRPr lang="en-US" sz="2667" dirty="0">
              <a:solidFill>
                <a:srgbClr val="000000"/>
              </a:solidFill>
              <a:latin typeface="Arimo"/>
            </a:endParaRPr>
          </a:p>
          <a:p>
            <a:pPr>
              <a:spcBef>
                <a:spcPct val="0"/>
              </a:spcBef>
            </a:pPr>
            <a:r>
              <a:rPr lang="en-US" sz="2667" b="1" dirty="0">
                <a:solidFill>
                  <a:srgbClr val="002060"/>
                </a:solidFill>
                <a:latin typeface="Arimo"/>
              </a:rPr>
              <a:t>Visit one of our locations:</a:t>
            </a:r>
            <a:endParaRPr lang="en-US" sz="2667" b="1" dirty="0">
              <a:solidFill>
                <a:srgbClr val="002060"/>
              </a:solidFill>
              <a:latin typeface="Arimo"/>
              <a:ea typeface="Arimo"/>
              <a:cs typeface="Arimo"/>
            </a:endParaRPr>
          </a:p>
          <a:p>
            <a:pPr>
              <a:spcBef>
                <a:spcPct val="0"/>
              </a:spcBef>
            </a:pPr>
            <a:r>
              <a:rPr lang="en-US" sz="2667" dirty="0">
                <a:solidFill>
                  <a:srgbClr val="000000"/>
                </a:solidFill>
                <a:latin typeface="Arimo"/>
                <a:ea typeface="Arimo"/>
                <a:cs typeface="Arimo"/>
              </a:rPr>
              <a:t>1932 Arlington Blvd., Suite 6</a:t>
            </a:r>
          </a:p>
          <a:p>
            <a:pPr algn="l">
              <a:spcBef>
                <a:spcPct val="0"/>
              </a:spcBef>
            </a:pPr>
            <a:r>
              <a:rPr lang="en-US" sz="2667" dirty="0">
                <a:solidFill>
                  <a:srgbClr val="000000"/>
                </a:solidFill>
                <a:latin typeface="Arimo"/>
              </a:rPr>
              <a:t>UVA West Complex</a:t>
            </a:r>
          </a:p>
          <a:p>
            <a:pPr algn="l">
              <a:lnSpc>
                <a:spcPts val="2432"/>
              </a:lnSpc>
              <a:spcBef>
                <a:spcPct val="0"/>
              </a:spcBef>
            </a:pPr>
            <a:endParaRPr lang="en-US" sz="2667" dirty="0">
              <a:solidFill>
                <a:srgbClr val="000000"/>
              </a:solidFill>
              <a:latin typeface="Arimo"/>
            </a:endParaRPr>
          </a:p>
          <a:p>
            <a:pPr algn="l">
              <a:lnSpc>
                <a:spcPts val="2432"/>
              </a:lnSpc>
              <a:spcBef>
                <a:spcPct val="0"/>
              </a:spcBef>
            </a:pPr>
            <a:endParaRPr lang="en-US" sz="2667" dirty="0">
              <a:solidFill>
                <a:srgbClr val="000000"/>
              </a:solidFill>
              <a:latin typeface="Arimo"/>
            </a:endParaRPr>
          </a:p>
          <a:p>
            <a:pPr marL="304815" indent="-304815" algn="l">
              <a:lnSpc>
                <a:spcPts val="2432"/>
              </a:lnSpc>
              <a:spcBef>
                <a:spcPct val="0"/>
              </a:spcBef>
              <a:buFont typeface="Arial" panose="020B0604020202020204" pitchFamily="34" charset="0"/>
              <a:buChar char="•"/>
            </a:pPr>
            <a:endParaRPr lang="en-US" sz="2667" dirty="0">
              <a:solidFill>
                <a:srgbClr val="000000"/>
              </a:solidFill>
              <a:latin typeface="Arimo"/>
            </a:endParaRPr>
          </a:p>
          <a:p>
            <a:pPr marL="304815" indent="-304815" algn="l">
              <a:lnSpc>
                <a:spcPts val="2432"/>
              </a:lnSpc>
              <a:spcBef>
                <a:spcPct val="0"/>
              </a:spcBef>
              <a:buFont typeface="Arial" panose="020B0604020202020204" pitchFamily="34" charset="0"/>
              <a:buChar char="•"/>
            </a:pPr>
            <a:endParaRPr lang="en-US" sz="2667" dirty="0">
              <a:solidFill>
                <a:srgbClr val="000000"/>
              </a:solidFill>
              <a:latin typeface="Arimo"/>
            </a:endParaRPr>
          </a:p>
          <a:p>
            <a:pPr marL="304815" indent="-304815" algn="l">
              <a:lnSpc>
                <a:spcPts val="2432"/>
              </a:lnSpc>
              <a:spcBef>
                <a:spcPct val="0"/>
              </a:spcBef>
              <a:buFont typeface="Arial" panose="020B0604020202020204" pitchFamily="34" charset="0"/>
              <a:buChar char="•"/>
            </a:pPr>
            <a:endParaRPr lang="en-US" sz="2667" dirty="0">
              <a:solidFill>
                <a:srgbClr val="000000"/>
              </a:solidFill>
              <a:latin typeface="Arimo"/>
            </a:endParaRPr>
          </a:p>
          <a:p>
            <a:pPr algn="l">
              <a:lnSpc>
                <a:spcPts val="2432"/>
              </a:lnSpc>
              <a:spcBef>
                <a:spcPct val="0"/>
              </a:spcBef>
            </a:pPr>
            <a:endParaRPr lang="en-US" sz="2667" dirty="0">
              <a:solidFill>
                <a:srgbClr val="000000"/>
              </a:solidFill>
              <a:latin typeface="Arimo"/>
            </a:endParaRPr>
          </a:p>
          <a:p>
            <a:pPr algn="l">
              <a:lnSpc>
                <a:spcPts val="2432"/>
              </a:lnSpc>
              <a:spcBef>
                <a:spcPct val="0"/>
              </a:spcBef>
            </a:pPr>
            <a:endParaRPr lang="en-US" sz="2667" dirty="0">
              <a:solidFill>
                <a:srgbClr val="000000"/>
              </a:solidFill>
              <a:latin typeface="Arimo"/>
            </a:endParaRPr>
          </a:p>
          <a:p>
            <a:pPr algn="l">
              <a:lnSpc>
                <a:spcPts val="2432"/>
              </a:lnSpc>
              <a:spcBef>
                <a:spcPct val="0"/>
              </a:spcBef>
            </a:pPr>
            <a:endParaRPr lang="en-US" sz="2133" dirty="0">
              <a:solidFill>
                <a:srgbClr val="000000"/>
              </a:solidFill>
              <a:latin typeface="Arimo"/>
            </a:endParaRPr>
          </a:p>
        </p:txBody>
      </p:sp>
      <p:sp>
        <p:nvSpPr>
          <p:cNvPr id="8" name="Freeform 8"/>
          <p:cNvSpPr/>
          <p:nvPr/>
        </p:nvSpPr>
        <p:spPr>
          <a:xfrm>
            <a:off x="0" y="538452"/>
            <a:ext cx="4133197" cy="31750"/>
          </a:xfrm>
          <a:custGeom>
            <a:avLst/>
            <a:gdLst/>
            <a:ahLst/>
            <a:cxnLst/>
            <a:rect l="l" t="t" r="r" b="b"/>
            <a:pathLst>
              <a:path w="6199796" h="47625">
                <a:moveTo>
                  <a:pt x="0" y="0"/>
                </a:moveTo>
                <a:lnTo>
                  <a:pt x="6199796" y="0"/>
                </a:lnTo>
                <a:lnTo>
                  <a:pt x="6199796" y="47625"/>
                </a:lnTo>
                <a:lnTo>
                  <a:pt x="0" y="47625"/>
                </a:lnTo>
                <a:lnTo>
                  <a:pt x="0" y="0"/>
                </a:lnTo>
                <a:close/>
              </a:path>
            </a:pathLst>
          </a:custGeom>
          <a:blipFill>
            <a:blip r:embed="rId6"/>
            <a:stretch>
              <a:fillRect b="-2384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1827374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98353"/>
            <a:ext cx="12184925" cy="5259648"/>
          </a:xfrm>
          <a:custGeom>
            <a:avLst/>
            <a:gdLst/>
            <a:ahLst/>
            <a:cxnLst/>
            <a:rect l="l" t="t" r="r" b="b"/>
            <a:pathLst>
              <a:path w="18810521" h="10721997">
                <a:moveTo>
                  <a:pt x="0" y="0"/>
                </a:moveTo>
                <a:lnTo>
                  <a:pt x="18810521" y="0"/>
                </a:lnTo>
                <a:lnTo>
                  <a:pt x="18810521" y="10721998"/>
                </a:lnTo>
                <a:lnTo>
                  <a:pt x="0" y="107219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9667867" y="4832040"/>
            <a:ext cx="2242812" cy="1594699"/>
          </a:xfrm>
          <a:custGeom>
            <a:avLst/>
            <a:gdLst/>
            <a:ahLst/>
            <a:cxnLst/>
            <a:rect l="l" t="t" r="r" b="b"/>
            <a:pathLst>
              <a:path w="3364218" h="2392048">
                <a:moveTo>
                  <a:pt x="0" y="0"/>
                </a:moveTo>
                <a:lnTo>
                  <a:pt x="3364217" y="0"/>
                </a:lnTo>
                <a:lnTo>
                  <a:pt x="3364217" y="2392048"/>
                </a:lnTo>
                <a:lnTo>
                  <a:pt x="0" y="2392048"/>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8203200" y="236981"/>
            <a:ext cx="3011207" cy="7071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711"/>
              </a:lnSpc>
            </a:pPr>
            <a:r>
              <a:rPr lang="en-US" sz="2400">
                <a:solidFill>
                  <a:srgbClr val="232D4B"/>
                </a:solidFill>
                <a:latin typeface="Arimo Bold"/>
              </a:rPr>
              <a:t>Schedule an Appointment</a:t>
            </a:r>
          </a:p>
        </p:txBody>
      </p:sp>
      <p:sp>
        <p:nvSpPr>
          <p:cNvPr id="5" name="Freeform 5"/>
          <p:cNvSpPr/>
          <p:nvPr/>
        </p:nvSpPr>
        <p:spPr>
          <a:xfrm>
            <a:off x="8077200" y="1090284"/>
            <a:ext cx="4133197" cy="74533"/>
          </a:xfrm>
          <a:custGeom>
            <a:avLst/>
            <a:gdLst/>
            <a:ahLst/>
            <a:cxnLst/>
            <a:rect l="l" t="t" r="r" b="b"/>
            <a:pathLst>
              <a:path w="6199796" h="111800">
                <a:moveTo>
                  <a:pt x="0" y="0"/>
                </a:moveTo>
                <a:lnTo>
                  <a:pt x="6199796" y="0"/>
                </a:lnTo>
                <a:lnTo>
                  <a:pt x="6199796" y="111800"/>
                </a:lnTo>
                <a:lnTo>
                  <a:pt x="0" y="111800"/>
                </a:lnTo>
                <a:lnTo>
                  <a:pt x="0" y="0"/>
                </a:lnTo>
                <a:close/>
              </a:path>
            </a:pathLst>
          </a:custGeom>
          <a:blipFill>
            <a:blip r:embed="rId5"/>
            <a:stretch>
              <a:fillRect l="-40775" r="-40775" b="-16176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10405076" y="341968"/>
            <a:ext cx="1618662" cy="5422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lnSpc>
                <a:spcPts val="2079"/>
              </a:lnSpc>
            </a:pPr>
            <a:r>
              <a:rPr lang="en-US" sz="1999">
                <a:solidFill>
                  <a:srgbClr val="232D4B"/>
                </a:solidFill>
                <a:latin typeface="Arimo Bold"/>
              </a:rPr>
              <a:t>434.243.2643</a:t>
            </a:r>
          </a:p>
          <a:p>
            <a:pPr algn="r">
              <a:lnSpc>
                <a:spcPts val="2079"/>
              </a:lnSpc>
            </a:pPr>
            <a:r>
              <a:rPr lang="en-US" sz="1999">
                <a:solidFill>
                  <a:srgbClr val="232D4B"/>
                </a:solidFill>
                <a:latin typeface="Arimo Bold"/>
              </a:rPr>
              <a:t>uvafeap.com</a:t>
            </a:r>
          </a:p>
        </p:txBody>
      </p:sp>
      <p:sp>
        <p:nvSpPr>
          <p:cNvPr id="7" name="TextBox 7"/>
          <p:cNvSpPr txBox="1"/>
          <p:nvPr/>
        </p:nvSpPr>
        <p:spPr>
          <a:xfrm>
            <a:off x="10224577" y="135382"/>
            <a:ext cx="180499" cy="70160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973"/>
              </a:lnSpc>
              <a:spcBef>
                <a:spcPct val="0"/>
              </a:spcBef>
            </a:pPr>
            <a:r>
              <a:rPr lang="en-US" sz="4266">
                <a:solidFill>
                  <a:srgbClr val="232D4B"/>
                </a:solidFill>
                <a:latin typeface="Arimo Bold"/>
              </a:rPr>
              <a:t>:</a:t>
            </a:r>
          </a:p>
        </p:txBody>
      </p:sp>
      <p:sp>
        <p:nvSpPr>
          <p:cNvPr id="8" name="TextBox 8"/>
          <p:cNvSpPr txBox="1"/>
          <p:nvPr/>
        </p:nvSpPr>
        <p:spPr>
          <a:xfrm>
            <a:off x="885202" y="1617198"/>
            <a:ext cx="7113791" cy="10867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8166"/>
              </a:lnSpc>
            </a:pPr>
            <a:r>
              <a:rPr lang="en-US" sz="10209">
                <a:solidFill>
                  <a:srgbClr val="232D4B"/>
                </a:solidFill>
                <a:latin typeface="Arimo Bold"/>
              </a:rPr>
              <a:t>Thank You</a:t>
            </a:r>
          </a:p>
        </p:txBody>
      </p:sp>
    </p:spTree>
    <p:extLst>
      <p:ext uri="{BB962C8B-B14F-4D97-AF65-F5344CB8AC3E}">
        <p14:creationId xmlns:p14="http://schemas.microsoft.com/office/powerpoint/2010/main" val="233934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1779397"/>
            <a:ext cx="2905125" cy="4727575"/>
          </a:xfrm>
          <a:prstGeom prst="rect">
            <a:avLst/>
          </a:prstGeom>
        </p:spPr>
        <p:txBody>
          <a:bodyPr vert="horz" wrap="square" lIns="0" tIns="12065" rIns="0" bIns="0" rtlCol="0">
            <a:spAutoFit/>
          </a:bodyPr>
          <a:lstStyle/>
          <a:p>
            <a:pPr marL="298450" indent="-285750">
              <a:lnSpc>
                <a:spcPts val="1735"/>
              </a:lnSpc>
              <a:spcBef>
                <a:spcPts val="95"/>
              </a:spcBef>
              <a:buFont typeface="Wingdings"/>
              <a:buChar char=""/>
              <a:tabLst>
                <a:tab pos="298450" algn="l"/>
              </a:tabLst>
            </a:pPr>
            <a:r>
              <a:rPr sz="1700" spc="-5" dirty="0">
                <a:latin typeface="Calibri"/>
                <a:cs typeface="Calibri"/>
              </a:rPr>
              <a:t>Licensed</a:t>
            </a:r>
            <a:r>
              <a:rPr sz="1700" spc="-10" dirty="0">
                <a:latin typeface="Calibri"/>
                <a:cs typeface="Calibri"/>
              </a:rPr>
              <a:t> </a:t>
            </a:r>
            <a:r>
              <a:rPr sz="1700" spc="-5" dirty="0">
                <a:latin typeface="Calibri"/>
                <a:cs typeface="Calibri"/>
              </a:rPr>
              <a:t>professionals,</a:t>
            </a:r>
            <a:endParaRPr sz="1700" dirty="0">
              <a:latin typeface="Calibri"/>
              <a:cs typeface="Calibri"/>
            </a:endParaRPr>
          </a:p>
          <a:p>
            <a:pPr marL="298450">
              <a:lnSpc>
                <a:spcPts val="1430"/>
              </a:lnSpc>
            </a:pPr>
            <a:r>
              <a:rPr sz="1700" spc="-5" dirty="0">
                <a:latin typeface="Calibri"/>
                <a:cs typeface="Calibri"/>
              </a:rPr>
              <a:t>experienced in</a:t>
            </a:r>
            <a:r>
              <a:rPr sz="1700" spc="-15" dirty="0">
                <a:latin typeface="Calibri"/>
                <a:cs typeface="Calibri"/>
              </a:rPr>
              <a:t> </a:t>
            </a:r>
            <a:r>
              <a:rPr sz="1700" spc="-5" dirty="0">
                <a:latin typeface="Calibri"/>
                <a:cs typeface="Calibri"/>
              </a:rPr>
              <a:t>helping</a:t>
            </a:r>
            <a:endParaRPr sz="1700" dirty="0">
              <a:latin typeface="Calibri"/>
              <a:cs typeface="Calibri"/>
            </a:endParaRPr>
          </a:p>
          <a:p>
            <a:pPr marL="298450" marR="5080">
              <a:lnSpc>
                <a:spcPct val="70000"/>
              </a:lnSpc>
              <a:spcBef>
                <a:spcPts val="305"/>
              </a:spcBef>
            </a:pPr>
            <a:r>
              <a:rPr sz="1700" spc="-5" dirty="0">
                <a:latin typeface="Calibri"/>
                <a:cs typeface="Calibri"/>
              </a:rPr>
              <a:t>people plan for their financial  futures.</a:t>
            </a:r>
            <a:endParaRPr sz="1700" dirty="0">
              <a:latin typeface="Calibri"/>
              <a:cs typeface="Calibri"/>
            </a:endParaRPr>
          </a:p>
          <a:p>
            <a:pPr marL="298450" indent="-285750">
              <a:lnSpc>
                <a:spcPts val="1735"/>
              </a:lnSpc>
              <a:spcBef>
                <a:spcPts val="385"/>
              </a:spcBef>
              <a:buFont typeface="Wingdings"/>
              <a:buChar char=""/>
              <a:tabLst>
                <a:tab pos="298450" algn="l"/>
              </a:tabLst>
            </a:pPr>
            <a:r>
              <a:rPr sz="1700" spc="-5" dirty="0">
                <a:latin typeface="Calibri"/>
                <a:cs typeface="Calibri"/>
              </a:rPr>
              <a:t>Can help you plan for</a:t>
            </a:r>
            <a:r>
              <a:rPr sz="1700" spc="5" dirty="0">
                <a:latin typeface="Calibri"/>
                <a:cs typeface="Calibri"/>
              </a:rPr>
              <a:t> </a:t>
            </a:r>
            <a:r>
              <a:rPr sz="1700" spc="-5" dirty="0">
                <a:latin typeface="Calibri"/>
                <a:cs typeface="Calibri"/>
              </a:rPr>
              <a:t>both</a:t>
            </a:r>
            <a:endParaRPr sz="1700" dirty="0">
              <a:latin typeface="Calibri"/>
              <a:cs typeface="Calibri"/>
            </a:endParaRPr>
          </a:p>
          <a:p>
            <a:pPr marL="298450" marR="9525">
              <a:lnSpc>
                <a:spcPct val="70000"/>
              </a:lnSpc>
              <a:spcBef>
                <a:spcPts val="305"/>
              </a:spcBef>
            </a:pPr>
            <a:r>
              <a:rPr sz="1700" spc="-5" dirty="0">
                <a:latin typeface="Calibri"/>
                <a:cs typeface="Calibri"/>
              </a:rPr>
              <a:t>expected and unexpected life  events.</a:t>
            </a:r>
            <a:endParaRPr sz="1700" dirty="0">
              <a:latin typeface="Calibri"/>
              <a:cs typeface="Calibri"/>
            </a:endParaRPr>
          </a:p>
          <a:p>
            <a:pPr marL="298450" indent="-285750">
              <a:lnSpc>
                <a:spcPts val="1735"/>
              </a:lnSpc>
              <a:spcBef>
                <a:spcPts val="390"/>
              </a:spcBef>
              <a:buFont typeface="Wingdings"/>
              <a:buChar char=""/>
              <a:tabLst>
                <a:tab pos="298450" algn="l"/>
              </a:tabLst>
            </a:pPr>
            <a:r>
              <a:rPr sz="1700" spc="-5" dirty="0">
                <a:latin typeface="Calibri"/>
                <a:cs typeface="Calibri"/>
              </a:rPr>
              <a:t>Services are</a:t>
            </a:r>
            <a:r>
              <a:rPr sz="1700" spc="-15" dirty="0">
                <a:latin typeface="Calibri"/>
                <a:cs typeface="Calibri"/>
              </a:rPr>
              <a:t> </a:t>
            </a:r>
            <a:r>
              <a:rPr sz="1700" spc="-5" dirty="0">
                <a:latin typeface="Calibri"/>
                <a:cs typeface="Calibri"/>
              </a:rPr>
              <a:t>completely</a:t>
            </a:r>
            <a:endParaRPr sz="1700" dirty="0">
              <a:latin typeface="Calibri"/>
              <a:cs typeface="Calibri"/>
            </a:endParaRPr>
          </a:p>
          <a:p>
            <a:pPr marL="298450" marR="85725">
              <a:lnSpc>
                <a:spcPct val="70000"/>
              </a:lnSpc>
              <a:spcBef>
                <a:spcPts val="309"/>
              </a:spcBef>
            </a:pPr>
            <a:r>
              <a:rPr sz="1700" spc="-5" dirty="0">
                <a:latin typeface="Calibri"/>
                <a:cs typeface="Calibri"/>
              </a:rPr>
              <a:t>complimentary through </a:t>
            </a:r>
            <a:r>
              <a:rPr sz="1700" spc="-30" dirty="0">
                <a:latin typeface="Calibri"/>
                <a:cs typeface="Calibri"/>
              </a:rPr>
              <a:t>UVA  </a:t>
            </a:r>
            <a:r>
              <a:rPr sz="1700" spc="-5" dirty="0">
                <a:latin typeface="Calibri"/>
                <a:cs typeface="Calibri"/>
              </a:rPr>
              <a:t>retirement.</a:t>
            </a:r>
            <a:endParaRPr sz="1700" dirty="0">
              <a:latin typeface="Calibri"/>
              <a:cs typeface="Calibri"/>
            </a:endParaRPr>
          </a:p>
          <a:p>
            <a:pPr marL="298450" indent="-285750">
              <a:lnSpc>
                <a:spcPts val="1735"/>
              </a:lnSpc>
              <a:spcBef>
                <a:spcPts val="390"/>
              </a:spcBef>
              <a:buFont typeface="Wingdings"/>
              <a:buChar char=""/>
              <a:tabLst>
                <a:tab pos="298450" algn="l"/>
              </a:tabLst>
            </a:pPr>
            <a:r>
              <a:rPr sz="1700" spc="-5" dirty="0">
                <a:latin typeface="Calibri"/>
                <a:cs typeface="Calibri"/>
              </a:rPr>
              <a:t>We encourage you to</a:t>
            </a:r>
            <a:r>
              <a:rPr sz="1700" spc="25" dirty="0">
                <a:latin typeface="Calibri"/>
                <a:cs typeface="Calibri"/>
              </a:rPr>
              <a:t> </a:t>
            </a:r>
            <a:r>
              <a:rPr sz="1700" spc="-5" dirty="0">
                <a:latin typeface="Calibri"/>
                <a:cs typeface="Calibri"/>
              </a:rPr>
              <a:t>include</a:t>
            </a:r>
            <a:endParaRPr sz="1700" dirty="0">
              <a:latin typeface="Calibri"/>
              <a:cs typeface="Calibri"/>
            </a:endParaRPr>
          </a:p>
          <a:p>
            <a:pPr marL="298450">
              <a:lnSpc>
                <a:spcPts val="1430"/>
              </a:lnSpc>
            </a:pPr>
            <a:r>
              <a:rPr sz="1700" spc="-5" dirty="0">
                <a:latin typeface="Calibri"/>
                <a:cs typeface="Calibri"/>
              </a:rPr>
              <a:t>your spouse, family</a:t>
            </a:r>
            <a:r>
              <a:rPr sz="1700" spc="10" dirty="0">
                <a:latin typeface="Calibri"/>
                <a:cs typeface="Calibri"/>
              </a:rPr>
              <a:t> </a:t>
            </a:r>
            <a:r>
              <a:rPr sz="1700" spc="-25" dirty="0">
                <a:latin typeface="Calibri"/>
                <a:cs typeface="Calibri"/>
              </a:rPr>
              <a:t>member,</a:t>
            </a:r>
            <a:endParaRPr sz="1700" dirty="0">
              <a:latin typeface="Calibri"/>
              <a:cs typeface="Calibri"/>
            </a:endParaRPr>
          </a:p>
          <a:p>
            <a:pPr marL="298450" marR="940435">
              <a:lnSpc>
                <a:spcPct val="70000"/>
              </a:lnSpc>
              <a:spcBef>
                <a:spcPts val="305"/>
              </a:spcBef>
            </a:pPr>
            <a:r>
              <a:rPr sz="1700" spc="-5" dirty="0">
                <a:latin typeface="Calibri"/>
                <a:cs typeface="Calibri"/>
              </a:rPr>
              <a:t>or loved one in the  conversation.</a:t>
            </a:r>
            <a:endParaRPr sz="1700" dirty="0">
              <a:latin typeface="Calibri"/>
              <a:cs typeface="Calibri"/>
            </a:endParaRPr>
          </a:p>
          <a:p>
            <a:pPr marL="298450" marR="270510" indent="-285750">
              <a:lnSpc>
                <a:spcPct val="70000"/>
              </a:lnSpc>
              <a:spcBef>
                <a:spcPts val="994"/>
              </a:spcBef>
              <a:buFont typeface="Wingdings"/>
              <a:buChar char=""/>
              <a:tabLst>
                <a:tab pos="298450" algn="l"/>
              </a:tabLst>
            </a:pPr>
            <a:r>
              <a:rPr sz="1700" spc="-5" dirty="0">
                <a:latin typeface="Calibri"/>
                <a:cs typeface="Calibri"/>
              </a:rPr>
              <a:t>Consultations available by  phone, Zoom or in</a:t>
            </a:r>
            <a:r>
              <a:rPr sz="1700" dirty="0">
                <a:latin typeface="Calibri"/>
                <a:cs typeface="Calibri"/>
              </a:rPr>
              <a:t> </a:t>
            </a:r>
            <a:r>
              <a:rPr sz="1700" spc="-5" dirty="0">
                <a:latin typeface="Calibri"/>
                <a:cs typeface="Calibri"/>
              </a:rPr>
              <a:t>person.</a:t>
            </a:r>
            <a:endParaRPr sz="1700" dirty="0">
              <a:latin typeface="Calibri"/>
              <a:cs typeface="Calibri"/>
            </a:endParaRPr>
          </a:p>
          <a:p>
            <a:pPr marL="298450" indent="-285750">
              <a:lnSpc>
                <a:spcPts val="1735"/>
              </a:lnSpc>
              <a:spcBef>
                <a:spcPts val="390"/>
              </a:spcBef>
              <a:buFont typeface="Wingdings"/>
              <a:buChar char=""/>
              <a:tabLst>
                <a:tab pos="298450" algn="l"/>
              </a:tabLst>
            </a:pPr>
            <a:r>
              <a:rPr sz="1700" spc="-5" dirty="0">
                <a:latin typeface="Calibri"/>
                <a:cs typeface="Calibri"/>
              </a:rPr>
              <a:t>Learn more</a:t>
            </a:r>
            <a:r>
              <a:rPr sz="1700" dirty="0">
                <a:latin typeface="Calibri"/>
                <a:cs typeface="Calibri"/>
              </a:rPr>
              <a:t> </a:t>
            </a:r>
            <a:r>
              <a:rPr sz="1700" spc="-5" dirty="0">
                <a:latin typeface="Calibri"/>
                <a:cs typeface="Calibri"/>
              </a:rPr>
              <a:t>at</a:t>
            </a:r>
            <a:endParaRPr sz="1700" dirty="0">
              <a:latin typeface="Calibri"/>
              <a:cs typeface="Calibri"/>
            </a:endParaRPr>
          </a:p>
          <a:p>
            <a:pPr marL="298450">
              <a:lnSpc>
                <a:spcPts val="1430"/>
              </a:lnSpc>
            </a:pPr>
            <a:r>
              <a:rPr sz="1700" b="1" spc="-10" dirty="0">
                <a:latin typeface="Calibri"/>
                <a:cs typeface="Calibri"/>
              </a:rPr>
              <a:t>NetBenefits.com/UVA</a:t>
            </a:r>
            <a:r>
              <a:rPr sz="1700" b="1" spc="-20" dirty="0">
                <a:latin typeface="Calibri"/>
                <a:cs typeface="Calibri"/>
              </a:rPr>
              <a:t> </a:t>
            </a:r>
            <a:r>
              <a:rPr sz="1700" spc="-10" dirty="0">
                <a:latin typeface="Calibri"/>
                <a:cs typeface="Calibri"/>
              </a:rPr>
              <a:t>or</a:t>
            </a:r>
            <a:endParaRPr sz="1700" dirty="0">
              <a:latin typeface="Calibri"/>
              <a:cs typeface="Calibri"/>
            </a:endParaRPr>
          </a:p>
          <a:p>
            <a:pPr marL="298450">
              <a:lnSpc>
                <a:spcPts val="1430"/>
              </a:lnSpc>
            </a:pPr>
            <a:r>
              <a:rPr sz="1700" spc="-5" dirty="0">
                <a:latin typeface="Calibri"/>
                <a:cs typeface="Calibri"/>
              </a:rPr>
              <a:t>schedule an appointment</a:t>
            </a:r>
            <a:r>
              <a:rPr sz="1700" spc="-10" dirty="0">
                <a:latin typeface="Calibri"/>
                <a:cs typeface="Calibri"/>
              </a:rPr>
              <a:t> </a:t>
            </a:r>
            <a:r>
              <a:rPr sz="1700" spc="-5" dirty="0">
                <a:latin typeface="Calibri"/>
                <a:cs typeface="Calibri"/>
              </a:rPr>
              <a:t>at</a:t>
            </a:r>
            <a:endParaRPr sz="1700" dirty="0">
              <a:latin typeface="Calibri"/>
              <a:cs typeface="Calibri"/>
            </a:endParaRPr>
          </a:p>
          <a:p>
            <a:pPr marL="298450">
              <a:lnSpc>
                <a:spcPts val="1430"/>
              </a:lnSpc>
            </a:pPr>
            <a:r>
              <a:rPr sz="1700" b="1" spc="-15" dirty="0">
                <a:latin typeface="Calibri"/>
                <a:cs typeface="Calibri"/>
              </a:rPr>
              <a:t>Fidelity.com/Schedule,</a:t>
            </a:r>
            <a:endParaRPr sz="1700" dirty="0">
              <a:latin typeface="Calibri"/>
              <a:cs typeface="Calibri"/>
            </a:endParaRPr>
          </a:p>
          <a:p>
            <a:pPr marL="297815">
              <a:lnSpc>
                <a:spcPts val="1430"/>
              </a:lnSpc>
            </a:pPr>
            <a:r>
              <a:rPr sz="1700" b="1" spc="-5" dirty="0">
                <a:latin typeface="Calibri"/>
                <a:cs typeface="Calibri"/>
              </a:rPr>
              <a:t>1-800-642-7131, </a:t>
            </a:r>
            <a:r>
              <a:rPr sz="1700" spc="-5" dirty="0">
                <a:latin typeface="Calibri"/>
                <a:cs typeface="Calibri"/>
              </a:rPr>
              <a:t>or</a:t>
            </a:r>
            <a:r>
              <a:rPr sz="1700" spc="20" dirty="0">
                <a:latin typeface="Calibri"/>
                <a:cs typeface="Calibri"/>
              </a:rPr>
              <a:t> </a:t>
            </a:r>
            <a:r>
              <a:rPr sz="1700" spc="-10" dirty="0">
                <a:latin typeface="Calibri"/>
                <a:cs typeface="Calibri"/>
              </a:rPr>
              <a:t>by</a:t>
            </a:r>
            <a:endParaRPr sz="1700" dirty="0">
              <a:latin typeface="Calibri"/>
              <a:cs typeface="Calibri"/>
            </a:endParaRPr>
          </a:p>
          <a:p>
            <a:pPr marL="297815">
              <a:lnSpc>
                <a:spcPts val="1735"/>
              </a:lnSpc>
            </a:pPr>
            <a:r>
              <a:rPr sz="1700" spc="-5" dirty="0">
                <a:latin typeface="Calibri"/>
                <a:cs typeface="Calibri"/>
              </a:rPr>
              <a:t>scanning </a:t>
            </a:r>
            <a:r>
              <a:rPr sz="1700" b="1" spc="-5" dirty="0">
                <a:latin typeface="Calibri"/>
                <a:cs typeface="Calibri"/>
              </a:rPr>
              <a:t>QR</a:t>
            </a:r>
            <a:r>
              <a:rPr sz="1700" b="1" spc="-15" dirty="0">
                <a:latin typeface="Calibri"/>
                <a:cs typeface="Calibri"/>
              </a:rPr>
              <a:t> </a:t>
            </a:r>
            <a:r>
              <a:rPr sz="1700" b="1" spc="-5" dirty="0">
                <a:latin typeface="Calibri"/>
                <a:cs typeface="Calibri"/>
              </a:rPr>
              <a:t>code</a:t>
            </a:r>
            <a:r>
              <a:rPr sz="1700" spc="-5" dirty="0">
                <a:latin typeface="Calibri"/>
                <a:cs typeface="Calibri"/>
              </a:rPr>
              <a:t>.</a:t>
            </a:r>
            <a:endParaRPr sz="1700" dirty="0">
              <a:latin typeface="Calibri"/>
              <a:cs typeface="Calibri"/>
            </a:endParaRPr>
          </a:p>
        </p:txBody>
      </p:sp>
      <p:sp>
        <p:nvSpPr>
          <p:cNvPr id="3" name="object 3"/>
          <p:cNvSpPr/>
          <p:nvPr/>
        </p:nvSpPr>
        <p:spPr>
          <a:xfrm>
            <a:off x="3294185" y="355854"/>
            <a:ext cx="8897814" cy="5578601"/>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78739" y="249003"/>
            <a:ext cx="3215446" cy="1243289"/>
          </a:xfrm>
          <a:prstGeom prst="rect">
            <a:avLst/>
          </a:prstGeom>
        </p:spPr>
        <p:txBody>
          <a:bodyPr vert="horz" wrap="square" lIns="0" tIns="12065" rIns="0" bIns="0" rtlCol="0">
            <a:spAutoFit/>
          </a:bodyPr>
          <a:lstStyle/>
          <a:p>
            <a:pPr marL="12700" marR="5080">
              <a:lnSpc>
                <a:spcPct val="100000"/>
              </a:lnSpc>
              <a:spcBef>
                <a:spcPts val="95"/>
              </a:spcBef>
            </a:pPr>
            <a:r>
              <a:rPr lang="en-US" sz="2000" b="1" spc="-10" dirty="0">
                <a:solidFill>
                  <a:srgbClr val="00CC99"/>
                </a:solidFill>
                <a:latin typeface="Calibri" panose="020F0502020204030204" pitchFamily="34" charset="0"/>
                <a:ea typeface="Calibri" panose="020F0502020204030204" pitchFamily="34" charset="0"/>
                <a:cs typeface="Calibri" panose="020F0502020204030204" pitchFamily="34" charset="0"/>
              </a:rPr>
              <a:t>Nathan </a:t>
            </a:r>
            <a:r>
              <a:rPr lang="en-US" sz="2000" b="1" spc="-15" dirty="0">
                <a:solidFill>
                  <a:srgbClr val="00CC99"/>
                </a:solidFill>
                <a:latin typeface="Calibri" panose="020F0502020204030204" pitchFamily="34" charset="0"/>
                <a:ea typeface="Calibri" panose="020F0502020204030204" pitchFamily="34" charset="0"/>
                <a:cs typeface="Calibri" panose="020F0502020204030204" pitchFamily="34" charset="0"/>
              </a:rPr>
              <a:t>Dixon </a:t>
            </a:r>
            <a:r>
              <a:rPr lang="en-US" sz="2000" b="1" spc="-5" dirty="0">
                <a:solidFill>
                  <a:srgbClr val="00CC99"/>
                </a:solidFill>
                <a:latin typeface="Calibri" panose="020F0502020204030204" pitchFamily="34" charset="0"/>
                <a:ea typeface="Calibri" panose="020F0502020204030204" pitchFamily="34" charset="0"/>
                <a:cs typeface="Calibri" panose="020F0502020204030204" pitchFamily="34" charset="0"/>
              </a:rPr>
              <a:t>and Joel Wise, Fidelity  </a:t>
            </a:r>
            <a:r>
              <a:rPr lang="en-US" sz="2000" b="1" spc="-15" dirty="0">
                <a:solidFill>
                  <a:srgbClr val="00CC99"/>
                </a:solidFill>
                <a:latin typeface="Calibri" panose="020F0502020204030204" pitchFamily="34" charset="0"/>
                <a:ea typeface="Calibri" panose="020F0502020204030204" pitchFamily="34" charset="0"/>
                <a:cs typeface="Calibri" panose="020F0502020204030204" pitchFamily="34" charset="0"/>
              </a:rPr>
              <a:t>Workplace </a:t>
            </a:r>
            <a:r>
              <a:rPr lang="en-US" sz="2000" b="1" spc="-5" dirty="0">
                <a:solidFill>
                  <a:srgbClr val="00CC99"/>
                </a:solidFill>
                <a:latin typeface="Calibri" panose="020F0502020204030204" pitchFamily="34" charset="0"/>
                <a:ea typeface="Calibri" panose="020F0502020204030204" pitchFamily="34" charset="0"/>
                <a:cs typeface="Calibri" panose="020F0502020204030204" pitchFamily="34" charset="0"/>
              </a:rPr>
              <a:t>Financial  </a:t>
            </a:r>
            <a:r>
              <a:rPr lang="en-US" sz="2000" b="1" spc="-10" dirty="0">
                <a:solidFill>
                  <a:srgbClr val="00CC99"/>
                </a:solidFill>
                <a:latin typeface="Calibri" panose="020F0502020204030204" pitchFamily="34" charset="0"/>
                <a:ea typeface="Calibri" panose="020F0502020204030204" pitchFamily="34" charset="0"/>
                <a:cs typeface="Calibri" panose="020F0502020204030204" pitchFamily="34" charset="0"/>
              </a:rPr>
              <a:t>Consultants </a:t>
            </a:r>
            <a:r>
              <a:rPr lang="en-US" sz="2000" b="1" spc="-15" dirty="0">
                <a:solidFill>
                  <a:srgbClr val="00CC99"/>
                </a:solidFill>
                <a:latin typeface="Calibri" panose="020F0502020204030204" pitchFamily="34" charset="0"/>
                <a:ea typeface="Calibri" panose="020F0502020204030204" pitchFamily="34" charset="0"/>
                <a:cs typeface="Calibri" panose="020F0502020204030204" pitchFamily="34" charset="0"/>
              </a:rPr>
              <a:t>for </a:t>
            </a:r>
            <a:r>
              <a:rPr lang="en-US" sz="2000" b="1" spc="-5" dirty="0">
                <a:solidFill>
                  <a:srgbClr val="00CC99"/>
                </a:solidFill>
                <a:latin typeface="Calibri" panose="020F0502020204030204" pitchFamily="34" charset="0"/>
                <a:ea typeface="Calibri" panose="020F0502020204030204" pitchFamily="34" charset="0"/>
                <a:cs typeface="Calibri" panose="020F0502020204030204" pitchFamily="34" charset="0"/>
              </a:rPr>
              <a:t>the  </a:t>
            </a:r>
            <a:r>
              <a:rPr lang="en-US" sz="2000" b="1" spc="-10" dirty="0">
                <a:solidFill>
                  <a:srgbClr val="00CC99"/>
                </a:solidFill>
                <a:latin typeface="Calibri" panose="020F0502020204030204" pitchFamily="34" charset="0"/>
                <a:ea typeface="Calibri" panose="020F0502020204030204" pitchFamily="34" charset="0"/>
                <a:cs typeface="Calibri" panose="020F0502020204030204" pitchFamily="34" charset="0"/>
              </a:rPr>
              <a:t>University </a:t>
            </a:r>
            <a:r>
              <a:rPr lang="en-US" sz="2000" b="1" spc="-5" dirty="0">
                <a:solidFill>
                  <a:srgbClr val="00CC99"/>
                </a:solidFill>
                <a:latin typeface="Calibri" panose="020F0502020204030204" pitchFamily="34" charset="0"/>
                <a:ea typeface="Calibri" panose="020F0502020204030204" pitchFamily="34" charset="0"/>
                <a:cs typeface="Calibri" panose="020F0502020204030204" pitchFamily="34" charset="0"/>
              </a:rPr>
              <a:t>of </a:t>
            </a:r>
            <a:r>
              <a:rPr lang="en-US" sz="2000" b="1" spc="-10" dirty="0">
                <a:solidFill>
                  <a:srgbClr val="00CC99"/>
                </a:solidFill>
                <a:latin typeface="Calibri" panose="020F0502020204030204" pitchFamily="34" charset="0"/>
                <a:ea typeface="Calibri" panose="020F0502020204030204" pitchFamily="34" charset="0"/>
                <a:cs typeface="Calibri" panose="020F0502020204030204" pitchFamily="34" charset="0"/>
              </a:rPr>
              <a:t>Virginia</a:t>
            </a:r>
            <a:endParaRPr sz="2000" b="1" spc="-10" dirty="0">
              <a:solidFill>
                <a:srgbClr val="00CC99"/>
              </a:solidFill>
              <a:latin typeface="Calibri" panose="020F0502020204030204" pitchFamily="34" charset="0"/>
              <a:ea typeface="Calibri" panose="020F0502020204030204" pitchFamily="34" charset="0"/>
              <a:cs typeface="Calibri" panose="020F0502020204030204" pitchFamily="34" charset="0"/>
            </a:endParaRPr>
          </a:p>
        </p:txBody>
      </p:sp>
      <p:sp>
        <p:nvSpPr>
          <p:cNvPr id="5" name="object 5"/>
          <p:cNvSpPr txBox="1"/>
          <p:nvPr/>
        </p:nvSpPr>
        <p:spPr>
          <a:xfrm>
            <a:off x="7842826" y="6098449"/>
            <a:ext cx="4258310" cy="565150"/>
          </a:xfrm>
          <a:prstGeom prst="rect">
            <a:avLst/>
          </a:prstGeom>
        </p:spPr>
        <p:txBody>
          <a:bodyPr vert="horz" wrap="square" lIns="0" tIns="12065" rIns="0" bIns="0" rtlCol="0">
            <a:spAutoFit/>
          </a:bodyPr>
          <a:lstStyle/>
          <a:p>
            <a:pPr marL="12700">
              <a:lnSpc>
                <a:spcPct val="100000"/>
              </a:lnSpc>
              <a:spcBef>
                <a:spcPts val="95"/>
              </a:spcBef>
            </a:pPr>
            <a:r>
              <a:rPr sz="1700" spc="-10" dirty="0">
                <a:latin typeface="Calibri"/>
                <a:cs typeface="Calibri"/>
              </a:rPr>
              <a:t>Investing </a:t>
            </a:r>
            <a:r>
              <a:rPr sz="1700" spc="-15" dirty="0">
                <a:latin typeface="Calibri"/>
                <a:cs typeface="Calibri"/>
              </a:rPr>
              <a:t>involves </a:t>
            </a:r>
            <a:r>
              <a:rPr sz="1700" spc="-5" dirty="0">
                <a:latin typeface="Calibri"/>
                <a:cs typeface="Calibri"/>
              </a:rPr>
              <a:t>risk, including risk of</a:t>
            </a:r>
            <a:r>
              <a:rPr sz="1700" spc="15" dirty="0">
                <a:latin typeface="Calibri"/>
                <a:cs typeface="Calibri"/>
              </a:rPr>
              <a:t> </a:t>
            </a:r>
            <a:r>
              <a:rPr sz="1700" spc="-5" dirty="0">
                <a:latin typeface="Calibri"/>
                <a:cs typeface="Calibri"/>
              </a:rPr>
              <a:t>loss.</a:t>
            </a:r>
            <a:endParaRPr sz="1700">
              <a:latin typeface="Calibri"/>
              <a:cs typeface="Calibri"/>
            </a:endParaRPr>
          </a:p>
          <a:p>
            <a:pPr marL="12700">
              <a:lnSpc>
                <a:spcPct val="100000"/>
              </a:lnSpc>
              <a:spcBef>
                <a:spcPts val="50"/>
              </a:spcBef>
            </a:pPr>
            <a:r>
              <a:rPr sz="900" spc="-5" dirty="0">
                <a:solidFill>
                  <a:srgbClr val="1D1D1D"/>
                </a:solidFill>
                <a:latin typeface="Calibri"/>
                <a:cs typeface="Calibri"/>
              </a:rPr>
              <a:t>Fidelity Brokerage Services LLC, Member NYSE, </a:t>
            </a:r>
            <a:r>
              <a:rPr sz="900" spc="-5" dirty="0">
                <a:solidFill>
                  <a:srgbClr val="0000FF"/>
                </a:solidFill>
                <a:latin typeface="Calibri"/>
                <a:cs typeface="Calibri"/>
              </a:rPr>
              <a:t>SIPC</a:t>
            </a:r>
            <a:r>
              <a:rPr sz="900" spc="-5" dirty="0">
                <a:solidFill>
                  <a:srgbClr val="1D1D1D"/>
                </a:solidFill>
                <a:latin typeface="Calibri"/>
                <a:cs typeface="Calibri"/>
              </a:rPr>
              <a:t>, 900 Salem Street, Smithfield, RI</a:t>
            </a:r>
            <a:r>
              <a:rPr sz="900" spc="140" dirty="0">
                <a:solidFill>
                  <a:srgbClr val="1D1D1D"/>
                </a:solidFill>
                <a:latin typeface="Calibri"/>
                <a:cs typeface="Calibri"/>
              </a:rPr>
              <a:t> </a:t>
            </a:r>
            <a:r>
              <a:rPr sz="900" spc="-5" dirty="0">
                <a:solidFill>
                  <a:srgbClr val="1D1D1D"/>
                </a:solidFill>
                <a:latin typeface="Calibri"/>
                <a:cs typeface="Calibri"/>
              </a:rPr>
              <a:t>02917</a:t>
            </a:r>
            <a:endParaRPr sz="900">
              <a:latin typeface="Calibri"/>
              <a:cs typeface="Calibri"/>
            </a:endParaRPr>
          </a:p>
          <a:p>
            <a:pPr marL="12700">
              <a:lnSpc>
                <a:spcPct val="100000"/>
              </a:lnSpc>
              <a:tabLst>
                <a:tab pos="3458845" algn="l"/>
              </a:tabLst>
            </a:pPr>
            <a:r>
              <a:rPr sz="900" dirty="0">
                <a:solidFill>
                  <a:srgbClr val="1D1D1D"/>
                </a:solidFill>
                <a:latin typeface="Calibri"/>
                <a:cs typeface="Calibri"/>
              </a:rPr>
              <a:t>© 2024 </a:t>
            </a:r>
            <a:r>
              <a:rPr sz="900" spc="-5" dirty="0">
                <a:solidFill>
                  <a:srgbClr val="1D1D1D"/>
                </a:solidFill>
                <a:latin typeface="Calibri"/>
                <a:cs typeface="Calibri"/>
              </a:rPr>
              <a:t>FMR LLC. All</a:t>
            </a:r>
            <a:r>
              <a:rPr sz="900" spc="5" dirty="0">
                <a:solidFill>
                  <a:srgbClr val="1D1D1D"/>
                </a:solidFill>
                <a:latin typeface="Calibri"/>
                <a:cs typeface="Calibri"/>
              </a:rPr>
              <a:t> </a:t>
            </a:r>
            <a:r>
              <a:rPr sz="900" spc="-5" dirty="0">
                <a:solidFill>
                  <a:srgbClr val="1D1D1D"/>
                </a:solidFill>
                <a:latin typeface="Calibri"/>
                <a:cs typeface="Calibri"/>
              </a:rPr>
              <a:t>rights</a:t>
            </a:r>
            <a:r>
              <a:rPr sz="900" spc="10" dirty="0">
                <a:solidFill>
                  <a:srgbClr val="1D1D1D"/>
                </a:solidFill>
                <a:latin typeface="Calibri"/>
                <a:cs typeface="Calibri"/>
              </a:rPr>
              <a:t> </a:t>
            </a:r>
            <a:r>
              <a:rPr sz="900" spc="-5" dirty="0">
                <a:solidFill>
                  <a:srgbClr val="1D1D1D"/>
                </a:solidFill>
                <a:latin typeface="Calibri"/>
                <a:cs typeface="Calibri"/>
              </a:rPr>
              <a:t>reserved.	</a:t>
            </a:r>
            <a:r>
              <a:rPr sz="900" spc="-10" dirty="0">
                <a:solidFill>
                  <a:srgbClr val="1D1D1D"/>
                </a:solidFill>
                <a:latin typeface="Calibri"/>
                <a:cs typeface="Calibri"/>
              </a:rPr>
              <a:t>861220.8.124</a:t>
            </a:r>
            <a:endParaRPr sz="900">
              <a:latin typeface="Calibri"/>
              <a:cs typeface="Calibri"/>
            </a:endParaRPr>
          </a:p>
        </p:txBody>
      </p:sp>
      <p:sp>
        <p:nvSpPr>
          <p:cNvPr id="6" name="object 6"/>
          <p:cNvSpPr/>
          <p:nvPr/>
        </p:nvSpPr>
        <p:spPr>
          <a:xfrm>
            <a:off x="5683627" y="6187180"/>
            <a:ext cx="1585953" cy="346063"/>
          </a:xfrm>
          <a:prstGeom prst="rect">
            <a:avLst/>
          </a:prstGeom>
          <a:blipFill>
            <a:blip r:embed="rId3" cstate="print"/>
            <a:stretch>
              <a:fillRect/>
            </a:stretch>
          </a:blipFill>
        </p:spPr>
        <p:txBody>
          <a:bodyPr wrap="square" lIns="0" tIns="0" rIns="0" bIns="0" rtlCol="0"/>
          <a:lstStyle/>
          <a:p>
            <a:endParaRPr/>
          </a:p>
        </p:txBody>
      </p:sp>
      <p:pic>
        <p:nvPicPr>
          <p:cNvPr id="8" name="Picture 7">
            <a:extLst>
              <a:ext uri="{FF2B5EF4-FFF2-40B4-BE49-F238E27FC236}">
                <a16:creationId xmlns:a16="http://schemas.microsoft.com/office/drawing/2014/main" id="{C65CF8BD-CE21-743D-6BB3-DC72EFEFBBBC}"/>
              </a:ext>
            </a:extLst>
          </p:cNvPr>
          <p:cNvPicPr>
            <a:picLocks noChangeAspect="1"/>
          </p:cNvPicPr>
          <p:nvPr/>
        </p:nvPicPr>
        <p:blipFill>
          <a:blip r:embed="rId4">
            <a:lum contrast="20000"/>
          </a:blip>
          <a:srcRect l="13961" t="28317" r="16196" b="8359"/>
          <a:stretch>
            <a:fillRect/>
          </a:stretch>
        </p:blipFill>
        <p:spPr>
          <a:xfrm>
            <a:off x="2625969" y="6025347"/>
            <a:ext cx="2133600" cy="80462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32">
            <a:extLst>
              <a:ext uri="{FF2B5EF4-FFF2-40B4-BE49-F238E27FC236}">
                <a16:creationId xmlns:a16="http://schemas.microsoft.com/office/drawing/2014/main" id="{3E21A42D-CBD4-9F29-3C87-F5A53B90B692}"/>
              </a:ext>
            </a:extLst>
          </p:cNvPr>
          <p:cNvSpPr>
            <a:spLocks noGrp="1"/>
          </p:cNvSpPr>
          <p:nvPr>
            <p:ph type="sldNum" sz="quarter" idx="16"/>
          </p:nvPr>
        </p:nvSpPr>
        <p:spPr>
          <a:xfrm>
            <a:off x="1" y="6478305"/>
            <a:ext cx="486376" cy="227296"/>
          </a:xfrm>
        </p:spPr>
        <p:txBody>
          <a:bodyPr/>
          <a:lstStyle/>
          <a:p>
            <a:fld id="{05BFBC55-CFB3-E64F-8BCC-34A4E1FBD227}" type="slidenum">
              <a:rPr lang="en-CA" smtClean="0"/>
              <a:pPr/>
              <a:t>17</a:t>
            </a:fld>
            <a:endParaRPr lang="en-CA" dirty="0"/>
          </a:p>
        </p:txBody>
      </p:sp>
      <p:sp>
        <p:nvSpPr>
          <p:cNvPr id="4" name="Title 3">
            <a:extLst>
              <a:ext uri="{FF2B5EF4-FFF2-40B4-BE49-F238E27FC236}">
                <a16:creationId xmlns:a16="http://schemas.microsoft.com/office/drawing/2014/main" id="{11B98F49-31BF-A5AA-D1C4-5D71C36C563C}"/>
              </a:ext>
            </a:extLst>
          </p:cNvPr>
          <p:cNvSpPr>
            <a:spLocks noGrp="1"/>
          </p:cNvSpPr>
          <p:nvPr>
            <p:ph type="title"/>
          </p:nvPr>
        </p:nvSpPr>
        <p:spPr>
          <a:xfrm>
            <a:off x="609600" y="506075"/>
            <a:ext cx="10972800" cy="365125"/>
          </a:xfrm>
        </p:spPr>
        <p:txBody>
          <a:bodyPr>
            <a:normAutofit fontScale="90000"/>
          </a:bodyPr>
          <a:lstStyle/>
          <a:p>
            <a:r>
              <a:rPr lang="en-US" dirty="0">
                <a:solidFill>
                  <a:schemeClr val="accent3">
                    <a:lumMod val="60000"/>
                    <a:lumOff val="40000"/>
                  </a:schemeClr>
                </a:solidFill>
              </a:rPr>
              <a:t>Introducing Fidelity Medicare Services®</a:t>
            </a:r>
            <a:endParaRPr lang="en-GB" dirty="0">
              <a:solidFill>
                <a:schemeClr val="accent3">
                  <a:lumMod val="60000"/>
                  <a:lumOff val="40000"/>
                </a:schemeClr>
              </a:solidFill>
              <a:latin typeface="Fidelity Slab" panose="02060504050501040104"/>
            </a:endParaRPr>
          </a:p>
        </p:txBody>
      </p:sp>
      <p:sp>
        <p:nvSpPr>
          <p:cNvPr id="15" name="Rectangle 14">
            <a:extLst>
              <a:ext uri="{FF2B5EF4-FFF2-40B4-BE49-F238E27FC236}">
                <a16:creationId xmlns:a16="http://schemas.microsoft.com/office/drawing/2014/main" id="{6E11199E-04B1-8232-6A35-6820BE7597A7}"/>
              </a:ext>
            </a:extLst>
          </p:cNvPr>
          <p:cNvSpPr/>
          <p:nvPr/>
        </p:nvSpPr>
        <p:spPr>
          <a:xfrm>
            <a:off x="441092" y="2019747"/>
            <a:ext cx="3657308" cy="415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731520" rIns="182880" rtlCol="0" anchor="t"/>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spcAft>
                <a:spcPts val="600"/>
              </a:spcAft>
              <a:defRPr/>
            </a:pPr>
            <a:r>
              <a:rPr lang="en-US" sz="1800" dirty="0">
                <a:solidFill>
                  <a:schemeClr val="accent6">
                    <a:lumMod val="50000"/>
                  </a:schemeClr>
                </a:solidFill>
                <a:latin typeface="Fidelity Slab" panose="02060504050501040104" pitchFamily="18" charset="0"/>
              </a:rPr>
              <a:t>Impartial guidance</a:t>
            </a:r>
          </a:p>
          <a:p>
            <a:pPr>
              <a:defRPr/>
            </a:pPr>
            <a:r>
              <a:rPr lang="en-US" sz="1400" dirty="0">
                <a:solidFill>
                  <a:prstClr val="black"/>
                </a:solidFill>
              </a:rPr>
              <a:t>from Fidelity’s licensed insurance agents who specialize in Medicare</a:t>
            </a:r>
          </a:p>
          <a:p>
            <a:pPr>
              <a:spcBef>
                <a:spcPts val="533"/>
              </a:spcBef>
              <a:buClr>
                <a:srgbClr val="6CC24A"/>
              </a:buClr>
              <a:defRPr/>
            </a:pPr>
            <a:endParaRPr lang="en-US" sz="1400" dirty="0">
              <a:solidFill>
                <a:prstClr val="black"/>
              </a:solidFill>
            </a:endParaRPr>
          </a:p>
        </p:txBody>
      </p:sp>
      <p:sp>
        <p:nvSpPr>
          <p:cNvPr id="13" name="Rectangle 12">
            <a:extLst>
              <a:ext uri="{FF2B5EF4-FFF2-40B4-BE49-F238E27FC236}">
                <a16:creationId xmlns:a16="http://schemas.microsoft.com/office/drawing/2014/main" id="{59C4D6B5-1324-449D-CAD1-E2D89E695E20}"/>
              </a:ext>
            </a:extLst>
          </p:cNvPr>
          <p:cNvSpPr/>
          <p:nvPr/>
        </p:nvSpPr>
        <p:spPr>
          <a:xfrm>
            <a:off x="4266284" y="2019747"/>
            <a:ext cx="3657308" cy="415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731520" rIns="182880" rtlCol="0" anchor="t"/>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spcAft>
                <a:spcPts val="600"/>
              </a:spcAft>
              <a:defRPr/>
            </a:pPr>
            <a:r>
              <a:rPr lang="en-US" sz="1800" dirty="0">
                <a:solidFill>
                  <a:srgbClr val="0070C0"/>
                </a:solidFill>
                <a:latin typeface="Fidelity Slab" panose="02060504050501040104" pitchFamily="18" charset="0"/>
              </a:rPr>
              <a:t>Comprehensive coverage</a:t>
            </a:r>
          </a:p>
          <a:p>
            <a:pPr>
              <a:defRPr/>
            </a:pPr>
            <a:r>
              <a:rPr lang="en-US" sz="1400" dirty="0">
                <a:solidFill>
                  <a:prstClr val="black"/>
                </a:solidFill>
              </a:rPr>
              <a:t>from vetted, high-quality </a:t>
            </a:r>
            <a:br>
              <a:rPr lang="en-US" sz="1400" dirty="0">
                <a:solidFill>
                  <a:prstClr val="black"/>
                </a:solidFill>
              </a:rPr>
            </a:br>
            <a:r>
              <a:rPr lang="en-US" sz="1400" dirty="0">
                <a:solidFill>
                  <a:prstClr val="black"/>
                </a:solidFill>
              </a:rPr>
              <a:t>insurance companies</a:t>
            </a:r>
          </a:p>
        </p:txBody>
      </p:sp>
      <p:sp>
        <p:nvSpPr>
          <p:cNvPr id="11" name="Rectangle 10">
            <a:extLst>
              <a:ext uri="{FF2B5EF4-FFF2-40B4-BE49-F238E27FC236}">
                <a16:creationId xmlns:a16="http://schemas.microsoft.com/office/drawing/2014/main" id="{37C72D8D-CC4E-D1F3-C2C9-86BE1E2E3348}"/>
              </a:ext>
            </a:extLst>
          </p:cNvPr>
          <p:cNvSpPr/>
          <p:nvPr/>
        </p:nvSpPr>
        <p:spPr>
          <a:xfrm>
            <a:off x="8093600" y="2019747"/>
            <a:ext cx="3657308" cy="415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731520" rIns="182880" rtlCol="0" anchor="t"/>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spcAft>
                <a:spcPts val="600"/>
              </a:spcAft>
              <a:defRPr/>
            </a:pPr>
            <a:r>
              <a:rPr lang="en-US" sz="1800" dirty="0">
                <a:solidFill>
                  <a:srgbClr val="00FFCC"/>
                </a:solidFill>
                <a:latin typeface="Fidelity Slab" panose="02060504050501040104" pitchFamily="18" charset="0"/>
              </a:rPr>
              <a:t>Digital tools </a:t>
            </a:r>
          </a:p>
          <a:p>
            <a:pPr>
              <a:defRPr/>
            </a:pPr>
            <a:r>
              <a:rPr lang="en-US" sz="1400" dirty="0">
                <a:solidFill>
                  <a:prstClr val="black"/>
                </a:solidFill>
              </a:rPr>
              <a:t>and resources to get educated </a:t>
            </a:r>
            <a:br>
              <a:rPr lang="en-US" sz="1400" dirty="0">
                <a:solidFill>
                  <a:prstClr val="black"/>
                </a:solidFill>
              </a:rPr>
            </a:br>
            <a:r>
              <a:rPr lang="en-US" sz="1400" dirty="0">
                <a:solidFill>
                  <a:prstClr val="black"/>
                </a:solidFill>
              </a:rPr>
              <a:t>or self-serve</a:t>
            </a:r>
          </a:p>
        </p:txBody>
      </p:sp>
      <p:sp>
        <p:nvSpPr>
          <p:cNvPr id="17" name="TextBox 16">
            <a:extLst>
              <a:ext uri="{FF2B5EF4-FFF2-40B4-BE49-F238E27FC236}">
                <a16:creationId xmlns:a16="http://schemas.microsoft.com/office/drawing/2014/main" id="{8F144EFB-7E18-A200-A65E-0B8BD170E859}"/>
              </a:ext>
            </a:extLst>
          </p:cNvPr>
          <p:cNvSpPr txBox="1">
            <a:spLocks/>
          </p:cNvSpPr>
          <p:nvPr/>
        </p:nvSpPr>
        <p:spPr>
          <a:xfrm>
            <a:off x="4266284" y="3658047"/>
            <a:ext cx="3657308" cy="1561178"/>
          </a:xfrm>
          <a:prstGeom prst="rect">
            <a:avLst/>
          </a:prstGeom>
          <a:solidFill>
            <a:schemeClr val="bg1"/>
          </a:solidFill>
          <a:effectLst>
            <a:outerShdw dist="38100" dir="16200000" rotWithShape="0">
              <a:schemeClr val="accent5"/>
            </a:outerShdw>
          </a:effectLst>
        </p:spPr>
        <p:txBody>
          <a:bodyPr wrap="square" lIns="183600" tIns="144000" rIns="183600" bIns="45720" anchor="t">
            <a:spAutoFit/>
          </a:bodyPr>
          <a:lstStyle/>
          <a:p>
            <a:pPr>
              <a:spcAft>
                <a:spcPts val="600"/>
              </a:spcAft>
              <a:defRPr/>
            </a:pPr>
            <a:r>
              <a:rPr lang="en-US" sz="1400" b="1" dirty="0">
                <a:solidFill>
                  <a:prstClr val="black"/>
                </a:solidFill>
              </a:rPr>
              <a:t>Including:</a:t>
            </a:r>
          </a:p>
          <a:p>
            <a:pPr marL="342900" indent="-342900">
              <a:buBlip>
                <a:blip r:embed="rId3">
                  <a:extLst>
                    <a:ext uri="{96DAC541-7B7A-43D3-8B79-37D633B846F1}">
                      <asvg:svgBlip xmlns:asvg="http://schemas.microsoft.com/office/drawing/2016/SVG/main" r:embed="rId4"/>
                    </a:ext>
                  </a:extLst>
                </a:blip>
              </a:buBlip>
              <a:defRPr/>
            </a:pPr>
            <a:r>
              <a:rPr lang="en-US" sz="1400" dirty="0">
                <a:solidFill>
                  <a:prstClr val="black"/>
                </a:solidFill>
              </a:rPr>
              <a:t>Medicare Advantage</a:t>
            </a:r>
          </a:p>
          <a:p>
            <a:pPr marL="342900" indent="-342900">
              <a:buBlip>
                <a:blip r:embed="rId3">
                  <a:extLst>
                    <a:ext uri="{96DAC541-7B7A-43D3-8B79-37D633B846F1}">
                      <asvg:svgBlip xmlns:asvg="http://schemas.microsoft.com/office/drawing/2016/SVG/main" r:embed="rId4"/>
                    </a:ext>
                  </a:extLst>
                </a:blip>
              </a:buBlip>
              <a:defRPr/>
            </a:pPr>
            <a:r>
              <a:rPr lang="en-US" sz="1400" dirty="0">
                <a:solidFill>
                  <a:prstClr val="black"/>
                </a:solidFill>
              </a:rPr>
              <a:t>Medicare Supplement (Medigap)</a:t>
            </a:r>
          </a:p>
          <a:p>
            <a:pPr marL="342900" indent="-342900">
              <a:buBlip>
                <a:blip r:embed="rId3">
                  <a:extLst>
                    <a:ext uri="{96DAC541-7B7A-43D3-8B79-37D633B846F1}">
                      <asvg:svgBlip xmlns:asvg="http://schemas.microsoft.com/office/drawing/2016/SVG/main" r:embed="rId4"/>
                    </a:ext>
                  </a:extLst>
                </a:blip>
              </a:buBlip>
              <a:defRPr/>
            </a:pPr>
            <a:r>
              <a:rPr lang="en-US" sz="1400" dirty="0">
                <a:solidFill>
                  <a:prstClr val="black"/>
                </a:solidFill>
              </a:rPr>
              <a:t>Part D prescription plans</a:t>
            </a:r>
          </a:p>
          <a:p>
            <a:pPr marL="342900" indent="-342900">
              <a:buBlip>
                <a:blip r:embed="rId3">
                  <a:extLst>
                    <a:ext uri="{96DAC541-7B7A-43D3-8B79-37D633B846F1}">
                      <asvg:svgBlip xmlns:asvg="http://schemas.microsoft.com/office/drawing/2016/SVG/main" r:embed="rId4"/>
                    </a:ext>
                  </a:extLst>
                </a:blip>
              </a:buBlip>
              <a:defRPr/>
            </a:pPr>
            <a:r>
              <a:rPr lang="en-US" sz="1400" dirty="0">
                <a:solidFill>
                  <a:prstClr val="black"/>
                </a:solidFill>
              </a:rPr>
              <a:t>Stand-alone vision and dental plans</a:t>
            </a:r>
          </a:p>
          <a:p>
            <a:pPr marL="342900" indent="-342900">
              <a:buBlip>
                <a:blip r:embed="rId3">
                  <a:extLst>
                    <a:ext uri="{96DAC541-7B7A-43D3-8B79-37D633B846F1}">
                      <asvg:svgBlip xmlns:asvg="http://schemas.microsoft.com/office/drawing/2016/SVG/main" r:embed="rId4"/>
                    </a:ext>
                  </a:extLst>
                </a:blip>
              </a:buBlip>
              <a:defRPr/>
            </a:pPr>
            <a:r>
              <a:rPr lang="en-US" sz="1400" dirty="0">
                <a:solidFill>
                  <a:prstClr val="black"/>
                </a:solidFill>
              </a:rPr>
              <a:t>Travel health insurance</a:t>
            </a:r>
          </a:p>
        </p:txBody>
      </p:sp>
      <p:sp>
        <p:nvSpPr>
          <p:cNvPr id="18" name="TextBox 17">
            <a:extLst>
              <a:ext uri="{FF2B5EF4-FFF2-40B4-BE49-F238E27FC236}">
                <a16:creationId xmlns:a16="http://schemas.microsoft.com/office/drawing/2014/main" id="{CDBCEE87-FBDC-5802-AD17-E85D88E04FFE}"/>
              </a:ext>
            </a:extLst>
          </p:cNvPr>
          <p:cNvSpPr txBox="1">
            <a:spLocks/>
          </p:cNvSpPr>
          <p:nvPr/>
        </p:nvSpPr>
        <p:spPr>
          <a:xfrm>
            <a:off x="8093600" y="3679942"/>
            <a:ext cx="3657308" cy="1345735"/>
          </a:xfrm>
          <a:prstGeom prst="rect">
            <a:avLst/>
          </a:prstGeom>
          <a:solidFill>
            <a:schemeClr val="bg1"/>
          </a:solidFill>
          <a:effectLst>
            <a:outerShdw dist="38100" dir="16200000" rotWithShape="0">
              <a:schemeClr val="accent4"/>
            </a:outerShdw>
          </a:effectLst>
        </p:spPr>
        <p:txBody>
          <a:bodyPr wrap="square" lIns="183600" tIns="144000" rIns="183600" bIns="45720" anchor="t">
            <a:spAutoFit/>
          </a:bodyPr>
          <a:lstStyle/>
          <a:p>
            <a:pPr>
              <a:spcAft>
                <a:spcPts val="600"/>
              </a:spcAft>
              <a:defRPr/>
            </a:pPr>
            <a:r>
              <a:rPr lang="en-US" sz="1400" b="1" dirty="0">
                <a:solidFill>
                  <a:prstClr val="black"/>
                </a:solidFill>
              </a:rPr>
              <a:t>Including:</a:t>
            </a:r>
          </a:p>
          <a:p>
            <a:pPr marL="342900" indent="-342900">
              <a:buBlip>
                <a:blip r:embed="rId5">
                  <a:extLst>
                    <a:ext uri="{96DAC541-7B7A-43D3-8B79-37D633B846F1}">
                      <asvg:svgBlip xmlns:asvg="http://schemas.microsoft.com/office/drawing/2016/SVG/main" r:embed="rId6"/>
                    </a:ext>
                  </a:extLst>
                </a:blip>
              </a:buBlip>
              <a:defRPr/>
            </a:pPr>
            <a:r>
              <a:rPr lang="en-US" sz="1400" dirty="0">
                <a:solidFill>
                  <a:prstClr val="black"/>
                </a:solidFill>
              </a:rPr>
              <a:t>Online shopping and enrollment</a:t>
            </a:r>
          </a:p>
          <a:p>
            <a:pPr marL="342900" indent="-342900">
              <a:buBlip>
                <a:blip r:embed="rId5">
                  <a:extLst>
                    <a:ext uri="{96DAC541-7B7A-43D3-8B79-37D633B846F1}">
                      <asvg:svgBlip xmlns:asvg="http://schemas.microsoft.com/office/drawing/2016/SVG/main" r:embed="rId6"/>
                    </a:ext>
                  </a:extLst>
                </a:blip>
              </a:buBlip>
              <a:defRPr/>
            </a:pPr>
            <a:r>
              <a:rPr lang="en-US" sz="1400" dirty="0">
                <a:solidFill>
                  <a:prstClr val="black"/>
                </a:solidFill>
              </a:rPr>
              <a:t>Webinars and learning guides to answer common questions</a:t>
            </a:r>
          </a:p>
          <a:p>
            <a:pPr marL="342900" indent="-342900">
              <a:buBlip>
                <a:blip r:embed="rId5">
                  <a:extLst>
                    <a:ext uri="{96DAC541-7B7A-43D3-8B79-37D633B846F1}">
                      <asvg:svgBlip xmlns:asvg="http://schemas.microsoft.com/office/drawing/2016/SVG/main" r:embed="rId6"/>
                    </a:ext>
                  </a:extLst>
                </a:blip>
              </a:buBlip>
              <a:defRPr/>
            </a:pPr>
            <a:r>
              <a:rPr lang="en-US" sz="1400" dirty="0">
                <a:solidFill>
                  <a:prstClr val="black"/>
                </a:solidFill>
              </a:rPr>
              <a:t>And much more…</a:t>
            </a:r>
          </a:p>
        </p:txBody>
      </p:sp>
      <p:sp>
        <p:nvSpPr>
          <p:cNvPr id="19" name="TextBox 18">
            <a:extLst>
              <a:ext uri="{FF2B5EF4-FFF2-40B4-BE49-F238E27FC236}">
                <a16:creationId xmlns:a16="http://schemas.microsoft.com/office/drawing/2014/main" id="{2F4AE9F3-E41C-BF9F-E922-4CD0B0DA8570}"/>
              </a:ext>
            </a:extLst>
          </p:cNvPr>
          <p:cNvSpPr txBox="1">
            <a:spLocks/>
          </p:cNvSpPr>
          <p:nvPr/>
        </p:nvSpPr>
        <p:spPr>
          <a:xfrm>
            <a:off x="441092" y="3658047"/>
            <a:ext cx="3657308" cy="1345735"/>
          </a:xfrm>
          <a:prstGeom prst="rect">
            <a:avLst/>
          </a:prstGeom>
          <a:solidFill>
            <a:schemeClr val="bg1"/>
          </a:solidFill>
          <a:effectLst>
            <a:outerShdw dist="38100" dir="16200000" rotWithShape="0">
              <a:schemeClr val="accent3"/>
            </a:outerShdw>
          </a:effectLst>
        </p:spPr>
        <p:txBody>
          <a:bodyPr wrap="square" lIns="183600" tIns="144000" rIns="183600" bIns="45720" anchor="t">
            <a:spAutoFit/>
          </a:bodyPr>
          <a:lstStyle/>
          <a:p>
            <a:pPr>
              <a:spcAft>
                <a:spcPts val="600"/>
              </a:spcAft>
              <a:defRPr/>
            </a:pPr>
            <a:r>
              <a:rPr lang="en-US" sz="1400" b="1" dirty="0">
                <a:solidFill>
                  <a:prstClr val="black"/>
                </a:solidFill>
              </a:rPr>
              <a:t>Including:</a:t>
            </a:r>
          </a:p>
          <a:p>
            <a:pPr marL="342900" indent="-342900">
              <a:buBlip>
                <a:blip r:embed="rId7">
                  <a:extLst>
                    <a:ext uri="{96DAC541-7B7A-43D3-8B79-37D633B846F1}">
                      <asvg:svgBlip xmlns:asvg="http://schemas.microsoft.com/office/drawing/2016/SVG/main" r:embed="rId8"/>
                    </a:ext>
                  </a:extLst>
                </a:blip>
              </a:buBlip>
              <a:defRPr/>
            </a:pPr>
            <a:r>
              <a:rPr lang="en-US" sz="1400" dirty="0">
                <a:solidFill>
                  <a:prstClr val="black"/>
                </a:solidFill>
              </a:rPr>
              <a:t>Complimentary guidance </a:t>
            </a:r>
          </a:p>
          <a:p>
            <a:pPr marL="342900" indent="-342900">
              <a:buBlip>
                <a:blip r:embed="rId7">
                  <a:extLst>
                    <a:ext uri="{96DAC541-7B7A-43D3-8B79-37D633B846F1}">
                      <asvg:svgBlip xmlns:asvg="http://schemas.microsoft.com/office/drawing/2016/SVG/main" r:embed="rId8"/>
                    </a:ext>
                  </a:extLst>
                </a:blip>
              </a:buBlip>
              <a:defRPr/>
            </a:pPr>
            <a:r>
              <a:rPr lang="en-US" sz="1400" dirty="0">
                <a:solidFill>
                  <a:prstClr val="black"/>
                </a:solidFill>
              </a:rPr>
              <a:t>Help making personalized choices</a:t>
            </a:r>
          </a:p>
          <a:p>
            <a:pPr marL="342900" indent="-342900">
              <a:buBlip>
                <a:blip r:embed="rId7">
                  <a:extLst>
                    <a:ext uri="{96DAC541-7B7A-43D3-8B79-37D633B846F1}">
                      <asvg:svgBlip xmlns:asvg="http://schemas.microsoft.com/office/drawing/2016/SVG/main" r:embed="rId8"/>
                    </a:ext>
                  </a:extLst>
                </a:blip>
              </a:buBlip>
              <a:defRPr/>
            </a:pPr>
            <a:r>
              <a:rPr lang="en-US" sz="1400" dirty="0">
                <a:solidFill>
                  <a:prstClr val="black"/>
                </a:solidFill>
              </a:rPr>
              <a:t>Year-over-year support </a:t>
            </a:r>
            <a:br>
              <a:rPr lang="en-US" sz="1400" dirty="0">
                <a:solidFill>
                  <a:prstClr val="black"/>
                </a:solidFill>
              </a:rPr>
            </a:br>
            <a:r>
              <a:rPr lang="en-US" sz="1400" dirty="0">
                <a:solidFill>
                  <a:prstClr val="black"/>
                </a:solidFill>
              </a:rPr>
              <a:t>once enrolled</a:t>
            </a:r>
          </a:p>
        </p:txBody>
      </p:sp>
      <p:sp>
        <p:nvSpPr>
          <p:cNvPr id="36" name="Rectangle 35">
            <a:extLst>
              <a:ext uri="{FF2B5EF4-FFF2-40B4-BE49-F238E27FC236}">
                <a16:creationId xmlns:a16="http://schemas.microsoft.com/office/drawing/2014/main" id="{84BF82C2-033E-15FB-5C24-E5B7FADC3070}"/>
              </a:ext>
            </a:extLst>
          </p:cNvPr>
          <p:cNvSpPr/>
          <p:nvPr/>
        </p:nvSpPr>
        <p:spPr>
          <a:xfrm>
            <a:off x="0" y="1340916"/>
            <a:ext cx="12192000" cy="786514"/>
          </a:xfrm>
          <a:prstGeom prst="rect">
            <a:avLst/>
          </a:prstGeom>
          <a:solidFill>
            <a:srgbClr val="1D792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44000" rtlCol="0" anchor="ctr"/>
          <a:lstStyle/>
          <a:p>
            <a:pPr algn="ctr"/>
            <a:r>
              <a:rPr lang="en-US" dirty="0">
                <a:solidFill>
                  <a:schemeClr val="bg1"/>
                </a:solidFill>
                <a:latin typeface="Fidelity Slab" panose="02060504050501040104"/>
                <a:ea typeface="Calibri"/>
                <a:cs typeface="Calibri"/>
              </a:rPr>
              <a:t>Fidelity.com/TalkMedicare</a:t>
            </a:r>
            <a:endParaRPr lang="en-US" dirty="0">
              <a:solidFill>
                <a:schemeClr val="bg1"/>
              </a:solidFill>
              <a:latin typeface="Fidelity Slab" panose="02060504050501040104"/>
            </a:endParaRPr>
          </a:p>
        </p:txBody>
      </p:sp>
      <p:grpSp>
        <p:nvGrpSpPr>
          <p:cNvPr id="32" name="Group 31">
            <a:extLst>
              <a:ext uri="{FF2B5EF4-FFF2-40B4-BE49-F238E27FC236}">
                <a16:creationId xmlns:a16="http://schemas.microsoft.com/office/drawing/2014/main" id="{5BB4A5C6-7883-17B1-EB0B-0B5243BF903E}"/>
              </a:ext>
            </a:extLst>
          </p:cNvPr>
          <p:cNvGrpSpPr/>
          <p:nvPr/>
        </p:nvGrpSpPr>
        <p:grpSpPr>
          <a:xfrm>
            <a:off x="4411649" y="1820196"/>
            <a:ext cx="818635" cy="818635"/>
            <a:chOff x="4411649" y="1502661"/>
            <a:chExt cx="818635" cy="818635"/>
          </a:xfrm>
          <a:solidFill>
            <a:schemeClr val="tx2">
              <a:lumMod val="50000"/>
              <a:lumOff val="50000"/>
            </a:schemeClr>
          </a:solidFill>
        </p:grpSpPr>
        <p:sp>
          <p:nvSpPr>
            <p:cNvPr id="27" name="Oval 26">
              <a:extLst>
                <a:ext uri="{FF2B5EF4-FFF2-40B4-BE49-F238E27FC236}">
                  <a16:creationId xmlns:a16="http://schemas.microsoft.com/office/drawing/2014/main" id="{936435B0-72B3-061E-2644-4933BAF06ACC}"/>
                </a:ext>
              </a:extLst>
            </p:cNvPr>
            <p:cNvSpPr/>
            <p:nvPr/>
          </p:nvSpPr>
          <p:spPr>
            <a:xfrm>
              <a:off x="4411649" y="1502661"/>
              <a:ext cx="818635" cy="8186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lgn="ctr"/>
              <a:endParaRPr lang="en-US" sz="1400"/>
            </a:p>
          </p:txBody>
        </p:sp>
        <p:pic>
          <p:nvPicPr>
            <p:cNvPr id="25" name="Graphic 24">
              <a:extLst>
                <a:ext uri="{FF2B5EF4-FFF2-40B4-BE49-F238E27FC236}">
                  <a16:creationId xmlns:a16="http://schemas.microsoft.com/office/drawing/2014/main" id="{E5D36AE1-CCF2-13B6-2F4E-2162CD707A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75954" y="1666966"/>
              <a:ext cx="490025" cy="490025"/>
            </a:xfrm>
            <a:prstGeom prst="rect">
              <a:avLst/>
            </a:prstGeom>
          </p:spPr>
        </p:pic>
      </p:grpSp>
      <p:sp>
        <p:nvSpPr>
          <p:cNvPr id="30" name="Oval 29">
            <a:extLst>
              <a:ext uri="{FF2B5EF4-FFF2-40B4-BE49-F238E27FC236}">
                <a16:creationId xmlns:a16="http://schemas.microsoft.com/office/drawing/2014/main" id="{FB1B2B04-CBD1-B2F5-52EC-11758CB91A32}"/>
              </a:ext>
            </a:extLst>
          </p:cNvPr>
          <p:cNvSpPr/>
          <p:nvPr/>
        </p:nvSpPr>
        <p:spPr>
          <a:xfrm>
            <a:off x="584333" y="1820196"/>
            <a:ext cx="818635" cy="818635"/>
          </a:xfrm>
          <a:prstGeom prst="ellipse">
            <a:avLst/>
          </a:prstGeom>
          <a:solidFill>
            <a:srgbClr val="36F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lgn="ctr"/>
            <a:endParaRPr lang="en-US" sz="1400"/>
          </a:p>
        </p:txBody>
      </p:sp>
      <p:grpSp>
        <p:nvGrpSpPr>
          <p:cNvPr id="37" name="Group 36">
            <a:extLst>
              <a:ext uri="{FF2B5EF4-FFF2-40B4-BE49-F238E27FC236}">
                <a16:creationId xmlns:a16="http://schemas.microsoft.com/office/drawing/2014/main" id="{31F5B91A-40B1-D8E1-6131-C9A245A52F79}"/>
              </a:ext>
            </a:extLst>
          </p:cNvPr>
          <p:cNvGrpSpPr/>
          <p:nvPr/>
        </p:nvGrpSpPr>
        <p:grpSpPr>
          <a:xfrm>
            <a:off x="8238965" y="1820196"/>
            <a:ext cx="818635" cy="818635"/>
            <a:chOff x="8238965" y="1731708"/>
            <a:chExt cx="818635" cy="818635"/>
          </a:xfrm>
          <a:solidFill>
            <a:srgbClr val="00FFCC"/>
          </a:solidFill>
        </p:grpSpPr>
        <p:sp>
          <p:nvSpPr>
            <p:cNvPr id="21" name="Oval 20">
              <a:extLst>
                <a:ext uri="{FF2B5EF4-FFF2-40B4-BE49-F238E27FC236}">
                  <a16:creationId xmlns:a16="http://schemas.microsoft.com/office/drawing/2014/main" id="{21D67672-A1C1-60F2-1A2A-5C72CDA107C3}"/>
                </a:ext>
              </a:extLst>
            </p:cNvPr>
            <p:cNvSpPr/>
            <p:nvPr/>
          </p:nvSpPr>
          <p:spPr>
            <a:xfrm>
              <a:off x="8238965" y="1731708"/>
              <a:ext cx="818635" cy="8186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lgn="ctr"/>
              <a:endParaRPr lang="en-US" sz="1400"/>
            </a:p>
          </p:txBody>
        </p:sp>
        <p:pic>
          <p:nvPicPr>
            <p:cNvPr id="22" name="Graphic 74">
              <a:extLst>
                <a:ext uri="{FF2B5EF4-FFF2-40B4-BE49-F238E27FC236}">
                  <a16:creationId xmlns:a16="http://schemas.microsoft.com/office/drawing/2014/main" id="{C69210CC-EE9C-D82F-5E65-2525ABDDBE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47337" y="1905725"/>
              <a:ext cx="470600" cy="470600"/>
            </a:xfrm>
            <a:prstGeom prst="rect">
              <a:avLst/>
            </a:prstGeom>
          </p:spPr>
        </p:pic>
      </p:grpSp>
      <p:sp>
        <p:nvSpPr>
          <p:cNvPr id="16" name="Rectangle 15">
            <a:extLst>
              <a:ext uri="{FF2B5EF4-FFF2-40B4-BE49-F238E27FC236}">
                <a16:creationId xmlns:a16="http://schemas.microsoft.com/office/drawing/2014/main" id="{9AF768E0-ECB1-E0E5-44A3-BD5BCB6E1790}"/>
              </a:ext>
            </a:extLst>
          </p:cNvPr>
          <p:cNvSpPr/>
          <p:nvPr/>
        </p:nvSpPr>
        <p:spPr>
          <a:xfrm>
            <a:off x="441092" y="5429034"/>
            <a:ext cx="3657308" cy="743613"/>
          </a:xfrm>
          <a:prstGeom prst="rect">
            <a:avLst/>
          </a:prstGeom>
          <a:solidFill>
            <a:srgbClr val="36F92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lgn="ctr"/>
            <a:r>
              <a:rPr lang="en-US" sz="1600" b="1" dirty="0">
                <a:solidFill>
                  <a:schemeClr val="tx1"/>
                </a:solidFill>
                <a:ea typeface="Calibri"/>
                <a:cs typeface="Calibri"/>
              </a:rPr>
              <a:t>Consultative conversations</a:t>
            </a:r>
          </a:p>
          <a:p>
            <a:pPr algn="ctr"/>
            <a:r>
              <a:rPr lang="en-US" sz="1600" b="1" dirty="0">
                <a:solidFill>
                  <a:schemeClr val="tx1"/>
                </a:solidFill>
                <a:ea typeface="Calibri"/>
                <a:cs typeface="Calibri"/>
              </a:rPr>
              <a:t>about your situation</a:t>
            </a:r>
            <a:endParaRPr lang="en-US" sz="1600" b="1" dirty="0">
              <a:solidFill>
                <a:schemeClr val="tx1"/>
              </a:solidFill>
            </a:endParaRPr>
          </a:p>
        </p:txBody>
      </p:sp>
      <p:sp>
        <p:nvSpPr>
          <p:cNvPr id="14" name="Rectangle 13">
            <a:extLst>
              <a:ext uri="{FF2B5EF4-FFF2-40B4-BE49-F238E27FC236}">
                <a16:creationId xmlns:a16="http://schemas.microsoft.com/office/drawing/2014/main" id="{CB4C5BEC-DA4F-ED1C-EA64-50715D79AEA6}"/>
              </a:ext>
            </a:extLst>
          </p:cNvPr>
          <p:cNvSpPr/>
          <p:nvPr/>
        </p:nvSpPr>
        <p:spPr>
          <a:xfrm>
            <a:off x="4266284" y="5429034"/>
            <a:ext cx="3657308" cy="743613"/>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lgn="ctr"/>
            <a:r>
              <a:rPr lang="en-US" sz="1600" b="1" dirty="0">
                <a:solidFill>
                  <a:schemeClr val="bg1"/>
                </a:solidFill>
              </a:rPr>
              <a:t>Help selecting a plan that addresses your unique needs</a:t>
            </a:r>
          </a:p>
        </p:txBody>
      </p:sp>
      <p:sp>
        <p:nvSpPr>
          <p:cNvPr id="12" name="Rectangle 11">
            <a:extLst>
              <a:ext uri="{FF2B5EF4-FFF2-40B4-BE49-F238E27FC236}">
                <a16:creationId xmlns:a16="http://schemas.microsoft.com/office/drawing/2014/main" id="{FD8AFDAB-5B8F-6378-2B89-07BDC9842023}"/>
              </a:ext>
            </a:extLst>
          </p:cNvPr>
          <p:cNvSpPr/>
          <p:nvPr/>
        </p:nvSpPr>
        <p:spPr>
          <a:xfrm>
            <a:off x="8093600" y="5429034"/>
            <a:ext cx="3657308" cy="743613"/>
          </a:xfrm>
          <a:prstGeom prst="rect">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lgn="ctr"/>
            <a:r>
              <a:rPr lang="en-US" sz="1600" b="1" dirty="0">
                <a:solidFill>
                  <a:schemeClr val="tx1"/>
                </a:solidFill>
              </a:rPr>
              <a:t>Tools available at</a:t>
            </a:r>
          </a:p>
          <a:p>
            <a:pPr algn="ctr"/>
            <a:r>
              <a:rPr lang="en-US" sz="1600" b="1" dirty="0">
                <a:solidFill>
                  <a:srgbClr val="0000FF"/>
                </a:solidFill>
                <a:hlinkClick r:id="rId13">
                  <a:extLst>
                    <a:ext uri="{A12FA001-AC4F-418D-AE19-62706E023703}">
                      <ahyp:hlinkClr xmlns:ahyp="http://schemas.microsoft.com/office/drawing/2018/hyperlinkcolor" val="tx"/>
                    </a:ext>
                  </a:extLst>
                </a:hlinkClick>
              </a:rPr>
              <a:t>Fidelity.com/TalkMedicare</a:t>
            </a:r>
            <a:endParaRPr lang="en-US" sz="1600" b="1" dirty="0">
              <a:solidFill>
                <a:srgbClr val="0000FF"/>
              </a:solidFill>
            </a:endParaRPr>
          </a:p>
        </p:txBody>
      </p:sp>
      <p:sp>
        <p:nvSpPr>
          <p:cNvPr id="38" name="Rectangle 37">
            <a:extLst>
              <a:ext uri="{FF2B5EF4-FFF2-40B4-BE49-F238E27FC236}">
                <a16:creationId xmlns:a16="http://schemas.microsoft.com/office/drawing/2014/main" id="{7CD377B2-CB5C-FF5B-4195-D875F4B0D918}"/>
              </a:ext>
            </a:extLst>
          </p:cNvPr>
          <p:cNvSpPr/>
          <p:nvPr/>
        </p:nvSpPr>
        <p:spPr>
          <a:xfrm>
            <a:off x="0" y="6172647"/>
            <a:ext cx="12192000" cy="68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p>
        </p:txBody>
      </p:sp>
      <p:pic>
        <p:nvPicPr>
          <p:cNvPr id="2" name="Graphic 22">
            <a:extLst>
              <a:ext uri="{FF2B5EF4-FFF2-40B4-BE49-F238E27FC236}">
                <a16:creationId xmlns:a16="http://schemas.microsoft.com/office/drawing/2014/main" id="{2EC269BF-4EBA-8A19-E07B-835DD618418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4391" y="1968790"/>
            <a:ext cx="553212" cy="553212"/>
          </a:xfrm>
          <a:prstGeom prst="rect">
            <a:avLst/>
          </a:prstGeom>
        </p:spPr>
      </p:pic>
    </p:spTree>
    <p:extLst>
      <p:ext uri="{BB962C8B-B14F-4D97-AF65-F5344CB8AC3E}">
        <p14:creationId xmlns:p14="http://schemas.microsoft.com/office/powerpoint/2010/main" val="289019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15"/>
                                        </p:tgtEl>
                                        <p:attrNameLst>
                                          <p:attrName>ppt_x</p:attrName>
                                          <p:attrName>ppt_y</p:attrName>
                                        </p:attrNameLst>
                                      </p:cBhvr>
                                      <p:rCtr x="0" y="1736"/>
                                    </p:animMotion>
                                  </p:childTnLst>
                                </p:cTn>
                              </p:par>
                              <p:par>
                                <p:cTn id="10" presetID="10" presetClass="entr" presetSubtype="0" fill="hold" grpId="0" nodeType="with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par>
                                <p:cTn id="13" presetID="42" presetClass="path" presetSubtype="0" decel="100000" fill="hold" grpId="1" nodeType="withEffect">
                                  <p:stCondLst>
                                    <p:cond delay="250"/>
                                  </p:stCondLst>
                                  <p:childTnLst>
                                    <p:animMotion origin="layout" path="M -3.75E-6 -0.03472 L -3.75E-6 1.85185E-6 " pathEditMode="relative" rAng="0" ptsTypes="AA">
                                      <p:cBhvr>
                                        <p:cTn id="14" dur="500" fill="hold"/>
                                        <p:tgtEl>
                                          <p:spTgt spid="13"/>
                                        </p:tgtEl>
                                        <p:attrNameLst>
                                          <p:attrName>ppt_x</p:attrName>
                                          <p:attrName>ppt_y</p:attrName>
                                        </p:attrNameLst>
                                      </p:cBhvr>
                                      <p:rCtr x="0" y="1736"/>
                                    </p:animMotion>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par>
                                <p:cTn id="18" presetID="42" presetClass="path" presetSubtype="0" decel="100000" fill="hold" grpId="1" nodeType="withEffect">
                                  <p:stCondLst>
                                    <p:cond delay="500"/>
                                  </p:stCondLst>
                                  <p:childTnLst>
                                    <p:animMotion origin="layout" path="M -3.75E-6 -0.03472 L -3.75E-6 1.85185E-6 " pathEditMode="relative" rAng="0" ptsTypes="AA">
                                      <p:cBhvr>
                                        <p:cTn id="19" dur="500" fill="hold"/>
                                        <p:tgtEl>
                                          <p:spTgt spid="11"/>
                                        </p:tgtEl>
                                        <p:attrNameLst>
                                          <p:attrName>ppt_x</p:attrName>
                                          <p:attrName>ppt_y</p:attrName>
                                        </p:attrNameLst>
                                      </p:cBhvr>
                                      <p:rCtr x="0" y="1736"/>
                                    </p:animMotion>
                                  </p:childTnLst>
                                </p:cTn>
                              </p:par>
                              <p:par>
                                <p:cTn id="20" presetID="53" presetClass="entr" presetSubtype="16" fill="hold" nodeType="withEffect">
                                  <p:stCondLst>
                                    <p:cond delay="250"/>
                                  </p:stCondLst>
                                  <p:childTnLst>
                                    <p:set>
                                      <p:cBhvr>
                                        <p:cTn id="21" dur="1" fill="hold">
                                          <p:stCondLst>
                                            <p:cond delay="0"/>
                                          </p:stCondLst>
                                        </p:cTn>
                                        <p:tgtEl>
                                          <p:spTgt spid="32"/>
                                        </p:tgtEl>
                                        <p:attrNameLst>
                                          <p:attrName>style.visibility</p:attrName>
                                        </p:attrNameLst>
                                      </p:cBhvr>
                                      <p:to>
                                        <p:strVal val="visible"/>
                                      </p:to>
                                    </p:set>
                                    <p:anim calcmode="lin" valueType="num">
                                      <p:cBhvr>
                                        <p:cTn id="22" dur="250" fill="hold"/>
                                        <p:tgtEl>
                                          <p:spTgt spid="32"/>
                                        </p:tgtEl>
                                        <p:attrNameLst>
                                          <p:attrName>ppt_w</p:attrName>
                                        </p:attrNameLst>
                                      </p:cBhvr>
                                      <p:tavLst>
                                        <p:tav tm="0">
                                          <p:val>
                                            <p:fltVal val="0"/>
                                          </p:val>
                                        </p:tav>
                                        <p:tav tm="100000">
                                          <p:val>
                                            <p:strVal val="#ppt_w"/>
                                          </p:val>
                                        </p:tav>
                                      </p:tavLst>
                                    </p:anim>
                                    <p:anim calcmode="lin" valueType="num">
                                      <p:cBhvr>
                                        <p:cTn id="23" dur="250" fill="hold"/>
                                        <p:tgtEl>
                                          <p:spTgt spid="32"/>
                                        </p:tgtEl>
                                        <p:attrNameLst>
                                          <p:attrName>ppt_h</p:attrName>
                                        </p:attrNameLst>
                                      </p:cBhvr>
                                      <p:tavLst>
                                        <p:tav tm="0">
                                          <p:val>
                                            <p:fltVal val="0"/>
                                          </p:val>
                                        </p:tav>
                                        <p:tav tm="100000">
                                          <p:val>
                                            <p:strVal val="#ppt_h"/>
                                          </p:val>
                                        </p:tav>
                                      </p:tavLst>
                                    </p:anim>
                                    <p:animEffect transition="in" filter="fade">
                                      <p:cBhvr>
                                        <p:cTn id="24" dur="250"/>
                                        <p:tgtEl>
                                          <p:spTgt spid="32"/>
                                        </p:tgtEl>
                                      </p:cBhvr>
                                    </p:animEffect>
                                  </p:childTnLst>
                                </p:cTn>
                              </p:par>
                              <p:par>
                                <p:cTn id="25" presetID="6" presetClass="emph" presetSubtype="0" decel="100000" fill="hold" nodeType="withEffect">
                                  <p:stCondLst>
                                    <p:cond delay="250"/>
                                  </p:stCondLst>
                                  <p:childTnLst>
                                    <p:animScale>
                                      <p:cBhvr>
                                        <p:cTn id="26" dur="500" fill="hold"/>
                                        <p:tgtEl>
                                          <p:spTgt spid="32"/>
                                        </p:tgtEl>
                                      </p:cBhvr>
                                      <p:by x="1000000" y="1000000"/>
                                    </p:animScale>
                                  </p:childTnLst>
                                </p:cTn>
                              </p:par>
                              <p:par>
                                <p:cTn id="27" presetID="6" presetClass="emph" presetSubtype="0" fill="hold" nodeType="withEffect">
                                  <p:stCondLst>
                                    <p:cond delay="250"/>
                                  </p:stCondLst>
                                  <p:childTnLst>
                                    <p:animScale>
                                      <p:cBhvr>
                                        <p:cTn id="28" dur="10" fill="hold"/>
                                        <p:tgtEl>
                                          <p:spTgt spid="32"/>
                                        </p:tgtEl>
                                      </p:cBhvr>
                                      <p:by x="10000" y="10000"/>
                                    </p:animScale>
                                  </p:childTnLst>
                                </p:cTn>
                              </p:par>
                              <p:par>
                                <p:cTn id="29" presetID="53" presetClass="entr" presetSubtype="16" fill="hold" nodeType="withEffect">
                                  <p:stCondLst>
                                    <p:cond delay="500"/>
                                  </p:stCondLst>
                                  <p:childTnLst>
                                    <p:set>
                                      <p:cBhvr>
                                        <p:cTn id="30" dur="1" fill="hold">
                                          <p:stCondLst>
                                            <p:cond delay="0"/>
                                          </p:stCondLst>
                                        </p:cTn>
                                        <p:tgtEl>
                                          <p:spTgt spid="37"/>
                                        </p:tgtEl>
                                        <p:attrNameLst>
                                          <p:attrName>style.visibility</p:attrName>
                                        </p:attrNameLst>
                                      </p:cBhvr>
                                      <p:to>
                                        <p:strVal val="visible"/>
                                      </p:to>
                                    </p:set>
                                    <p:anim calcmode="lin" valueType="num">
                                      <p:cBhvr>
                                        <p:cTn id="31" dur="250" fill="hold"/>
                                        <p:tgtEl>
                                          <p:spTgt spid="37"/>
                                        </p:tgtEl>
                                        <p:attrNameLst>
                                          <p:attrName>ppt_w</p:attrName>
                                        </p:attrNameLst>
                                      </p:cBhvr>
                                      <p:tavLst>
                                        <p:tav tm="0">
                                          <p:val>
                                            <p:fltVal val="0"/>
                                          </p:val>
                                        </p:tav>
                                        <p:tav tm="100000">
                                          <p:val>
                                            <p:strVal val="#ppt_w"/>
                                          </p:val>
                                        </p:tav>
                                      </p:tavLst>
                                    </p:anim>
                                    <p:anim calcmode="lin" valueType="num">
                                      <p:cBhvr>
                                        <p:cTn id="32" dur="250" fill="hold"/>
                                        <p:tgtEl>
                                          <p:spTgt spid="37"/>
                                        </p:tgtEl>
                                        <p:attrNameLst>
                                          <p:attrName>ppt_h</p:attrName>
                                        </p:attrNameLst>
                                      </p:cBhvr>
                                      <p:tavLst>
                                        <p:tav tm="0">
                                          <p:val>
                                            <p:fltVal val="0"/>
                                          </p:val>
                                        </p:tav>
                                        <p:tav tm="100000">
                                          <p:val>
                                            <p:strVal val="#ppt_h"/>
                                          </p:val>
                                        </p:tav>
                                      </p:tavLst>
                                    </p:anim>
                                    <p:animEffect transition="in" filter="fade">
                                      <p:cBhvr>
                                        <p:cTn id="33" dur="250"/>
                                        <p:tgtEl>
                                          <p:spTgt spid="37"/>
                                        </p:tgtEl>
                                      </p:cBhvr>
                                    </p:animEffect>
                                  </p:childTnLst>
                                </p:cTn>
                              </p:par>
                              <p:par>
                                <p:cTn id="34" presetID="6" presetClass="emph" presetSubtype="0" decel="100000" fill="hold" nodeType="withEffect">
                                  <p:stCondLst>
                                    <p:cond delay="500"/>
                                  </p:stCondLst>
                                  <p:childTnLst>
                                    <p:animScale>
                                      <p:cBhvr>
                                        <p:cTn id="35" dur="500" fill="hold"/>
                                        <p:tgtEl>
                                          <p:spTgt spid="37"/>
                                        </p:tgtEl>
                                      </p:cBhvr>
                                      <p:by x="1000000" y="1000000"/>
                                    </p:animScale>
                                  </p:childTnLst>
                                </p:cTn>
                              </p:par>
                              <p:par>
                                <p:cTn id="36" presetID="6" presetClass="emph" presetSubtype="0" fill="hold" nodeType="withEffect">
                                  <p:stCondLst>
                                    <p:cond delay="500"/>
                                  </p:stCondLst>
                                  <p:childTnLst>
                                    <p:animScale>
                                      <p:cBhvr>
                                        <p:cTn id="37" dur="10" fill="hold"/>
                                        <p:tgtEl>
                                          <p:spTgt spid="37"/>
                                        </p:tgtEl>
                                      </p:cBhvr>
                                      <p:by x="10000" y="10000"/>
                                    </p:animScale>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50"/>
                                        <p:tgtEl>
                                          <p:spTgt spid="19"/>
                                        </p:tgtEl>
                                      </p:cBhvr>
                                    </p:animEffect>
                                  </p:childTnLst>
                                </p:cTn>
                              </p:par>
                              <p:par>
                                <p:cTn id="41" presetID="42" presetClass="path" presetSubtype="0" decel="100000" fill="hold" grpId="1" nodeType="withEffect">
                                  <p:stCondLst>
                                    <p:cond delay="0"/>
                                  </p:stCondLst>
                                  <p:childTnLst>
                                    <p:animMotion origin="layout" path="M 1.25E-6 0.03889 L 1.25E-6 1.85185E-6 " pathEditMode="relative" rAng="0" ptsTypes="AA">
                                      <p:cBhvr>
                                        <p:cTn id="42" dur="500" fill="hold"/>
                                        <p:tgtEl>
                                          <p:spTgt spid="19"/>
                                        </p:tgtEl>
                                        <p:attrNameLst>
                                          <p:attrName>ppt_x</p:attrName>
                                          <p:attrName>ppt_y</p:attrName>
                                        </p:attrNameLst>
                                      </p:cBhvr>
                                      <p:rCtr x="0" y="-1944"/>
                                    </p:animMotion>
                                  </p:childTnLst>
                                </p:cTn>
                              </p:par>
                              <p:par>
                                <p:cTn id="43" presetID="10" presetClass="entr" presetSubtype="0" fill="hold" grpId="0" nodeType="withEffect">
                                  <p:stCondLst>
                                    <p:cond delay="25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50"/>
                                        <p:tgtEl>
                                          <p:spTgt spid="17"/>
                                        </p:tgtEl>
                                      </p:cBhvr>
                                    </p:animEffect>
                                  </p:childTnLst>
                                </p:cTn>
                              </p:par>
                              <p:par>
                                <p:cTn id="46" presetID="42" presetClass="path" presetSubtype="0" decel="100000" fill="hold" grpId="1" nodeType="withEffect">
                                  <p:stCondLst>
                                    <p:cond delay="250"/>
                                  </p:stCondLst>
                                  <p:childTnLst>
                                    <p:animMotion origin="layout" path="M 1.25E-6 0.03889 L 1.25E-6 1.85185E-6 " pathEditMode="relative" rAng="0" ptsTypes="AA">
                                      <p:cBhvr>
                                        <p:cTn id="47" dur="500" fill="hold"/>
                                        <p:tgtEl>
                                          <p:spTgt spid="17"/>
                                        </p:tgtEl>
                                        <p:attrNameLst>
                                          <p:attrName>ppt_x</p:attrName>
                                          <p:attrName>ppt_y</p:attrName>
                                        </p:attrNameLst>
                                      </p:cBhvr>
                                      <p:rCtr x="0" y="-1944"/>
                                    </p:animMotion>
                                  </p:childTnLst>
                                </p:cTn>
                              </p:par>
                              <p:par>
                                <p:cTn id="48" presetID="10" presetClass="entr" presetSubtype="0" fill="hold" grpId="0" nodeType="withEffect">
                                  <p:stCondLst>
                                    <p:cond delay="50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250"/>
                                        <p:tgtEl>
                                          <p:spTgt spid="18"/>
                                        </p:tgtEl>
                                      </p:cBhvr>
                                    </p:animEffect>
                                  </p:childTnLst>
                                </p:cTn>
                              </p:par>
                              <p:par>
                                <p:cTn id="51" presetID="42" presetClass="path" presetSubtype="0" decel="100000" fill="hold" grpId="1" nodeType="withEffect">
                                  <p:stCondLst>
                                    <p:cond delay="500"/>
                                  </p:stCondLst>
                                  <p:childTnLst>
                                    <p:animMotion origin="layout" path="M 1.25E-6 0.03889 L 1.25E-6 1.85185E-6 " pathEditMode="relative" rAng="0" ptsTypes="AA">
                                      <p:cBhvr>
                                        <p:cTn id="52" dur="500" fill="hold"/>
                                        <p:tgtEl>
                                          <p:spTgt spid="18"/>
                                        </p:tgtEl>
                                        <p:attrNameLst>
                                          <p:attrName>ppt_x</p:attrName>
                                          <p:attrName>ppt_y</p:attrName>
                                        </p:attrNameLst>
                                      </p:cBhvr>
                                      <p:rCtr x="0" y="-1944"/>
                                    </p:animMotion>
                                  </p:childTnLst>
                                </p:cTn>
                              </p:par>
                            </p:childTnLst>
                          </p:cTn>
                        </p:par>
                        <p:par>
                          <p:cTn id="53" fill="hold">
                            <p:stCondLst>
                              <p:cond delay="1000"/>
                            </p:stCondLst>
                            <p:childTnLst>
                              <p:par>
                                <p:cTn id="54" presetID="2" presetClass="entr" presetSubtype="4" decel="10000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par>
                                <p:cTn id="58" presetID="2" presetClass="entr" presetSubtype="4" decel="100000" fill="hold" grpId="0" nodeType="withEffect">
                                  <p:stCondLst>
                                    <p:cond delay="10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ppt_x"/>
                                          </p:val>
                                        </p:tav>
                                        <p:tav tm="100000">
                                          <p:val>
                                            <p:strVal val="#ppt_x"/>
                                          </p:val>
                                        </p:tav>
                                      </p:tavLst>
                                    </p:anim>
                                    <p:anim calcmode="lin" valueType="num">
                                      <p:cBhvr additive="base">
                                        <p:cTn id="61" dur="500" fill="hold"/>
                                        <p:tgtEl>
                                          <p:spTgt spid="14"/>
                                        </p:tgtEl>
                                        <p:attrNameLst>
                                          <p:attrName>ppt_y</p:attrName>
                                        </p:attrNameLst>
                                      </p:cBhvr>
                                      <p:tavLst>
                                        <p:tav tm="0">
                                          <p:val>
                                            <p:strVal val="1+#ppt_h/2"/>
                                          </p:val>
                                        </p:tav>
                                        <p:tav tm="100000">
                                          <p:val>
                                            <p:strVal val="#ppt_y"/>
                                          </p:val>
                                        </p:tav>
                                      </p:tavLst>
                                    </p:anim>
                                  </p:childTnLst>
                                </p:cTn>
                              </p:par>
                              <p:par>
                                <p:cTn id="62" presetID="2" presetClass="entr" presetSubtype="4" decel="100000" fill="hold" grpId="0" nodeType="withEffect">
                                  <p:stCondLst>
                                    <p:cond delay="20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ppt_x"/>
                                          </p:val>
                                        </p:tav>
                                        <p:tav tm="100000">
                                          <p:val>
                                            <p:strVal val="#ppt_x"/>
                                          </p:val>
                                        </p:tav>
                                      </p:tavLst>
                                    </p:anim>
                                    <p:anim calcmode="lin" valueType="num">
                                      <p:cBhvr additive="base">
                                        <p:cTn id="6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3" grpId="0" animBg="1"/>
      <p:bldP spid="13" grpId="1" animBg="1"/>
      <p:bldP spid="11" grpId="0" animBg="1"/>
      <p:bldP spid="11" grpId="1" animBg="1"/>
      <p:bldP spid="17" grpId="0" animBg="1"/>
      <p:bldP spid="17" grpId="1" animBg="1"/>
      <p:bldP spid="18" grpId="0" animBg="1"/>
      <p:bldP spid="18" grpId="1" animBg="1"/>
      <p:bldP spid="19" grpId="0" animBg="1"/>
      <p:bldP spid="19" grpId="1" animBg="1"/>
      <p:bldP spid="16" grpId="0" animBg="1"/>
      <p:bldP spid="14"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and person hugging on a balcony&#10;&#10;AI-generated content may be incorrect.">
            <a:extLst>
              <a:ext uri="{FF2B5EF4-FFF2-40B4-BE49-F238E27FC236}">
                <a16:creationId xmlns:a16="http://schemas.microsoft.com/office/drawing/2014/main" id="{9568A042-7F8F-F13B-7574-C232A9839D0A}"/>
              </a:ext>
            </a:extLst>
          </p:cNvPr>
          <p:cNvPicPr>
            <a:picLocks noChangeAspect="1"/>
          </p:cNvPicPr>
          <p:nvPr/>
        </p:nvPicPr>
        <p:blipFill>
          <a:blip r:embed="rId3">
            <a:extLst>
              <a:ext uri="{28A0092B-C50C-407E-A947-70E740481C1C}">
                <a14:useLocalDpi xmlns:a14="http://schemas.microsoft.com/office/drawing/2010/main" val="0"/>
              </a:ext>
            </a:extLst>
          </a:blip>
          <a:srcRect t="20980" r="15127" b="23315"/>
          <a:stretch>
            <a:fillRect/>
          </a:stretch>
        </p:blipFill>
        <p:spPr>
          <a:xfrm>
            <a:off x="0" y="1520825"/>
            <a:ext cx="12192000" cy="5337175"/>
          </a:xfrm>
          <a:prstGeom prst="rect">
            <a:avLst/>
          </a:prstGeom>
        </p:spPr>
      </p:pic>
      <p:sp>
        <p:nvSpPr>
          <p:cNvPr id="2" name="Text Placeholder 1">
            <a:extLst>
              <a:ext uri="{FF2B5EF4-FFF2-40B4-BE49-F238E27FC236}">
                <a16:creationId xmlns:a16="http://schemas.microsoft.com/office/drawing/2014/main" id="{A337E1F3-196F-7CC9-C049-DB040B4B0A85}"/>
              </a:ext>
            </a:extLst>
          </p:cNvPr>
          <p:cNvSpPr>
            <a:spLocks noGrp="1"/>
          </p:cNvSpPr>
          <p:nvPr>
            <p:ph type="body" sz="quarter" idx="13"/>
          </p:nvPr>
        </p:nvSpPr>
        <p:spPr/>
        <p:txBody>
          <a:bodyPr/>
          <a:lstStyle/>
          <a:p>
            <a:r>
              <a:rPr lang="en-US" dirty="0"/>
              <a:t>Guidance and support at every stage of your journey</a:t>
            </a:r>
          </a:p>
        </p:txBody>
      </p:sp>
      <p:sp>
        <p:nvSpPr>
          <p:cNvPr id="5" name="Slide Number Placeholder 4">
            <a:extLst>
              <a:ext uri="{FF2B5EF4-FFF2-40B4-BE49-F238E27FC236}">
                <a16:creationId xmlns:a16="http://schemas.microsoft.com/office/drawing/2014/main" id="{E09959F2-8D3B-021A-4FEF-E0D8C87FF84C}"/>
              </a:ext>
            </a:extLst>
          </p:cNvPr>
          <p:cNvSpPr>
            <a:spLocks noGrp="1"/>
          </p:cNvSpPr>
          <p:nvPr>
            <p:ph type="sldNum" sz="quarter" idx="16"/>
          </p:nvPr>
        </p:nvSpPr>
        <p:spPr>
          <a:xfrm>
            <a:off x="1" y="6478305"/>
            <a:ext cx="486376" cy="227296"/>
          </a:xfrm>
        </p:spPr>
        <p:txBody>
          <a:bodyPr/>
          <a:lstStyle/>
          <a:p>
            <a:fld id="{05BFBC55-CFB3-E64F-8BCC-34A4E1FBD227}" type="slidenum">
              <a:rPr lang="en-CA" smtClean="0">
                <a:solidFill>
                  <a:schemeClr val="bg1"/>
                </a:solidFill>
              </a:rPr>
              <a:pPr/>
              <a:t>18</a:t>
            </a:fld>
            <a:endParaRPr lang="en-CA" dirty="0">
              <a:solidFill>
                <a:schemeClr val="bg1"/>
              </a:solidFill>
            </a:endParaRPr>
          </a:p>
        </p:txBody>
      </p:sp>
      <p:sp>
        <p:nvSpPr>
          <p:cNvPr id="6" name="Title 5">
            <a:extLst>
              <a:ext uri="{FF2B5EF4-FFF2-40B4-BE49-F238E27FC236}">
                <a16:creationId xmlns:a16="http://schemas.microsoft.com/office/drawing/2014/main" id="{84F6379A-8423-8067-3FF7-B0016BDC6401}"/>
              </a:ext>
            </a:extLst>
          </p:cNvPr>
          <p:cNvSpPr>
            <a:spLocks noGrp="1"/>
          </p:cNvSpPr>
          <p:nvPr>
            <p:ph type="title"/>
          </p:nvPr>
        </p:nvSpPr>
        <p:spPr>
          <a:xfrm>
            <a:off x="609600" y="506075"/>
            <a:ext cx="10972800" cy="365125"/>
          </a:xfrm>
        </p:spPr>
        <p:txBody>
          <a:bodyPr>
            <a:normAutofit fontScale="90000"/>
          </a:bodyPr>
          <a:lstStyle/>
          <a:p>
            <a:r>
              <a:rPr lang="en-US" dirty="0">
                <a:solidFill>
                  <a:schemeClr val="accent3">
                    <a:lumMod val="60000"/>
                    <a:lumOff val="40000"/>
                  </a:schemeClr>
                </a:solidFill>
              </a:rPr>
              <a:t>Personalized help with your Medicare decisions</a:t>
            </a:r>
            <a:endParaRPr lang="en-GB" dirty="0">
              <a:solidFill>
                <a:schemeClr val="accent3">
                  <a:lumMod val="60000"/>
                  <a:lumOff val="40000"/>
                </a:schemeClr>
              </a:solidFill>
            </a:endParaRPr>
          </a:p>
        </p:txBody>
      </p:sp>
      <p:grpSp>
        <p:nvGrpSpPr>
          <p:cNvPr id="28" name="Group 27">
            <a:extLst>
              <a:ext uri="{FF2B5EF4-FFF2-40B4-BE49-F238E27FC236}">
                <a16:creationId xmlns:a16="http://schemas.microsoft.com/office/drawing/2014/main" id="{F5CE6444-B467-EFC2-1BDC-879D7F6F66C1}"/>
              </a:ext>
            </a:extLst>
          </p:cNvPr>
          <p:cNvGrpSpPr/>
          <p:nvPr/>
        </p:nvGrpSpPr>
        <p:grpSpPr>
          <a:xfrm>
            <a:off x="3391931" y="3246439"/>
            <a:ext cx="2628900" cy="2926208"/>
            <a:chOff x="3401457" y="3246439"/>
            <a:chExt cx="2628900" cy="2926208"/>
          </a:xfrm>
        </p:grpSpPr>
        <p:sp>
          <p:nvSpPr>
            <p:cNvPr id="13" name="Rectangle 12">
              <a:extLst>
                <a:ext uri="{FF2B5EF4-FFF2-40B4-BE49-F238E27FC236}">
                  <a16:creationId xmlns:a16="http://schemas.microsoft.com/office/drawing/2014/main" id="{299E913E-73E0-A6A2-F630-E32D23BE876D}"/>
                </a:ext>
              </a:extLst>
            </p:cNvPr>
            <p:cNvSpPr/>
            <p:nvPr/>
          </p:nvSpPr>
          <p:spPr>
            <a:xfrm>
              <a:off x="3401457" y="3246439"/>
              <a:ext cx="2628900" cy="2913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1365" tIns="180000" rIns="144000" rtlCol="0" anchor="t"/>
            <a:lstStyle/>
            <a:p>
              <a:pPr lvl="0" defTabSz="806867">
                <a:spcAft>
                  <a:spcPts val="1200"/>
                </a:spcAft>
                <a:defRPr/>
              </a:pPr>
              <a:r>
                <a:rPr lang="en-US" sz="1400" b="1" dirty="0">
                  <a:solidFill>
                    <a:prstClr val="black"/>
                  </a:solidFill>
                </a:rPr>
                <a:t>Compare options </a:t>
              </a:r>
              <a:r>
                <a:rPr lang="en-US" sz="1400" dirty="0">
                  <a:solidFill>
                    <a:prstClr val="black"/>
                  </a:solidFill>
                </a:rPr>
                <a:t>during </a:t>
              </a:r>
              <a:br>
                <a:rPr lang="en-US" sz="1400" dirty="0">
                  <a:solidFill>
                    <a:prstClr val="black"/>
                  </a:solidFill>
                </a:rPr>
              </a:br>
              <a:r>
                <a:rPr lang="en-US" sz="1400" dirty="0">
                  <a:solidFill>
                    <a:prstClr val="black"/>
                  </a:solidFill>
                </a:rPr>
                <a:t>the Medicare Annual Enrollment Period</a:t>
              </a:r>
              <a:br>
                <a:rPr lang="en-US" sz="1400" dirty="0">
                  <a:solidFill>
                    <a:prstClr val="black"/>
                  </a:solidFill>
                </a:rPr>
              </a:br>
              <a:r>
                <a:rPr lang="en-US" sz="1100" dirty="0">
                  <a:solidFill>
                    <a:prstClr val="black"/>
                  </a:solidFill>
                </a:rPr>
                <a:t>(October 15 – December 7)</a:t>
              </a:r>
            </a:p>
            <a:p>
              <a:pPr lvl="0" defTabSz="806867">
                <a:spcAft>
                  <a:spcPts val="1200"/>
                </a:spcAft>
                <a:defRPr/>
              </a:pPr>
              <a:r>
                <a:rPr lang="en-US" sz="1400" b="1" dirty="0">
                  <a:solidFill>
                    <a:prstClr val="black"/>
                  </a:solidFill>
                </a:rPr>
                <a:t>Change plans </a:t>
              </a:r>
              <a:r>
                <a:rPr lang="en-US" sz="1400" dirty="0">
                  <a:solidFill>
                    <a:prstClr val="black"/>
                  </a:solidFill>
                </a:rPr>
                <a:t>outside of the Annual Enrollment Period due to special circumstances</a:t>
              </a:r>
              <a:br>
                <a:rPr lang="en-US" sz="1400" dirty="0">
                  <a:solidFill>
                    <a:prstClr val="black"/>
                  </a:solidFill>
                </a:rPr>
              </a:br>
              <a:r>
                <a:rPr lang="en-US" sz="1100" dirty="0">
                  <a:solidFill>
                    <a:prstClr val="black"/>
                  </a:solidFill>
                </a:rPr>
                <a:t>(for example, moving to a new Medicare service area)</a:t>
              </a:r>
              <a:endParaRPr lang="en-US" sz="1400" dirty="0">
                <a:solidFill>
                  <a:prstClr val="black"/>
                </a:solidFill>
              </a:endParaRPr>
            </a:p>
          </p:txBody>
        </p:sp>
        <p:sp>
          <p:nvSpPr>
            <p:cNvPr id="19" name="Rectangle 18">
              <a:extLst>
                <a:ext uri="{FF2B5EF4-FFF2-40B4-BE49-F238E27FC236}">
                  <a16:creationId xmlns:a16="http://schemas.microsoft.com/office/drawing/2014/main" id="{5B581F91-215B-D474-2503-B79BEEE654CE}"/>
                </a:ext>
              </a:extLst>
            </p:cNvPr>
            <p:cNvSpPr/>
            <p:nvPr/>
          </p:nvSpPr>
          <p:spPr>
            <a:xfrm>
              <a:off x="3401457" y="5943600"/>
              <a:ext cx="2628900" cy="229047"/>
            </a:xfrm>
            <a:prstGeom prst="rect">
              <a:avLst/>
            </a:prstGeom>
            <a:solidFill>
              <a:srgbClr val="36F92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lgn="ctr" defTabSz="806867">
                <a:lnSpc>
                  <a:spcPts val="1588"/>
                </a:lnSpc>
                <a:spcAft>
                  <a:spcPts val="1059"/>
                </a:spcAft>
                <a:defRPr/>
              </a:pPr>
              <a:endParaRPr lang="en-US" sz="1800" b="1" dirty="0">
                <a:solidFill>
                  <a:schemeClr val="tx1"/>
                </a:solidFill>
                <a:cs typeface="Calibri" panose="020F0502020204030204" pitchFamily="34" charset="0"/>
              </a:endParaRPr>
            </a:p>
          </p:txBody>
        </p:sp>
      </p:grpSp>
      <p:grpSp>
        <p:nvGrpSpPr>
          <p:cNvPr id="29" name="Group 28">
            <a:extLst>
              <a:ext uri="{FF2B5EF4-FFF2-40B4-BE49-F238E27FC236}">
                <a16:creationId xmlns:a16="http://schemas.microsoft.com/office/drawing/2014/main" id="{FC34C4B7-F687-8941-F73E-2A9C043AEE9A}"/>
              </a:ext>
            </a:extLst>
          </p:cNvPr>
          <p:cNvGrpSpPr/>
          <p:nvPr/>
        </p:nvGrpSpPr>
        <p:grpSpPr>
          <a:xfrm>
            <a:off x="609600" y="3246439"/>
            <a:ext cx="2628900" cy="2926208"/>
            <a:chOff x="609600" y="3246439"/>
            <a:chExt cx="2628900" cy="2926208"/>
          </a:xfrm>
        </p:grpSpPr>
        <p:sp>
          <p:nvSpPr>
            <p:cNvPr id="12" name="Rectangle 11">
              <a:extLst>
                <a:ext uri="{FF2B5EF4-FFF2-40B4-BE49-F238E27FC236}">
                  <a16:creationId xmlns:a16="http://schemas.microsoft.com/office/drawing/2014/main" id="{84DBC9AB-34D6-E357-4A5D-A96BD59FA6DA}"/>
                </a:ext>
              </a:extLst>
            </p:cNvPr>
            <p:cNvSpPr/>
            <p:nvPr/>
          </p:nvSpPr>
          <p:spPr>
            <a:xfrm>
              <a:off x="609600" y="3246439"/>
              <a:ext cx="2628900" cy="2913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1365" tIns="180000" rIns="144000" bIns="45720" rtlCol="0" anchor="t"/>
            <a:lstStyle/>
            <a:p>
              <a:pPr marR="0" lvl="0" defTabSz="806867" rtl="0" eaLnBrk="1" fontAlgn="auto" latinLnBrk="0" hangingPunct="1">
                <a:spcBef>
                  <a:spcPts val="0"/>
                </a:spcBef>
                <a:spcAft>
                  <a:spcPts val="1200"/>
                </a:spcAft>
                <a:buClrTx/>
                <a:buSzTx/>
                <a:tabLst/>
                <a:defRPr/>
              </a:pPr>
              <a:r>
                <a:rPr lang="en-US" sz="1400" b="1" dirty="0">
                  <a:solidFill>
                    <a:prstClr val="black"/>
                  </a:solidFill>
                </a:rPr>
                <a:t>At least</a:t>
              </a:r>
              <a:r>
                <a:rPr lang="en-US" sz="1400" dirty="0">
                  <a:solidFill>
                    <a:prstClr val="black"/>
                  </a:solidFill>
                </a:rPr>
                <a:t> </a:t>
              </a:r>
              <a:r>
                <a:rPr lang="en-US" sz="1400" b="1" dirty="0">
                  <a:solidFill>
                    <a:prstClr val="black"/>
                  </a:solidFill>
                </a:rPr>
                <a:t>64</a:t>
              </a:r>
              <a:r>
                <a:rPr lang="en-US" sz="1400" dirty="0">
                  <a:solidFill>
                    <a:prstClr val="black"/>
                  </a:solidFill>
                </a:rPr>
                <a:t> years old (or younger, if enrolling early due to certain medical conditions or disabilities)</a:t>
              </a:r>
            </a:p>
            <a:p>
              <a:pPr marR="0" lvl="0" defTabSz="806867" rtl="0" eaLnBrk="1" fontAlgn="auto" latinLnBrk="0" hangingPunct="1">
                <a:spcBef>
                  <a:spcPts val="0"/>
                </a:spcBef>
                <a:spcAft>
                  <a:spcPts val="1200"/>
                </a:spcAft>
                <a:buClrTx/>
                <a:buSzTx/>
                <a:tabLst/>
                <a:defRPr/>
              </a:pPr>
              <a:r>
                <a:rPr lang="en-US" sz="1400" b="1" dirty="0">
                  <a:solidFill>
                    <a:prstClr val="black"/>
                  </a:solidFill>
                </a:rPr>
                <a:t>65</a:t>
              </a:r>
              <a:r>
                <a:rPr lang="en-US" sz="1400" dirty="0">
                  <a:solidFill>
                    <a:prstClr val="black"/>
                  </a:solidFill>
                </a:rPr>
                <a:t> or older and retiring within 12 months</a:t>
              </a:r>
            </a:p>
          </p:txBody>
        </p:sp>
        <p:sp>
          <p:nvSpPr>
            <p:cNvPr id="20" name="Rectangle 19">
              <a:extLst>
                <a:ext uri="{FF2B5EF4-FFF2-40B4-BE49-F238E27FC236}">
                  <a16:creationId xmlns:a16="http://schemas.microsoft.com/office/drawing/2014/main" id="{8C6FBE0A-3504-B2AD-9F8B-63B5B429D1B6}"/>
                </a:ext>
              </a:extLst>
            </p:cNvPr>
            <p:cNvSpPr/>
            <p:nvPr/>
          </p:nvSpPr>
          <p:spPr>
            <a:xfrm>
              <a:off x="609600" y="5943600"/>
              <a:ext cx="2628900" cy="22904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lgn="ctr" defTabSz="806867">
                <a:lnSpc>
                  <a:spcPts val="1588"/>
                </a:lnSpc>
                <a:spcAft>
                  <a:spcPts val="1059"/>
                </a:spcAft>
                <a:defRPr/>
              </a:pPr>
              <a:endParaRPr lang="en-US" sz="1800" b="1" dirty="0">
                <a:solidFill>
                  <a:schemeClr val="tx1"/>
                </a:solidFill>
                <a:cs typeface="Calibri" panose="020F0502020204030204" pitchFamily="34" charset="0"/>
              </a:endParaRPr>
            </a:p>
          </p:txBody>
        </p:sp>
      </p:grpSp>
      <p:sp>
        <p:nvSpPr>
          <p:cNvPr id="21" name="Rectangle 20">
            <a:extLst>
              <a:ext uri="{FF2B5EF4-FFF2-40B4-BE49-F238E27FC236}">
                <a16:creationId xmlns:a16="http://schemas.microsoft.com/office/drawing/2014/main" id="{87A36BBC-DFD2-FB9F-C94C-9B122211F945}"/>
              </a:ext>
            </a:extLst>
          </p:cNvPr>
          <p:cNvSpPr/>
          <p:nvPr/>
        </p:nvSpPr>
        <p:spPr>
          <a:xfrm>
            <a:off x="3391931" y="2177733"/>
            <a:ext cx="2628900" cy="1078687"/>
          </a:xfrm>
          <a:prstGeom prst="rect">
            <a:avLst/>
          </a:prstGeom>
          <a:solidFill>
            <a:srgbClr val="36F927"/>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b"/>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defTabSz="806867">
              <a:lnSpc>
                <a:spcPts val="1588"/>
              </a:lnSpc>
              <a:spcAft>
                <a:spcPts val="1059"/>
              </a:spcAft>
              <a:defRPr/>
            </a:pPr>
            <a:r>
              <a:rPr lang="it-IT" sz="1800" dirty="0">
                <a:solidFill>
                  <a:schemeClr val="tx1"/>
                </a:solidFill>
                <a:latin typeface="Fidelity Slab" panose="02060504050501040104" pitchFamily="18" charset="0"/>
                <a:cs typeface="Calibri" panose="020F0502020204030204" pitchFamily="34" charset="0"/>
              </a:rPr>
              <a:t>Already on Medicare</a:t>
            </a:r>
            <a:endParaRPr lang="it-IT" sz="1400" dirty="0">
              <a:solidFill>
                <a:schemeClr val="tx1"/>
              </a:solidFill>
              <a:latin typeface="Fidelity Slab" panose="02060504050501040104" pitchFamily="18" charset="0"/>
              <a:cs typeface="Calibri" panose="020F0502020204030204" pitchFamily="34" charset="0"/>
            </a:endParaRPr>
          </a:p>
        </p:txBody>
      </p:sp>
      <p:sp>
        <p:nvSpPr>
          <p:cNvPr id="22" name="Rectangle 21">
            <a:extLst>
              <a:ext uri="{FF2B5EF4-FFF2-40B4-BE49-F238E27FC236}">
                <a16:creationId xmlns:a16="http://schemas.microsoft.com/office/drawing/2014/main" id="{82DC10B6-CD70-875D-FF1D-E5FC41B2B4EC}"/>
              </a:ext>
            </a:extLst>
          </p:cNvPr>
          <p:cNvSpPr/>
          <p:nvPr/>
        </p:nvSpPr>
        <p:spPr>
          <a:xfrm>
            <a:off x="609600" y="2177733"/>
            <a:ext cx="2628900" cy="1078687"/>
          </a:xfrm>
          <a:prstGeom prst="rect">
            <a:avLst/>
          </a:prstGeom>
          <a:solidFill>
            <a:srgbClr val="1D792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b"/>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defTabSz="806867">
              <a:lnSpc>
                <a:spcPts val="1588"/>
              </a:lnSpc>
              <a:spcAft>
                <a:spcPts val="1059"/>
              </a:spcAft>
              <a:defRPr/>
            </a:pPr>
            <a:r>
              <a:rPr lang="it-IT" sz="1800" dirty="0">
                <a:solidFill>
                  <a:schemeClr val="bg1"/>
                </a:solidFill>
                <a:latin typeface="Fidelity Slab" panose="02060504050501040104" pitchFamily="18" charset="0"/>
                <a:cs typeface="Calibri" panose="020F0502020204030204" pitchFamily="34" charset="0"/>
              </a:rPr>
              <a:t>New to Medicare</a:t>
            </a:r>
          </a:p>
        </p:txBody>
      </p:sp>
      <p:sp>
        <p:nvSpPr>
          <p:cNvPr id="23" name="Rectangle 22">
            <a:extLst>
              <a:ext uri="{FF2B5EF4-FFF2-40B4-BE49-F238E27FC236}">
                <a16:creationId xmlns:a16="http://schemas.microsoft.com/office/drawing/2014/main" id="{4C4C4A4A-F54E-9F84-4911-BCB8E490E53C}"/>
              </a:ext>
            </a:extLst>
          </p:cNvPr>
          <p:cNvSpPr/>
          <p:nvPr/>
        </p:nvSpPr>
        <p:spPr>
          <a:xfrm>
            <a:off x="6174262" y="2177733"/>
            <a:ext cx="2628900" cy="1078687"/>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8000" rIns="182880" bIns="144000" rtlCol="0" anchor="b"/>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defTabSz="806867">
              <a:lnSpc>
                <a:spcPts val="1588"/>
              </a:lnSpc>
              <a:spcAft>
                <a:spcPts val="1059"/>
              </a:spcAft>
              <a:defRPr/>
            </a:pPr>
            <a:r>
              <a:rPr lang="en-US" sz="1800" dirty="0">
                <a:solidFill>
                  <a:schemeClr val="bg1"/>
                </a:solidFill>
                <a:latin typeface="Fidelity Slab" panose="02060504050501040104" pitchFamily="18" charset="0"/>
                <a:cs typeface="Calibri"/>
              </a:rPr>
              <a:t>Planning ahead</a:t>
            </a:r>
          </a:p>
        </p:txBody>
      </p:sp>
      <p:pic>
        <p:nvPicPr>
          <p:cNvPr id="24" name="Graphic 23">
            <a:extLst>
              <a:ext uri="{FF2B5EF4-FFF2-40B4-BE49-F238E27FC236}">
                <a16:creationId xmlns:a16="http://schemas.microsoft.com/office/drawing/2014/main" id="{C58F418A-B872-C769-6B02-F705DACD96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5157" y="2320754"/>
            <a:ext cx="415636" cy="415636"/>
          </a:xfrm>
          <a:prstGeom prst="rect">
            <a:avLst/>
          </a:prstGeom>
        </p:spPr>
      </p:pic>
      <p:pic>
        <p:nvPicPr>
          <p:cNvPr id="25" name="Graphic 24">
            <a:extLst>
              <a:ext uri="{FF2B5EF4-FFF2-40B4-BE49-F238E27FC236}">
                <a16:creationId xmlns:a16="http://schemas.microsoft.com/office/drawing/2014/main" id="{AC207D02-2CD6-886A-89E1-8B3FC13544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27571" y="2320754"/>
            <a:ext cx="415636" cy="415636"/>
          </a:xfrm>
          <a:prstGeom prst="rect">
            <a:avLst/>
          </a:prstGeom>
        </p:spPr>
      </p:pic>
      <p:pic>
        <p:nvPicPr>
          <p:cNvPr id="26" name="Graphic 25">
            <a:extLst>
              <a:ext uri="{FF2B5EF4-FFF2-40B4-BE49-F238E27FC236}">
                <a16:creationId xmlns:a16="http://schemas.microsoft.com/office/drawing/2014/main" id="{F95AE8F7-6D4F-BEB9-39F0-0EB21192DE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0932" y="2320754"/>
            <a:ext cx="415636" cy="415636"/>
          </a:xfrm>
          <a:prstGeom prst="rect">
            <a:avLst/>
          </a:prstGeom>
        </p:spPr>
      </p:pic>
      <p:sp>
        <p:nvSpPr>
          <p:cNvPr id="27" name="Rectangle 26">
            <a:extLst>
              <a:ext uri="{FF2B5EF4-FFF2-40B4-BE49-F238E27FC236}">
                <a16:creationId xmlns:a16="http://schemas.microsoft.com/office/drawing/2014/main" id="{B7DC1AFE-386A-D973-2D88-BC08781AF3AD}"/>
              </a:ext>
            </a:extLst>
          </p:cNvPr>
          <p:cNvSpPr/>
          <p:nvPr/>
        </p:nvSpPr>
        <p:spPr>
          <a:xfrm>
            <a:off x="609600" y="1790701"/>
            <a:ext cx="5408139" cy="3870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Fidelity Sans"/>
              </a:rPr>
              <a:t>Ready to make Medicare decisions</a:t>
            </a:r>
          </a:p>
        </p:txBody>
      </p:sp>
      <p:grpSp>
        <p:nvGrpSpPr>
          <p:cNvPr id="7" name="Group 34">
            <a:extLst>
              <a:ext uri="{FF2B5EF4-FFF2-40B4-BE49-F238E27FC236}">
                <a16:creationId xmlns:a16="http://schemas.microsoft.com/office/drawing/2014/main" id="{45F5A4C8-69C5-C3DD-BF74-507083F6DD49}"/>
              </a:ext>
            </a:extLst>
          </p:cNvPr>
          <p:cNvGrpSpPr/>
          <p:nvPr/>
        </p:nvGrpSpPr>
        <p:grpSpPr>
          <a:xfrm>
            <a:off x="6174262" y="3246439"/>
            <a:ext cx="2628900" cy="2913728"/>
            <a:chOff x="6174262" y="3246439"/>
            <a:chExt cx="2628900" cy="2913728"/>
          </a:xfrm>
        </p:grpSpPr>
        <p:sp>
          <p:nvSpPr>
            <p:cNvPr id="14" name="Rectangle 13">
              <a:extLst>
                <a:ext uri="{FF2B5EF4-FFF2-40B4-BE49-F238E27FC236}">
                  <a16:creationId xmlns:a16="http://schemas.microsoft.com/office/drawing/2014/main" id="{A036A288-41CB-9F11-BCCA-561AB428538D}"/>
                </a:ext>
              </a:extLst>
            </p:cNvPr>
            <p:cNvSpPr/>
            <p:nvPr/>
          </p:nvSpPr>
          <p:spPr>
            <a:xfrm>
              <a:off x="6174262" y="3246439"/>
              <a:ext cx="2628900" cy="2913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1365" tIns="180000" rIns="144000" bIns="45720" rtlCol="0" anchor="t"/>
            <a:lstStyle/>
            <a:p>
              <a:pPr defTabSz="806867">
                <a:lnSpc>
                  <a:spcPts val="1588"/>
                </a:lnSpc>
                <a:spcAft>
                  <a:spcPts val="1059"/>
                </a:spcAft>
                <a:defRPr/>
              </a:pPr>
              <a:r>
                <a:rPr lang="it-IT" sz="1400" b="1" dirty="0">
                  <a:solidFill>
                    <a:schemeClr val="tx1"/>
                  </a:solidFill>
                  <a:cs typeface="Calibri"/>
                </a:rPr>
                <a:t>More than a year </a:t>
              </a:r>
              <a:r>
                <a:rPr lang="it-IT" sz="1400" dirty="0">
                  <a:solidFill>
                    <a:schemeClr val="tx1"/>
                  </a:solidFill>
                  <a:cs typeface="Calibri"/>
                </a:rPr>
                <a:t>away from Medicare eligibility</a:t>
              </a:r>
            </a:p>
            <a:p>
              <a:pPr defTabSz="806867">
                <a:lnSpc>
                  <a:spcPts val="1588"/>
                </a:lnSpc>
                <a:spcAft>
                  <a:spcPts val="1059"/>
                </a:spcAft>
                <a:defRPr/>
              </a:pPr>
              <a:r>
                <a:rPr lang="it-IT" sz="1400" b="1" dirty="0">
                  <a:solidFill>
                    <a:schemeClr val="tx1"/>
                  </a:solidFill>
                  <a:cs typeface="Calibri"/>
                </a:rPr>
                <a:t>Under 64 </a:t>
              </a:r>
              <a:r>
                <a:rPr lang="it-IT" sz="1400" dirty="0">
                  <a:solidFill>
                    <a:schemeClr val="tx1"/>
                  </a:solidFill>
                  <a:cs typeface="Calibri"/>
                </a:rPr>
                <a:t>years old, interested in learning about Medicare for planning purposes</a:t>
              </a:r>
            </a:p>
          </p:txBody>
        </p:sp>
        <p:sp>
          <p:nvSpPr>
            <p:cNvPr id="34" name="Rectangle 33">
              <a:extLst>
                <a:ext uri="{FF2B5EF4-FFF2-40B4-BE49-F238E27FC236}">
                  <a16:creationId xmlns:a16="http://schemas.microsoft.com/office/drawing/2014/main" id="{98416F8F-6711-9635-FBD3-5336B24BF2E4}"/>
                </a:ext>
              </a:extLst>
            </p:cNvPr>
            <p:cNvSpPr/>
            <p:nvPr/>
          </p:nvSpPr>
          <p:spPr>
            <a:xfrm>
              <a:off x="6174262" y="5108128"/>
              <a:ext cx="2628900" cy="822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lgn="ctr" defTabSz="806867">
                <a:lnSpc>
                  <a:spcPts val="1588"/>
                </a:lnSpc>
                <a:spcAft>
                  <a:spcPts val="1059"/>
                </a:spcAft>
                <a:defRPr/>
              </a:pPr>
              <a:r>
                <a:rPr lang="it-IT" sz="1400" b="1" dirty="0">
                  <a:solidFill>
                    <a:schemeClr val="tx1"/>
                  </a:solidFill>
                  <a:cs typeface="Calibri"/>
                </a:rPr>
                <a:t>Explore educational resources and guidance tools on our website</a:t>
              </a:r>
              <a:endParaRPr lang="en-US" sz="1800" b="1" dirty="0">
                <a:solidFill>
                  <a:schemeClr val="tx1"/>
                </a:solidFill>
                <a:cs typeface="Calibri" panose="020F0502020204030204" pitchFamily="34" charset="0"/>
              </a:endParaRPr>
            </a:p>
          </p:txBody>
        </p:sp>
        <p:sp>
          <p:nvSpPr>
            <p:cNvPr id="3" name="Rectangle 2">
              <a:extLst>
                <a:ext uri="{FF2B5EF4-FFF2-40B4-BE49-F238E27FC236}">
                  <a16:creationId xmlns:a16="http://schemas.microsoft.com/office/drawing/2014/main" id="{B5F4381C-2426-A8A7-C13D-50C83F701C04}"/>
                </a:ext>
              </a:extLst>
            </p:cNvPr>
            <p:cNvSpPr/>
            <p:nvPr/>
          </p:nvSpPr>
          <p:spPr>
            <a:xfrm>
              <a:off x="6174262" y="5931120"/>
              <a:ext cx="2628900" cy="229047"/>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lgn="ctr" defTabSz="806867">
                <a:lnSpc>
                  <a:spcPts val="1588"/>
                </a:lnSpc>
                <a:spcAft>
                  <a:spcPts val="1059"/>
                </a:spcAft>
                <a:defRPr/>
              </a:pPr>
              <a:endParaRPr lang="en-US" sz="1800" b="1" dirty="0">
                <a:solidFill>
                  <a:schemeClr val="tx1"/>
                </a:solidFill>
                <a:cs typeface="Calibri" panose="020F0502020204030204" pitchFamily="34" charset="0"/>
              </a:endParaRPr>
            </a:p>
          </p:txBody>
        </p:sp>
      </p:grpSp>
    </p:spTree>
    <p:extLst>
      <p:ext uri="{BB962C8B-B14F-4D97-AF65-F5344CB8AC3E}">
        <p14:creationId xmlns:p14="http://schemas.microsoft.com/office/powerpoint/2010/main" val="204733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22"/>
                                        </p:tgtEl>
                                        <p:attrNameLst>
                                          <p:attrName>ppt_x</p:attrName>
                                          <p:attrName>ppt_y</p:attrName>
                                        </p:attrNameLst>
                                      </p:cBhvr>
                                      <p:rCtr x="0" y="1736"/>
                                    </p:animMotion>
                                  </p:childTnLst>
                                </p:cTn>
                              </p:par>
                              <p:par>
                                <p:cTn id="10" presetID="10" presetClass="entr" presetSubtype="0" fill="hold" grpId="0" nodeType="with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50"/>
                                        <p:tgtEl>
                                          <p:spTgt spid="21"/>
                                        </p:tgtEl>
                                      </p:cBhvr>
                                    </p:animEffect>
                                  </p:childTnLst>
                                </p:cTn>
                              </p:par>
                              <p:par>
                                <p:cTn id="13" presetID="42" presetClass="path" presetSubtype="0" decel="100000" fill="hold" grpId="1" nodeType="withEffect">
                                  <p:stCondLst>
                                    <p:cond delay="250"/>
                                  </p:stCondLst>
                                  <p:childTnLst>
                                    <p:animMotion origin="layout" path="M 2.29167E-6 -0.03472 L 2.29167E-6 -4.81481E-6 " pathEditMode="relative" rAng="0" ptsTypes="AA">
                                      <p:cBhvr>
                                        <p:cTn id="14" dur="500" fill="hold"/>
                                        <p:tgtEl>
                                          <p:spTgt spid="21"/>
                                        </p:tgtEl>
                                        <p:attrNameLst>
                                          <p:attrName>ppt_x</p:attrName>
                                          <p:attrName>ppt_y</p:attrName>
                                        </p:attrNameLst>
                                      </p:cBhvr>
                                      <p:rCtr x="0" y="1736"/>
                                    </p:animMotion>
                                  </p:childTnLst>
                                </p:cTn>
                              </p:par>
                              <p:par>
                                <p:cTn id="15" presetID="10" presetClass="entr" presetSubtype="0"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50"/>
                                        <p:tgtEl>
                                          <p:spTgt spid="23"/>
                                        </p:tgtEl>
                                      </p:cBhvr>
                                    </p:animEffect>
                                  </p:childTnLst>
                                </p:cTn>
                              </p:par>
                              <p:par>
                                <p:cTn id="18" presetID="42" presetClass="path" presetSubtype="0" decel="100000" fill="hold" grpId="1" nodeType="withEffect">
                                  <p:stCondLst>
                                    <p:cond delay="500"/>
                                  </p:stCondLst>
                                  <p:childTnLst>
                                    <p:animMotion origin="layout" path="M -3.75E-6 -0.03472 L -3.75E-6 1.85185E-6 " pathEditMode="relative" rAng="0" ptsTypes="AA">
                                      <p:cBhvr>
                                        <p:cTn id="19" dur="500" fill="hold"/>
                                        <p:tgtEl>
                                          <p:spTgt spid="23"/>
                                        </p:tgtEl>
                                        <p:attrNameLst>
                                          <p:attrName>ppt_x</p:attrName>
                                          <p:attrName>ppt_y</p:attrName>
                                        </p:attrNameLst>
                                      </p:cBhvr>
                                      <p:rCtr x="0" y="1736"/>
                                    </p:animMotion>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250" fill="hold"/>
                                        <p:tgtEl>
                                          <p:spTgt spid="24"/>
                                        </p:tgtEl>
                                        <p:attrNameLst>
                                          <p:attrName>ppt_w</p:attrName>
                                        </p:attrNameLst>
                                      </p:cBhvr>
                                      <p:tavLst>
                                        <p:tav tm="0">
                                          <p:val>
                                            <p:fltVal val="0"/>
                                          </p:val>
                                        </p:tav>
                                        <p:tav tm="100000">
                                          <p:val>
                                            <p:strVal val="#ppt_w"/>
                                          </p:val>
                                        </p:tav>
                                      </p:tavLst>
                                    </p:anim>
                                    <p:anim calcmode="lin" valueType="num">
                                      <p:cBhvr>
                                        <p:cTn id="23" dur="250" fill="hold"/>
                                        <p:tgtEl>
                                          <p:spTgt spid="24"/>
                                        </p:tgtEl>
                                        <p:attrNameLst>
                                          <p:attrName>ppt_h</p:attrName>
                                        </p:attrNameLst>
                                      </p:cBhvr>
                                      <p:tavLst>
                                        <p:tav tm="0">
                                          <p:val>
                                            <p:fltVal val="0"/>
                                          </p:val>
                                        </p:tav>
                                        <p:tav tm="100000">
                                          <p:val>
                                            <p:strVal val="#ppt_h"/>
                                          </p:val>
                                        </p:tav>
                                      </p:tavLst>
                                    </p:anim>
                                    <p:animEffect transition="in" filter="fade">
                                      <p:cBhvr>
                                        <p:cTn id="24" dur="250"/>
                                        <p:tgtEl>
                                          <p:spTgt spid="24"/>
                                        </p:tgtEl>
                                      </p:cBhvr>
                                    </p:animEffect>
                                  </p:childTnLst>
                                </p:cTn>
                              </p:par>
                              <p:par>
                                <p:cTn id="25" presetID="6" presetClass="emph" presetSubtype="0" decel="100000" fill="hold" nodeType="withEffect">
                                  <p:stCondLst>
                                    <p:cond delay="0"/>
                                  </p:stCondLst>
                                  <p:childTnLst>
                                    <p:animScale>
                                      <p:cBhvr>
                                        <p:cTn id="26" dur="500" fill="hold"/>
                                        <p:tgtEl>
                                          <p:spTgt spid="24"/>
                                        </p:tgtEl>
                                      </p:cBhvr>
                                      <p:by x="1000000" y="1000000"/>
                                    </p:animScale>
                                  </p:childTnLst>
                                </p:cTn>
                              </p:par>
                              <p:par>
                                <p:cTn id="27" presetID="6" presetClass="emph" presetSubtype="0" fill="hold" nodeType="withEffect">
                                  <p:stCondLst>
                                    <p:cond delay="0"/>
                                  </p:stCondLst>
                                  <p:childTnLst>
                                    <p:animScale>
                                      <p:cBhvr>
                                        <p:cTn id="28" dur="10" fill="hold"/>
                                        <p:tgtEl>
                                          <p:spTgt spid="24"/>
                                        </p:tgtEl>
                                      </p:cBhvr>
                                      <p:by x="10000" y="10000"/>
                                    </p:animScale>
                                  </p:childTnLst>
                                </p:cTn>
                              </p:par>
                              <p:par>
                                <p:cTn id="29" presetID="53" presetClass="entr" presetSubtype="16" fill="hold" nodeType="withEffect">
                                  <p:stCondLst>
                                    <p:cond delay="250"/>
                                  </p:stCondLst>
                                  <p:childTnLst>
                                    <p:set>
                                      <p:cBhvr>
                                        <p:cTn id="30" dur="1" fill="hold">
                                          <p:stCondLst>
                                            <p:cond delay="0"/>
                                          </p:stCondLst>
                                        </p:cTn>
                                        <p:tgtEl>
                                          <p:spTgt spid="25"/>
                                        </p:tgtEl>
                                        <p:attrNameLst>
                                          <p:attrName>style.visibility</p:attrName>
                                        </p:attrNameLst>
                                      </p:cBhvr>
                                      <p:to>
                                        <p:strVal val="visible"/>
                                      </p:to>
                                    </p:set>
                                    <p:anim calcmode="lin" valueType="num">
                                      <p:cBhvr>
                                        <p:cTn id="31" dur="250" fill="hold"/>
                                        <p:tgtEl>
                                          <p:spTgt spid="25"/>
                                        </p:tgtEl>
                                        <p:attrNameLst>
                                          <p:attrName>ppt_w</p:attrName>
                                        </p:attrNameLst>
                                      </p:cBhvr>
                                      <p:tavLst>
                                        <p:tav tm="0">
                                          <p:val>
                                            <p:fltVal val="0"/>
                                          </p:val>
                                        </p:tav>
                                        <p:tav tm="100000">
                                          <p:val>
                                            <p:strVal val="#ppt_w"/>
                                          </p:val>
                                        </p:tav>
                                      </p:tavLst>
                                    </p:anim>
                                    <p:anim calcmode="lin" valueType="num">
                                      <p:cBhvr>
                                        <p:cTn id="32" dur="250" fill="hold"/>
                                        <p:tgtEl>
                                          <p:spTgt spid="25"/>
                                        </p:tgtEl>
                                        <p:attrNameLst>
                                          <p:attrName>ppt_h</p:attrName>
                                        </p:attrNameLst>
                                      </p:cBhvr>
                                      <p:tavLst>
                                        <p:tav tm="0">
                                          <p:val>
                                            <p:fltVal val="0"/>
                                          </p:val>
                                        </p:tav>
                                        <p:tav tm="100000">
                                          <p:val>
                                            <p:strVal val="#ppt_h"/>
                                          </p:val>
                                        </p:tav>
                                      </p:tavLst>
                                    </p:anim>
                                    <p:animEffect transition="in" filter="fade">
                                      <p:cBhvr>
                                        <p:cTn id="33" dur="250"/>
                                        <p:tgtEl>
                                          <p:spTgt spid="25"/>
                                        </p:tgtEl>
                                      </p:cBhvr>
                                    </p:animEffect>
                                  </p:childTnLst>
                                </p:cTn>
                              </p:par>
                              <p:par>
                                <p:cTn id="34" presetID="6" presetClass="emph" presetSubtype="0" decel="100000" fill="hold" nodeType="withEffect">
                                  <p:stCondLst>
                                    <p:cond delay="250"/>
                                  </p:stCondLst>
                                  <p:childTnLst>
                                    <p:animScale>
                                      <p:cBhvr>
                                        <p:cTn id="35" dur="500" fill="hold"/>
                                        <p:tgtEl>
                                          <p:spTgt spid="25"/>
                                        </p:tgtEl>
                                      </p:cBhvr>
                                      <p:by x="1000000" y="1000000"/>
                                    </p:animScale>
                                  </p:childTnLst>
                                </p:cTn>
                              </p:par>
                              <p:par>
                                <p:cTn id="36" presetID="6" presetClass="emph" presetSubtype="0" fill="hold" nodeType="withEffect">
                                  <p:stCondLst>
                                    <p:cond delay="250"/>
                                  </p:stCondLst>
                                  <p:childTnLst>
                                    <p:animScale>
                                      <p:cBhvr>
                                        <p:cTn id="37" dur="10" fill="hold"/>
                                        <p:tgtEl>
                                          <p:spTgt spid="25"/>
                                        </p:tgtEl>
                                      </p:cBhvr>
                                      <p:by x="10000" y="10000"/>
                                    </p:animScale>
                                  </p:childTnLst>
                                </p:cTn>
                              </p:par>
                              <p:par>
                                <p:cTn id="38" presetID="53" presetClass="entr" presetSubtype="16" fill="hold" nodeType="withEffect">
                                  <p:stCondLst>
                                    <p:cond delay="500"/>
                                  </p:stCondLst>
                                  <p:childTnLst>
                                    <p:set>
                                      <p:cBhvr>
                                        <p:cTn id="39" dur="1" fill="hold">
                                          <p:stCondLst>
                                            <p:cond delay="0"/>
                                          </p:stCondLst>
                                        </p:cTn>
                                        <p:tgtEl>
                                          <p:spTgt spid="26"/>
                                        </p:tgtEl>
                                        <p:attrNameLst>
                                          <p:attrName>style.visibility</p:attrName>
                                        </p:attrNameLst>
                                      </p:cBhvr>
                                      <p:to>
                                        <p:strVal val="visible"/>
                                      </p:to>
                                    </p:set>
                                    <p:anim calcmode="lin" valueType="num">
                                      <p:cBhvr>
                                        <p:cTn id="40" dur="250" fill="hold"/>
                                        <p:tgtEl>
                                          <p:spTgt spid="26"/>
                                        </p:tgtEl>
                                        <p:attrNameLst>
                                          <p:attrName>ppt_w</p:attrName>
                                        </p:attrNameLst>
                                      </p:cBhvr>
                                      <p:tavLst>
                                        <p:tav tm="0">
                                          <p:val>
                                            <p:fltVal val="0"/>
                                          </p:val>
                                        </p:tav>
                                        <p:tav tm="100000">
                                          <p:val>
                                            <p:strVal val="#ppt_w"/>
                                          </p:val>
                                        </p:tav>
                                      </p:tavLst>
                                    </p:anim>
                                    <p:anim calcmode="lin" valueType="num">
                                      <p:cBhvr>
                                        <p:cTn id="41" dur="250" fill="hold"/>
                                        <p:tgtEl>
                                          <p:spTgt spid="26"/>
                                        </p:tgtEl>
                                        <p:attrNameLst>
                                          <p:attrName>ppt_h</p:attrName>
                                        </p:attrNameLst>
                                      </p:cBhvr>
                                      <p:tavLst>
                                        <p:tav tm="0">
                                          <p:val>
                                            <p:fltVal val="0"/>
                                          </p:val>
                                        </p:tav>
                                        <p:tav tm="100000">
                                          <p:val>
                                            <p:strVal val="#ppt_h"/>
                                          </p:val>
                                        </p:tav>
                                      </p:tavLst>
                                    </p:anim>
                                    <p:animEffect transition="in" filter="fade">
                                      <p:cBhvr>
                                        <p:cTn id="42" dur="250"/>
                                        <p:tgtEl>
                                          <p:spTgt spid="26"/>
                                        </p:tgtEl>
                                      </p:cBhvr>
                                    </p:animEffect>
                                  </p:childTnLst>
                                </p:cTn>
                              </p:par>
                              <p:par>
                                <p:cTn id="43" presetID="6" presetClass="emph" presetSubtype="0" decel="100000" fill="hold" nodeType="withEffect">
                                  <p:stCondLst>
                                    <p:cond delay="500"/>
                                  </p:stCondLst>
                                  <p:childTnLst>
                                    <p:animScale>
                                      <p:cBhvr>
                                        <p:cTn id="44" dur="500" fill="hold"/>
                                        <p:tgtEl>
                                          <p:spTgt spid="26"/>
                                        </p:tgtEl>
                                      </p:cBhvr>
                                      <p:by x="1000000" y="1000000"/>
                                    </p:animScale>
                                  </p:childTnLst>
                                </p:cTn>
                              </p:par>
                              <p:par>
                                <p:cTn id="45" presetID="10" presetClass="entr" presetSubtype="0" fill="hold" nodeType="withEffect">
                                  <p:stCondLst>
                                    <p:cond delay="50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250"/>
                                        <p:tgtEl>
                                          <p:spTgt spid="7"/>
                                        </p:tgtEl>
                                      </p:cBhvr>
                                    </p:animEffect>
                                  </p:childTnLst>
                                </p:cTn>
                              </p:par>
                              <p:par>
                                <p:cTn id="48" presetID="42" presetClass="path" presetSubtype="0" decel="100000" fill="hold" nodeType="withEffect">
                                  <p:stCondLst>
                                    <p:cond delay="500"/>
                                  </p:stCondLst>
                                  <p:childTnLst>
                                    <p:animMotion origin="layout" path="M 1.25E-6 0.03889 L 1.25E-6 1.85185E-6 " pathEditMode="relative" rAng="0" ptsTypes="AA">
                                      <p:cBhvr>
                                        <p:cTn id="49" dur="500" fill="hold"/>
                                        <p:tgtEl>
                                          <p:spTgt spid="7"/>
                                        </p:tgtEl>
                                        <p:attrNameLst>
                                          <p:attrName>ppt_x</p:attrName>
                                          <p:attrName>ppt_y</p:attrName>
                                        </p:attrNameLst>
                                      </p:cBhvr>
                                      <p:rCtr x="0" y="-1944"/>
                                    </p:animMotion>
                                  </p:childTnLst>
                                </p:cTn>
                              </p:par>
                              <p:par>
                                <p:cTn id="50" presetID="6" presetClass="emph" presetSubtype="0" fill="hold" nodeType="withEffect">
                                  <p:stCondLst>
                                    <p:cond delay="500"/>
                                  </p:stCondLst>
                                  <p:childTnLst>
                                    <p:animScale>
                                      <p:cBhvr>
                                        <p:cTn id="51" dur="10" fill="hold"/>
                                        <p:tgtEl>
                                          <p:spTgt spid="26"/>
                                        </p:tgtEl>
                                      </p:cBhvr>
                                      <p:by x="10000" y="10000"/>
                                    </p:animScale>
                                  </p:childTnLst>
                                </p:cTn>
                              </p:par>
                              <p:par>
                                <p:cTn id="52" presetID="10" presetClass="entr" presetSubtype="0" fill="hold" nodeType="withEffect">
                                  <p:stCondLst>
                                    <p:cond delay="25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250"/>
                                        <p:tgtEl>
                                          <p:spTgt spid="28"/>
                                        </p:tgtEl>
                                      </p:cBhvr>
                                    </p:animEffect>
                                  </p:childTnLst>
                                </p:cTn>
                              </p:par>
                              <p:par>
                                <p:cTn id="55" presetID="42" presetClass="path" presetSubtype="0" decel="100000" fill="hold" nodeType="withEffect">
                                  <p:stCondLst>
                                    <p:cond delay="250"/>
                                  </p:stCondLst>
                                  <p:childTnLst>
                                    <p:animMotion origin="layout" path="M 2.29167E-6 0.03889 L 2.29167E-6 -4.07407E-6 " pathEditMode="relative" rAng="0" ptsTypes="AA">
                                      <p:cBhvr>
                                        <p:cTn id="56" dur="500" fill="hold"/>
                                        <p:tgtEl>
                                          <p:spTgt spid="28"/>
                                        </p:tgtEl>
                                        <p:attrNameLst>
                                          <p:attrName>ppt_x</p:attrName>
                                          <p:attrName>ppt_y</p:attrName>
                                        </p:attrNameLst>
                                      </p:cBhvr>
                                      <p:rCtr x="0" y="-1944"/>
                                    </p:animMotion>
                                  </p:childTnLst>
                                </p:cTn>
                              </p:par>
                              <p:par>
                                <p:cTn id="57" presetID="10"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250"/>
                                        <p:tgtEl>
                                          <p:spTgt spid="29"/>
                                        </p:tgtEl>
                                      </p:cBhvr>
                                    </p:animEffect>
                                  </p:childTnLst>
                                </p:cTn>
                              </p:par>
                              <p:par>
                                <p:cTn id="60" presetID="42" presetClass="path" presetSubtype="0" decel="100000" fill="hold" nodeType="withEffect">
                                  <p:stCondLst>
                                    <p:cond delay="0"/>
                                  </p:stCondLst>
                                  <p:childTnLst>
                                    <p:animMotion origin="layout" path="M 1.25E-6 0.03889 L 1.25E-6 1.85185E-6 " pathEditMode="relative" rAng="0" ptsTypes="AA">
                                      <p:cBhvr>
                                        <p:cTn id="61" dur="500" fill="hold"/>
                                        <p:tgtEl>
                                          <p:spTgt spid="29"/>
                                        </p:tgtEl>
                                        <p:attrNameLst>
                                          <p:attrName>ppt_x</p:attrName>
                                          <p:attrName>ppt_y</p:attrName>
                                        </p:attrNameLst>
                                      </p:cBhvr>
                                      <p:rCtr x="0" y="-1944"/>
                                    </p:animMotion>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250"/>
                                        <p:tgtEl>
                                          <p:spTgt spid="27"/>
                                        </p:tgtEl>
                                      </p:cBhvr>
                                    </p:animEffect>
                                  </p:childTnLst>
                                </p:cTn>
                              </p:par>
                              <p:par>
                                <p:cTn id="66" presetID="42" presetClass="path" presetSubtype="0" decel="100000" fill="hold" grpId="1" nodeType="withEffect">
                                  <p:stCondLst>
                                    <p:cond delay="0"/>
                                  </p:stCondLst>
                                  <p:childTnLst>
                                    <p:animMotion origin="layout" path="M -4.79167E-6 -0.03472 L -4.79167E-6 -1.85185E-6 " pathEditMode="relative" rAng="0" ptsTypes="AA">
                                      <p:cBhvr>
                                        <p:cTn id="67" dur="500" fill="hold"/>
                                        <p:tgtEl>
                                          <p:spTgt spid="27"/>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7" grpId="0" animBg="1"/>
      <p:bldP spid="2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B3C32-F088-008F-A1F4-B70C8CE2D355}"/>
              </a:ext>
            </a:extLst>
          </p:cNvPr>
          <p:cNvSpPr/>
          <p:nvPr/>
        </p:nvSpPr>
        <p:spPr>
          <a:xfrm>
            <a:off x="0" y="3916662"/>
            <a:ext cx="12191999" cy="29413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5" name="Slide Number Placeholder 4">
            <a:extLst>
              <a:ext uri="{FF2B5EF4-FFF2-40B4-BE49-F238E27FC236}">
                <a16:creationId xmlns:a16="http://schemas.microsoft.com/office/drawing/2014/main" id="{942D8F2D-AE5B-F787-8E6F-39905D26A162}"/>
              </a:ext>
            </a:extLst>
          </p:cNvPr>
          <p:cNvSpPr>
            <a:spLocks noGrp="1"/>
          </p:cNvSpPr>
          <p:nvPr>
            <p:ph type="sldNum" sz="quarter" idx="12"/>
          </p:nvPr>
        </p:nvSpPr>
        <p:spPr/>
        <p:txBody>
          <a:bodyPr/>
          <a:lstStyle/>
          <a:p>
            <a:fld id="{05BFBC55-CFB3-E64F-8BCC-34A4E1FBD227}" type="slidenum">
              <a:rPr lang="en-CA" smtClean="0">
                <a:solidFill>
                  <a:schemeClr val="bg1"/>
                </a:solidFill>
              </a:rPr>
              <a:pPr/>
              <a:t>19</a:t>
            </a:fld>
            <a:endParaRPr lang="en-CA" dirty="0">
              <a:solidFill>
                <a:schemeClr val="bg1"/>
              </a:solidFill>
            </a:endParaRPr>
          </a:p>
        </p:txBody>
      </p:sp>
      <p:sp>
        <p:nvSpPr>
          <p:cNvPr id="6" name="Title 5">
            <a:extLst>
              <a:ext uri="{FF2B5EF4-FFF2-40B4-BE49-F238E27FC236}">
                <a16:creationId xmlns:a16="http://schemas.microsoft.com/office/drawing/2014/main" id="{4CDE8F4D-AB2C-56C8-D96B-D18B65727803}"/>
              </a:ext>
            </a:extLst>
          </p:cNvPr>
          <p:cNvSpPr>
            <a:spLocks noGrp="1"/>
          </p:cNvSpPr>
          <p:nvPr>
            <p:ph type="title"/>
          </p:nvPr>
        </p:nvSpPr>
        <p:spPr>
          <a:xfrm>
            <a:off x="117231" y="1"/>
            <a:ext cx="11236569" cy="1213307"/>
          </a:xfrm>
        </p:spPr>
        <p:txBody>
          <a:bodyPr/>
          <a:lstStyle/>
          <a:p>
            <a:r>
              <a:rPr lang="en-US" dirty="0">
                <a:solidFill>
                  <a:schemeClr val="accent6">
                    <a:lumMod val="75000"/>
                  </a:schemeClr>
                </a:solidFill>
              </a:rPr>
              <a:t>How to engage with Fidelity Medicare Services</a:t>
            </a:r>
            <a:endParaRPr lang="en-GB" dirty="0">
              <a:solidFill>
                <a:schemeClr val="accent6">
                  <a:lumMod val="75000"/>
                </a:schemeClr>
              </a:solidFill>
            </a:endParaRPr>
          </a:p>
        </p:txBody>
      </p:sp>
      <p:pic>
        <p:nvPicPr>
          <p:cNvPr id="4" name="Picture 3">
            <a:extLst>
              <a:ext uri="{FF2B5EF4-FFF2-40B4-BE49-F238E27FC236}">
                <a16:creationId xmlns:a16="http://schemas.microsoft.com/office/drawing/2014/main" id="{377DBD86-448B-601B-45E2-26CA5588D965}"/>
              </a:ext>
            </a:extLst>
          </p:cNvPr>
          <p:cNvPicPr>
            <a:picLocks noChangeAspect="1"/>
          </p:cNvPicPr>
          <p:nvPr/>
        </p:nvPicPr>
        <p:blipFill>
          <a:blip r:embed="rId3"/>
          <a:stretch>
            <a:fillRect/>
          </a:stretch>
        </p:blipFill>
        <p:spPr>
          <a:xfrm>
            <a:off x="6673242" y="995870"/>
            <a:ext cx="4844650" cy="3706067"/>
          </a:xfrm>
          <a:prstGeom prst="roundRect">
            <a:avLst>
              <a:gd name="adj" fmla="val 4317"/>
            </a:avLst>
          </a:prstGeom>
          <a:solidFill>
            <a:schemeClr val="bg1"/>
          </a:solidFill>
          <a:ln w="50800">
            <a:solidFill>
              <a:schemeClr val="tx1"/>
            </a:solidFill>
          </a:ln>
        </p:spPr>
      </p:pic>
      <p:pic>
        <p:nvPicPr>
          <p:cNvPr id="16" name="Picture 15">
            <a:extLst>
              <a:ext uri="{FF2B5EF4-FFF2-40B4-BE49-F238E27FC236}">
                <a16:creationId xmlns:a16="http://schemas.microsoft.com/office/drawing/2014/main" id="{659DABF3-0CD3-B855-0B26-E1ABCBD2ACEC}"/>
              </a:ext>
            </a:extLst>
          </p:cNvPr>
          <p:cNvPicPr>
            <a:picLocks noChangeAspect="1"/>
          </p:cNvPicPr>
          <p:nvPr/>
        </p:nvPicPr>
        <p:blipFill>
          <a:blip r:embed="rId4"/>
          <a:srcRect l="4671" t="1986" r="3881" b="-5002"/>
          <a:stretch>
            <a:fillRect/>
          </a:stretch>
        </p:blipFill>
        <p:spPr>
          <a:xfrm>
            <a:off x="9908345" y="3289235"/>
            <a:ext cx="1879963" cy="2797265"/>
          </a:xfrm>
          <a:prstGeom prst="roundRect">
            <a:avLst>
              <a:gd name="adj" fmla="val 8778"/>
            </a:avLst>
          </a:prstGeom>
          <a:solidFill>
            <a:schemeClr val="bg1"/>
          </a:solidFill>
          <a:ln w="50800">
            <a:solidFill>
              <a:schemeClr val="tx1"/>
            </a:solidFill>
          </a:ln>
        </p:spPr>
      </p:pic>
      <p:sp>
        <p:nvSpPr>
          <p:cNvPr id="21" name="TextBox 20">
            <a:extLst>
              <a:ext uri="{FF2B5EF4-FFF2-40B4-BE49-F238E27FC236}">
                <a16:creationId xmlns:a16="http://schemas.microsoft.com/office/drawing/2014/main" id="{10CE3BF8-5059-34B7-0E71-D4F03E22A6DC}"/>
              </a:ext>
            </a:extLst>
          </p:cNvPr>
          <p:cNvSpPr txBox="1"/>
          <p:nvPr/>
        </p:nvSpPr>
        <p:spPr>
          <a:xfrm>
            <a:off x="609600" y="4113861"/>
            <a:ext cx="9127852" cy="2677656"/>
          </a:xfrm>
          <a:prstGeom prst="rect">
            <a:avLst/>
          </a:prstGeom>
          <a:noFill/>
        </p:spPr>
        <p:txBody>
          <a:bodyPr wrap="square" lIns="0" rtlCol="0">
            <a:spAutoFit/>
          </a:bodyPr>
          <a:lstStyle/>
          <a:p>
            <a:pPr algn="l"/>
            <a:r>
              <a:rPr lang="en-US" sz="800" dirty="0">
                <a:solidFill>
                  <a:schemeClr val="bg1"/>
                </a:solidFill>
              </a:rPr>
              <a:t>This document is owned by Fidelity Medicare Services®. </a:t>
            </a:r>
            <a:r>
              <a:rPr lang="en-US" sz="800" b="1" dirty="0">
                <a:solidFill>
                  <a:schemeClr val="bg1"/>
                </a:solidFill>
              </a:rPr>
              <a:t>We do not offer every plan available in your area. Please contact </a:t>
            </a:r>
          </a:p>
          <a:p>
            <a:pPr algn="l"/>
            <a:r>
              <a:rPr lang="en-US" sz="800" b="1" u="sng" dirty="0">
                <a:solidFill>
                  <a:schemeClr val="bg1"/>
                </a:solidFill>
                <a:hlinkClick r:id="rId5">
                  <a:extLst>
                    <a:ext uri="{A12FA001-AC4F-418D-AE19-62706E023703}">
                      <ahyp:hlinkClr xmlns:ahyp="http://schemas.microsoft.com/office/drawing/2018/hyperlinkcolor" val="tx"/>
                    </a:ext>
                  </a:extLst>
                </a:hlinkClick>
              </a:rPr>
              <a:t>www.medicare.gov</a:t>
            </a:r>
            <a:r>
              <a:rPr lang="en-US" sz="800" b="1" dirty="0">
                <a:solidFill>
                  <a:schemeClr val="bg1"/>
                </a:solidFill>
                <a:hlinkClick r:id="rId5">
                  <a:extLst>
                    <a:ext uri="{A12FA001-AC4F-418D-AE19-62706E023703}">
                      <ahyp:hlinkClr xmlns:ahyp="http://schemas.microsoft.com/office/drawing/2018/hyperlinkcolor" val="tx"/>
                    </a:ext>
                  </a:extLst>
                </a:hlinkClick>
              </a:rPr>
              <a:t> </a:t>
            </a:r>
            <a:r>
              <a:rPr lang="en-US" sz="800" b="1" dirty="0">
                <a:solidFill>
                  <a:schemeClr val="bg1"/>
                </a:solidFill>
              </a:rPr>
              <a:t>or 1-800-MEDICARE (TTY users should call 1-877-486-2048), 24 hours a day/7 days a week or your </a:t>
            </a:r>
          </a:p>
          <a:p>
            <a:pPr algn="l"/>
            <a:r>
              <a:rPr lang="en-US" sz="800" b="1" dirty="0">
                <a:solidFill>
                  <a:schemeClr val="bg1"/>
                </a:solidFill>
              </a:rPr>
              <a:t>local State Health Insurance Program (SHIP) to get information on all of your options.</a:t>
            </a:r>
            <a:r>
              <a:rPr lang="en-US" sz="800" dirty="0">
                <a:solidFill>
                  <a:schemeClr val="bg1"/>
                </a:solidFill>
              </a:rPr>
              <a:t> Fidelity Medicare Services is operated </a:t>
            </a:r>
          </a:p>
          <a:p>
            <a:pPr algn="l"/>
            <a:r>
              <a:rPr lang="en-US" sz="800" dirty="0">
                <a:solidFill>
                  <a:schemeClr val="bg1"/>
                </a:solidFill>
              </a:rPr>
              <a:t>by Fidelity Health Insurance Services, LLC (“FHIS”), and FMR LLC (“FMR”) is the parent company of FHIS. Unless otherwise </a:t>
            </a:r>
          </a:p>
          <a:p>
            <a:pPr algn="l"/>
            <a:r>
              <a:rPr lang="en-US" sz="800" dirty="0">
                <a:solidFill>
                  <a:schemeClr val="bg1"/>
                </a:solidFill>
              </a:rPr>
              <a:t>indicated, the information and items published in this document are provided by FHIS for informational purposes only and are</a:t>
            </a:r>
          </a:p>
          <a:p>
            <a:pPr algn="l"/>
            <a:r>
              <a:rPr lang="en-US" sz="800" dirty="0">
                <a:solidFill>
                  <a:schemeClr val="bg1"/>
                </a:solidFill>
              </a:rPr>
              <a:t> not intended as tax, legal, or investment advice. Fidelity Medicare Services ("FMS") and Fidelity Brokerage Services LLC ("FBS") </a:t>
            </a:r>
          </a:p>
          <a:p>
            <a:pPr algn="l"/>
            <a:r>
              <a:rPr lang="en-US" sz="800" dirty="0">
                <a:solidFill>
                  <a:schemeClr val="bg1"/>
                </a:solidFill>
              </a:rPr>
              <a:t>are separate business entities. FMS is not a product or service of FBS. Other than certain demographic information such as name, </a:t>
            </a:r>
          </a:p>
          <a:p>
            <a:pPr algn="l"/>
            <a:r>
              <a:rPr lang="en-US" sz="800" dirty="0">
                <a:solidFill>
                  <a:schemeClr val="bg1"/>
                </a:solidFill>
              </a:rPr>
              <a:t>address and date of birth, the information you provide to FMS or FBS will not be shared with the other entity. Therefore, if you want FBS to consider the information you have provided to FMS in your investment planning with FBS, you must separately provide that information to FBS. The services described are provided by FHIS. In this capacity, FHIS acts as an insurance broker or agent (collectively referred to as a “Producer”). FHIS and its representatives are appropriately licensed in all states in which they conduct business. FHIS and its producers are certified representatives of insurance carriers that offer Medicare Supplement insurance and of Medicare Advantage (HMO, PPO and PFFS) organizations (and stand-alone prescription drug plans) with a Medicare contract. The insurance products are issued by third-party insurance companies, which are unaffiliated with FHIS and FMR. FHIS may earn a commission paid by the insurance company based on your enrollment in a health plan. FHIS agents and representatives are not compensated based on your enrollment in a health plan and do not receive commissions from third-party insurance companies. </a:t>
            </a:r>
            <a:r>
              <a:rPr lang="en-US" sz="800" b="1" dirty="0">
                <a:solidFill>
                  <a:schemeClr val="bg1"/>
                </a:solidFill>
              </a:rPr>
              <a:t>ATTENTION: Medicare has neither reviewed nor endorsed the information in this document. Fidelity Medicare Services, FHIS, and FMR are not connected with or endorsed by the U.S. government or the Centers for Medicare &amp; Medicaid Services.</a:t>
            </a:r>
            <a:r>
              <a:rPr lang="en-US" sz="800" dirty="0">
                <a:solidFill>
                  <a:schemeClr val="bg1"/>
                </a:solidFill>
              </a:rPr>
              <a:t> For a complete list of available plans, please contact 1-800-MEDICARE (TTY users should call 1-877-486-2048) 24 hours a day/7 days a week or consult </a:t>
            </a:r>
            <a:r>
              <a:rPr lang="en-US" sz="800" u="sng" dirty="0">
                <a:solidFill>
                  <a:schemeClr val="bg1"/>
                </a:solidFill>
                <a:hlinkClick r:id="rId5">
                  <a:extLst>
                    <a:ext uri="{A12FA001-AC4F-418D-AE19-62706E023703}">
                      <ahyp:hlinkClr xmlns:ahyp="http://schemas.microsoft.com/office/drawing/2018/hyperlinkcolor" val="tx"/>
                    </a:ext>
                  </a:extLst>
                </a:hlinkClick>
              </a:rPr>
              <a:t>www.medicare.gov</a:t>
            </a:r>
            <a:r>
              <a:rPr lang="en-US" sz="800" dirty="0">
                <a:solidFill>
                  <a:schemeClr val="bg1"/>
                </a:solidFill>
              </a:rPr>
              <a:t>. This may be considered an advertisement or solicitation for insurance. All trademarks and service marks in this document belong to FMR or an affiliate, except third-party trademarks and service marks, which are the property of their respective owners.</a:t>
            </a:r>
          </a:p>
          <a:p>
            <a:pPr algn="l"/>
            <a:r>
              <a:rPr lang="en-US" sz="800" dirty="0">
                <a:solidFill>
                  <a:schemeClr val="bg1"/>
                </a:solidFill>
              </a:rPr>
              <a:t>Fidelity Brokerage Services LLC, Member NYSE, SIPC, 900 Salem Street, Smithfield, RI 02917 </a:t>
            </a:r>
            <a:br>
              <a:rPr lang="en-US" sz="800" dirty="0">
                <a:solidFill>
                  <a:schemeClr val="bg1"/>
                </a:solidFill>
              </a:rPr>
            </a:br>
            <a:r>
              <a:rPr lang="en-US" sz="800" dirty="0">
                <a:solidFill>
                  <a:schemeClr val="bg1"/>
                </a:solidFill>
              </a:rPr>
              <a:t>Fidelity Health Insurance Services, Corporate Trust Center, 1209 Orange Street, Wilmington, DE 19801</a:t>
            </a:r>
          </a:p>
          <a:p>
            <a:pPr algn="l"/>
            <a:r>
              <a:rPr lang="en-US" sz="800" dirty="0">
                <a:solidFill>
                  <a:schemeClr val="bg1"/>
                </a:solidFill>
              </a:rPr>
              <a:t>© FMR LLC. All rights reserved</a:t>
            </a:r>
          </a:p>
          <a:p>
            <a:pPr algn="l"/>
            <a:r>
              <a:rPr lang="en-US" sz="800" dirty="0">
                <a:solidFill>
                  <a:schemeClr val="bg1"/>
                </a:solidFill>
              </a:rPr>
              <a:t>1210693.2.0</a:t>
            </a:r>
          </a:p>
        </p:txBody>
      </p:sp>
      <p:grpSp>
        <p:nvGrpSpPr>
          <p:cNvPr id="48" name="Group 47">
            <a:extLst>
              <a:ext uri="{FF2B5EF4-FFF2-40B4-BE49-F238E27FC236}">
                <a16:creationId xmlns:a16="http://schemas.microsoft.com/office/drawing/2014/main" id="{BA2749D0-76D4-8C4D-3AC3-17EEE1011618}"/>
              </a:ext>
            </a:extLst>
          </p:cNvPr>
          <p:cNvGrpSpPr/>
          <p:nvPr/>
        </p:nvGrpSpPr>
        <p:grpSpPr>
          <a:xfrm>
            <a:off x="609599" y="914399"/>
            <a:ext cx="2798002" cy="823986"/>
            <a:chOff x="609599" y="914399"/>
            <a:chExt cx="2798002" cy="823986"/>
          </a:xfrm>
        </p:grpSpPr>
        <p:sp>
          <p:nvSpPr>
            <p:cNvPr id="27" name="Rectangle 26">
              <a:extLst>
                <a:ext uri="{FF2B5EF4-FFF2-40B4-BE49-F238E27FC236}">
                  <a16:creationId xmlns:a16="http://schemas.microsoft.com/office/drawing/2014/main" id="{DB701BEB-4887-8697-569F-CE8E36EBCA3C}"/>
                </a:ext>
              </a:extLst>
            </p:cNvPr>
            <p:cNvSpPr/>
            <p:nvPr/>
          </p:nvSpPr>
          <p:spPr>
            <a:xfrm>
              <a:off x="609599" y="914399"/>
              <a:ext cx="2798002" cy="823986"/>
            </a:xfrm>
            <a:prstGeom prst="rect">
              <a:avLst/>
            </a:prstGeom>
            <a:solidFill>
              <a:srgbClr val="F9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20" name="Rectangle 19">
              <a:extLst>
                <a:ext uri="{FF2B5EF4-FFF2-40B4-BE49-F238E27FC236}">
                  <a16:creationId xmlns:a16="http://schemas.microsoft.com/office/drawing/2014/main" id="{C369FFDC-8C7C-F8FE-3610-3B7901F00280}"/>
                </a:ext>
              </a:extLst>
            </p:cNvPr>
            <p:cNvSpPr/>
            <p:nvPr/>
          </p:nvSpPr>
          <p:spPr>
            <a:xfrm>
              <a:off x="1074657" y="914399"/>
              <a:ext cx="2017335" cy="823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spcAft>
                  <a:spcPts val="2400"/>
                </a:spcAft>
              </a:pPr>
              <a:r>
                <a:rPr lang="en-US" sz="1200" dirty="0">
                  <a:solidFill>
                    <a:schemeClr val="tx1"/>
                  </a:solidFill>
                </a:rPr>
                <a:t>View </a:t>
              </a:r>
              <a:r>
                <a:rPr lang="en-US" sz="1200" b="1" dirty="0">
                  <a:solidFill>
                    <a:schemeClr val="tx1"/>
                  </a:solidFill>
                </a:rPr>
                <a:t>educational resources </a:t>
              </a:r>
              <a:r>
                <a:rPr lang="en-US" sz="1200" dirty="0">
                  <a:solidFill>
                    <a:schemeClr val="tx1"/>
                  </a:solidFill>
                </a:rPr>
                <a:t>and pre-recorded webinars in our </a:t>
              </a:r>
              <a:r>
                <a:rPr lang="en-US" sz="1200" b="1" dirty="0">
                  <a:solidFill>
                    <a:srgbClr val="0000FF"/>
                  </a:solidFill>
                  <a:hlinkClick r:id="rId6">
                    <a:extLst>
                      <a:ext uri="{A12FA001-AC4F-418D-AE19-62706E023703}">
                        <ahyp:hlinkClr xmlns:ahyp="http://schemas.microsoft.com/office/drawing/2018/hyperlinkcolor" val="tx"/>
                      </a:ext>
                    </a:extLst>
                  </a:hlinkClick>
                </a:rPr>
                <a:t>Learning Center</a:t>
              </a:r>
              <a:endParaRPr lang="en-US" sz="1200" b="1" dirty="0">
                <a:solidFill>
                  <a:srgbClr val="0000FF"/>
                </a:solidFill>
              </a:endParaRPr>
            </a:p>
          </p:txBody>
        </p:sp>
        <p:grpSp>
          <p:nvGrpSpPr>
            <p:cNvPr id="42" name="Group 41">
              <a:extLst>
                <a:ext uri="{FF2B5EF4-FFF2-40B4-BE49-F238E27FC236}">
                  <a16:creationId xmlns:a16="http://schemas.microsoft.com/office/drawing/2014/main" id="{77B4B2EF-CE86-861F-A6E3-C96CE1EAC0C0}"/>
                </a:ext>
              </a:extLst>
            </p:cNvPr>
            <p:cNvGrpSpPr/>
            <p:nvPr/>
          </p:nvGrpSpPr>
          <p:grpSpPr>
            <a:xfrm>
              <a:off x="609600" y="914400"/>
              <a:ext cx="342508" cy="823984"/>
              <a:chOff x="609600" y="914400"/>
              <a:chExt cx="342508" cy="823984"/>
            </a:xfrm>
          </p:grpSpPr>
          <p:sp>
            <p:nvSpPr>
              <p:cNvPr id="37" name="Rectangle 36">
                <a:extLst>
                  <a:ext uri="{FF2B5EF4-FFF2-40B4-BE49-F238E27FC236}">
                    <a16:creationId xmlns:a16="http://schemas.microsoft.com/office/drawing/2014/main" id="{9897F35C-B6F6-D176-8950-E3FBBDFB89DA}"/>
                  </a:ext>
                </a:extLst>
              </p:cNvPr>
              <p:cNvSpPr/>
              <p:nvPr/>
            </p:nvSpPr>
            <p:spPr>
              <a:xfrm>
                <a:off x="609600" y="914400"/>
                <a:ext cx="342508" cy="823984"/>
              </a:xfrm>
              <a:prstGeom prst="rect">
                <a:avLst/>
              </a:prstGeom>
              <a:solidFill>
                <a:srgbClr val="8BF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pic>
            <p:nvPicPr>
              <p:cNvPr id="58" name="Graphic 74">
                <a:extLst>
                  <a:ext uri="{FF2B5EF4-FFF2-40B4-BE49-F238E27FC236}">
                    <a16:creationId xmlns:a16="http://schemas.microsoft.com/office/drawing/2014/main" id="{6713B24E-4DFD-B432-07EA-7A2FD74E15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5625" y="1191163"/>
                <a:ext cx="270459" cy="270459"/>
              </a:xfrm>
              <a:prstGeom prst="rect">
                <a:avLst/>
              </a:prstGeom>
            </p:spPr>
          </p:pic>
        </p:grpSp>
      </p:grpSp>
      <p:grpSp>
        <p:nvGrpSpPr>
          <p:cNvPr id="49" name="Group 48">
            <a:extLst>
              <a:ext uri="{FF2B5EF4-FFF2-40B4-BE49-F238E27FC236}">
                <a16:creationId xmlns:a16="http://schemas.microsoft.com/office/drawing/2014/main" id="{838EEB70-FB0E-1818-953E-DD19D462BDE6}"/>
              </a:ext>
            </a:extLst>
          </p:cNvPr>
          <p:cNvGrpSpPr/>
          <p:nvPr/>
        </p:nvGrpSpPr>
        <p:grpSpPr>
          <a:xfrm>
            <a:off x="3569804" y="914399"/>
            <a:ext cx="2798002" cy="823986"/>
            <a:chOff x="3569804" y="914399"/>
            <a:chExt cx="2798002" cy="823986"/>
          </a:xfrm>
        </p:grpSpPr>
        <p:sp>
          <p:nvSpPr>
            <p:cNvPr id="29" name="Rectangle 28">
              <a:extLst>
                <a:ext uri="{FF2B5EF4-FFF2-40B4-BE49-F238E27FC236}">
                  <a16:creationId xmlns:a16="http://schemas.microsoft.com/office/drawing/2014/main" id="{79EC6E6E-3EE7-5EF1-5C48-A9D840AFFB07}"/>
                </a:ext>
              </a:extLst>
            </p:cNvPr>
            <p:cNvSpPr/>
            <p:nvPr/>
          </p:nvSpPr>
          <p:spPr>
            <a:xfrm>
              <a:off x="3569804" y="914399"/>
              <a:ext cx="2798002" cy="823986"/>
            </a:xfrm>
            <a:prstGeom prst="rect">
              <a:avLst/>
            </a:prstGeom>
            <a:solidFill>
              <a:srgbClr val="F9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22" name="Rectangle 21">
              <a:extLst>
                <a:ext uri="{FF2B5EF4-FFF2-40B4-BE49-F238E27FC236}">
                  <a16:creationId xmlns:a16="http://schemas.microsoft.com/office/drawing/2014/main" id="{0679B2C3-F46A-A4BC-A44F-DF18630B6C5B}"/>
                </a:ext>
              </a:extLst>
            </p:cNvPr>
            <p:cNvSpPr/>
            <p:nvPr/>
          </p:nvSpPr>
          <p:spPr>
            <a:xfrm>
              <a:off x="4067057" y="1036432"/>
              <a:ext cx="2293291" cy="608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spcAft>
                  <a:spcPts val="2400"/>
                </a:spcAft>
              </a:pPr>
              <a:r>
                <a:rPr lang="en-US" sz="1200" dirty="0">
                  <a:solidFill>
                    <a:schemeClr val="tx1"/>
                  </a:solidFill>
                </a:rPr>
                <a:t>Attend a </a:t>
              </a:r>
              <a:r>
                <a:rPr lang="en-US" sz="1200" b="1" dirty="0">
                  <a:solidFill>
                    <a:schemeClr val="tx1"/>
                  </a:solidFill>
                </a:rPr>
                <a:t>live webinar </a:t>
              </a:r>
              <a:br>
                <a:rPr lang="en-US" sz="1200" b="1" dirty="0">
                  <a:solidFill>
                    <a:schemeClr val="tx1"/>
                  </a:solidFill>
                </a:rPr>
              </a:br>
              <a:r>
                <a:rPr lang="en-US" sz="1200" dirty="0">
                  <a:solidFill>
                    <a:schemeClr val="tx1"/>
                  </a:solidFill>
                </a:rPr>
                <a:t>about Medicare</a:t>
              </a:r>
            </a:p>
          </p:txBody>
        </p:sp>
        <p:grpSp>
          <p:nvGrpSpPr>
            <p:cNvPr id="45" name="Group 44">
              <a:extLst>
                <a:ext uri="{FF2B5EF4-FFF2-40B4-BE49-F238E27FC236}">
                  <a16:creationId xmlns:a16="http://schemas.microsoft.com/office/drawing/2014/main" id="{397A3D31-CA5E-72C1-C6AD-D414233C5AF3}"/>
                </a:ext>
              </a:extLst>
            </p:cNvPr>
            <p:cNvGrpSpPr/>
            <p:nvPr/>
          </p:nvGrpSpPr>
          <p:grpSpPr>
            <a:xfrm>
              <a:off x="3569804" y="914400"/>
              <a:ext cx="342508" cy="823984"/>
              <a:chOff x="3569804" y="914400"/>
              <a:chExt cx="342508" cy="823984"/>
            </a:xfrm>
          </p:grpSpPr>
          <p:sp>
            <p:nvSpPr>
              <p:cNvPr id="40" name="Rectangle 39">
                <a:extLst>
                  <a:ext uri="{FF2B5EF4-FFF2-40B4-BE49-F238E27FC236}">
                    <a16:creationId xmlns:a16="http://schemas.microsoft.com/office/drawing/2014/main" id="{DB48DEC4-EF0F-9826-7133-1DDE7AF2A40F}"/>
                  </a:ext>
                </a:extLst>
              </p:cNvPr>
              <p:cNvSpPr/>
              <p:nvPr/>
            </p:nvSpPr>
            <p:spPr>
              <a:xfrm>
                <a:off x="3569804" y="914400"/>
                <a:ext cx="342508" cy="823984"/>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pic>
            <p:nvPicPr>
              <p:cNvPr id="59" name="Graphic 58">
                <a:extLst>
                  <a:ext uri="{FF2B5EF4-FFF2-40B4-BE49-F238E27FC236}">
                    <a16:creationId xmlns:a16="http://schemas.microsoft.com/office/drawing/2014/main" id="{49C3BF81-C885-421C-BE61-7D67D4E7A7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16662" y="1201996"/>
                <a:ext cx="248792" cy="248792"/>
              </a:xfrm>
              <a:prstGeom prst="rect">
                <a:avLst/>
              </a:prstGeom>
            </p:spPr>
          </p:pic>
        </p:grpSp>
      </p:grpSp>
      <p:grpSp>
        <p:nvGrpSpPr>
          <p:cNvPr id="50" name="Group 49">
            <a:extLst>
              <a:ext uri="{FF2B5EF4-FFF2-40B4-BE49-F238E27FC236}">
                <a16:creationId xmlns:a16="http://schemas.microsoft.com/office/drawing/2014/main" id="{327C09BF-32A6-E4C2-B39C-55E41B29443C}"/>
              </a:ext>
            </a:extLst>
          </p:cNvPr>
          <p:cNvGrpSpPr/>
          <p:nvPr/>
        </p:nvGrpSpPr>
        <p:grpSpPr>
          <a:xfrm>
            <a:off x="609599" y="1877081"/>
            <a:ext cx="2798002" cy="823986"/>
            <a:chOff x="609599" y="1877081"/>
            <a:chExt cx="2798002" cy="823986"/>
          </a:xfrm>
        </p:grpSpPr>
        <p:sp>
          <p:nvSpPr>
            <p:cNvPr id="30" name="Rectangle 29">
              <a:extLst>
                <a:ext uri="{FF2B5EF4-FFF2-40B4-BE49-F238E27FC236}">
                  <a16:creationId xmlns:a16="http://schemas.microsoft.com/office/drawing/2014/main" id="{F5107405-BFAF-ABC7-DB52-F0A8FF08A490}"/>
                </a:ext>
              </a:extLst>
            </p:cNvPr>
            <p:cNvSpPr/>
            <p:nvPr/>
          </p:nvSpPr>
          <p:spPr>
            <a:xfrm>
              <a:off x="609599" y="1877081"/>
              <a:ext cx="2798002" cy="823986"/>
            </a:xfrm>
            <a:prstGeom prst="rect">
              <a:avLst/>
            </a:prstGeom>
            <a:solidFill>
              <a:srgbClr val="F9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28" name="Rectangle 27">
              <a:extLst>
                <a:ext uri="{FF2B5EF4-FFF2-40B4-BE49-F238E27FC236}">
                  <a16:creationId xmlns:a16="http://schemas.microsoft.com/office/drawing/2014/main" id="{D275E889-03FF-DC33-52D4-2B4B06E46B81}"/>
                </a:ext>
              </a:extLst>
            </p:cNvPr>
            <p:cNvSpPr/>
            <p:nvPr/>
          </p:nvSpPr>
          <p:spPr>
            <a:xfrm>
              <a:off x="1074657" y="1984808"/>
              <a:ext cx="2332944" cy="608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spcAft>
                  <a:spcPts val="2400"/>
                </a:spcAft>
              </a:pPr>
              <a:r>
                <a:rPr lang="en-US" sz="1200" dirty="0">
                  <a:solidFill>
                    <a:schemeClr val="tx1"/>
                  </a:solidFill>
                </a:rPr>
                <a:t>Call our team directly: </a:t>
              </a:r>
              <a:br>
                <a:rPr lang="en-US" sz="1200" dirty="0">
                  <a:solidFill>
                    <a:schemeClr val="tx1"/>
                  </a:solidFill>
                </a:rPr>
              </a:br>
              <a:r>
                <a:rPr lang="en-US" sz="1200" b="1" dirty="0">
                  <a:solidFill>
                    <a:schemeClr val="tx1"/>
                  </a:solidFill>
                </a:rPr>
                <a:t>833-886-0033 </a:t>
              </a:r>
              <a:br>
                <a:rPr lang="en-US" sz="1200" dirty="0">
                  <a:solidFill>
                    <a:schemeClr val="tx1"/>
                  </a:solidFill>
                </a:rPr>
              </a:br>
              <a:r>
                <a:rPr lang="en-US" sz="1200" dirty="0">
                  <a:solidFill>
                    <a:schemeClr val="tx1"/>
                  </a:solidFill>
                </a:rPr>
                <a:t>Monday – Friday, </a:t>
              </a:r>
              <a:br>
                <a:rPr lang="en-US" sz="1200" dirty="0">
                  <a:solidFill>
                    <a:schemeClr val="tx1"/>
                  </a:solidFill>
                </a:rPr>
              </a:br>
              <a:r>
                <a:rPr lang="en-US" sz="1200" dirty="0">
                  <a:solidFill>
                    <a:schemeClr val="tx1"/>
                  </a:solidFill>
                </a:rPr>
                <a:t>8:30 a.m. – 8:00 p.m. ET </a:t>
              </a:r>
            </a:p>
          </p:txBody>
        </p:sp>
        <p:grpSp>
          <p:nvGrpSpPr>
            <p:cNvPr id="43" name="Group 42">
              <a:extLst>
                <a:ext uri="{FF2B5EF4-FFF2-40B4-BE49-F238E27FC236}">
                  <a16:creationId xmlns:a16="http://schemas.microsoft.com/office/drawing/2014/main" id="{BD9AEAE9-BB7C-531C-24B7-69DDA19C317F}"/>
                </a:ext>
              </a:extLst>
            </p:cNvPr>
            <p:cNvGrpSpPr/>
            <p:nvPr/>
          </p:nvGrpSpPr>
          <p:grpSpPr>
            <a:xfrm>
              <a:off x="609600" y="1877083"/>
              <a:ext cx="342508" cy="823984"/>
              <a:chOff x="609600" y="1877083"/>
              <a:chExt cx="342508" cy="823984"/>
            </a:xfrm>
          </p:grpSpPr>
          <p:sp>
            <p:nvSpPr>
              <p:cNvPr id="38" name="Rectangle 37">
                <a:extLst>
                  <a:ext uri="{FF2B5EF4-FFF2-40B4-BE49-F238E27FC236}">
                    <a16:creationId xmlns:a16="http://schemas.microsoft.com/office/drawing/2014/main" id="{BC3B8D9E-B49B-39E0-1251-CF94EC40C4C9}"/>
                  </a:ext>
                </a:extLst>
              </p:cNvPr>
              <p:cNvSpPr/>
              <p:nvPr/>
            </p:nvSpPr>
            <p:spPr>
              <a:xfrm>
                <a:off x="609600" y="1877083"/>
                <a:ext cx="342508" cy="823984"/>
              </a:xfrm>
              <a:prstGeom prst="rect">
                <a:avLst/>
              </a:prstGeom>
              <a:solidFill>
                <a:srgbClr val="974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pic>
            <p:nvPicPr>
              <p:cNvPr id="56" name="Graphic 55">
                <a:extLst>
                  <a:ext uri="{FF2B5EF4-FFF2-40B4-BE49-F238E27FC236}">
                    <a16:creationId xmlns:a16="http://schemas.microsoft.com/office/drawing/2014/main" id="{C84BA1DF-7570-22CB-467B-7C4D0B0D030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6355" y="2164576"/>
                <a:ext cx="248998" cy="248998"/>
              </a:xfrm>
              <a:prstGeom prst="rect">
                <a:avLst/>
              </a:prstGeom>
            </p:spPr>
          </p:pic>
        </p:grpSp>
      </p:grpSp>
      <p:grpSp>
        <p:nvGrpSpPr>
          <p:cNvPr id="51" name="Group 50">
            <a:extLst>
              <a:ext uri="{FF2B5EF4-FFF2-40B4-BE49-F238E27FC236}">
                <a16:creationId xmlns:a16="http://schemas.microsoft.com/office/drawing/2014/main" id="{266778C0-16E7-8E59-1250-EE23FB537A6E}"/>
              </a:ext>
            </a:extLst>
          </p:cNvPr>
          <p:cNvGrpSpPr/>
          <p:nvPr/>
        </p:nvGrpSpPr>
        <p:grpSpPr>
          <a:xfrm>
            <a:off x="3569804" y="1877081"/>
            <a:ext cx="2798002" cy="823986"/>
            <a:chOff x="3569804" y="1877081"/>
            <a:chExt cx="2798002" cy="823986"/>
          </a:xfrm>
        </p:grpSpPr>
        <p:sp>
          <p:nvSpPr>
            <p:cNvPr id="31" name="Rectangle 30">
              <a:extLst>
                <a:ext uri="{FF2B5EF4-FFF2-40B4-BE49-F238E27FC236}">
                  <a16:creationId xmlns:a16="http://schemas.microsoft.com/office/drawing/2014/main" id="{19E58AC2-7996-0227-0B4D-06F7212EA693}"/>
                </a:ext>
              </a:extLst>
            </p:cNvPr>
            <p:cNvSpPr/>
            <p:nvPr/>
          </p:nvSpPr>
          <p:spPr>
            <a:xfrm>
              <a:off x="3569804" y="1877081"/>
              <a:ext cx="2798002" cy="823986"/>
            </a:xfrm>
            <a:prstGeom prst="rect">
              <a:avLst/>
            </a:prstGeom>
            <a:solidFill>
              <a:srgbClr val="F9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32" name="Rectangle 31">
              <a:extLst>
                <a:ext uri="{FF2B5EF4-FFF2-40B4-BE49-F238E27FC236}">
                  <a16:creationId xmlns:a16="http://schemas.microsoft.com/office/drawing/2014/main" id="{23E64EF2-F373-22A5-B2A8-43C852C771DF}"/>
                </a:ext>
              </a:extLst>
            </p:cNvPr>
            <p:cNvSpPr/>
            <p:nvPr/>
          </p:nvSpPr>
          <p:spPr>
            <a:xfrm>
              <a:off x="4067057" y="1984808"/>
              <a:ext cx="2300749" cy="608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spcAft>
                  <a:spcPts val="2400"/>
                </a:spcAft>
              </a:pPr>
              <a:r>
                <a:rPr lang="en-US" sz="1200" dirty="0">
                  <a:solidFill>
                    <a:schemeClr val="tx1"/>
                  </a:solidFill>
                </a:rPr>
                <a:t>Schedule an </a:t>
              </a:r>
              <a:r>
                <a:rPr lang="en-US" sz="1200" b="1" dirty="0">
                  <a:solidFill>
                    <a:schemeClr val="tx1"/>
                  </a:solidFill>
                </a:rPr>
                <a:t>appointment</a:t>
              </a:r>
              <a:r>
                <a:rPr lang="en-US" sz="1200" dirty="0">
                  <a:solidFill>
                    <a:schemeClr val="tx1"/>
                  </a:solidFill>
                </a:rPr>
                <a:t> with </a:t>
              </a:r>
              <a:br>
                <a:rPr lang="en-US" sz="1200" dirty="0">
                  <a:solidFill>
                    <a:schemeClr val="tx1"/>
                  </a:solidFill>
                </a:rPr>
              </a:br>
              <a:r>
                <a:rPr lang="en-US" sz="1200" dirty="0">
                  <a:solidFill>
                    <a:schemeClr val="tx1"/>
                  </a:solidFill>
                </a:rPr>
                <a:t>a licensed insurance agent at Fidelity: </a:t>
              </a:r>
              <a:r>
                <a:rPr lang="en-US" sz="1200" b="1" dirty="0">
                  <a:solidFill>
                    <a:srgbClr val="0000FF"/>
                  </a:solidFill>
                  <a:hlinkClick r:id="rId13">
                    <a:extLst>
                      <a:ext uri="{A12FA001-AC4F-418D-AE19-62706E023703}">
                        <ahyp:hlinkClr xmlns:ahyp="http://schemas.microsoft.com/office/drawing/2018/hyperlinkcolor" val="tx"/>
                      </a:ext>
                    </a:extLst>
                  </a:hlinkClick>
                </a:rPr>
                <a:t>Fidelity.com/TalkMedicare</a:t>
              </a:r>
              <a:endParaRPr lang="en-US" sz="1200" b="1" dirty="0">
                <a:solidFill>
                  <a:srgbClr val="0000FF"/>
                </a:solidFill>
              </a:endParaRPr>
            </a:p>
          </p:txBody>
        </p:sp>
        <p:grpSp>
          <p:nvGrpSpPr>
            <p:cNvPr id="46" name="Group 45">
              <a:extLst>
                <a:ext uri="{FF2B5EF4-FFF2-40B4-BE49-F238E27FC236}">
                  <a16:creationId xmlns:a16="http://schemas.microsoft.com/office/drawing/2014/main" id="{43C654E9-4412-91CE-C2F0-3E91001C9936}"/>
                </a:ext>
              </a:extLst>
            </p:cNvPr>
            <p:cNvGrpSpPr/>
            <p:nvPr/>
          </p:nvGrpSpPr>
          <p:grpSpPr>
            <a:xfrm>
              <a:off x="3569804" y="1877083"/>
              <a:ext cx="342508" cy="823984"/>
              <a:chOff x="3569804" y="1877083"/>
              <a:chExt cx="342508" cy="823984"/>
            </a:xfrm>
          </p:grpSpPr>
          <p:sp>
            <p:nvSpPr>
              <p:cNvPr id="41" name="Rectangle 40">
                <a:extLst>
                  <a:ext uri="{FF2B5EF4-FFF2-40B4-BE49-F238E27FC236}">
                    <a16:creationId xmlns:a16="http://schemas.microsoft.com/office/drawing/2014/main" id="{6797870F-4F10-7F44-1459-7B2E32E7549C}"/>
                  </a:ext>
                </a:extLst>
              </p:cNvPr>
              <p:cNvSpPr/>
              <p:nvPr/>
            </p:nvSpPr>
            <p:spPr>
              <a:xfrm>
                <a:off x="3569804" y="1877083"/>
                <a:ext cx="342508" cy="8239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pic>
            <p:nvPicPr>
              <p:cNvPr id="57" name="Graphic 56">
                <a:extLst>
                  <a:ext uri="{FF2B5EF4-FFF2-40B4-BE49-F238E27FC236}">
                    <a16:creationId xmlns:a16="http://schemas.microsoft.com/office/drawing/2014/main" id="{FD744D5E-A981-342A-BDC7-989E76E81A2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26917" y="2174934"/>
                <a:ext cx="228282" cy="228282"/>
              </a:xfrm>
              <a:prstGeom prst="rect">
                <a:avLst/>
              </a:prstGeom>
            </p:spPr>
          </p:pic>
        </p:grpSp>
      </p:grpSp>
      <p:grpSp>
        <p:nvGrpSpPr>
          <p:cNvPr id="52" name="Group 51">
            <a:extLst>
              <a:ext uri="{FF2B5EF4-FFF2-40B4-BE49-F238E27FC236}">
                <a16:creationId xmlns:a16="http://schemas.microsoft.com/office/drawing/2014/main" id="{6832D1F8-09C3-611B-94C7-47FAD498DA5D}"/>
              </a:ext>
            </a:extLst>
          </p:cNvPr>
          <p:cNvGrpSpPr/>
          <p:nvPr/>
        </p:nvGrpSpPr>
        <p:grpSpPr>
          <a:xfrm>
            <a:off x="609599" y="2839764"/>
            <a:ext cx="2798002" cy="823986"/>
            <a:chOff x="609599" y="2839764"/>
            <a:chExt cx="2798002" cy="823986"/>
          </a:xfrm>
        </p:grpSpPr>
        <p:sp>
          <p:nvSpPr>
            <p:cNvPr id="33" name="Rectangle 32">
              <a:extLst>
                <a:ext uri="{FF2B5EF4-FFF2-40B4-BE49-F238E27FC236}">
                  <a16:creationId xmlns:a16="http://schemas.microsoft.com/office/drawing/2014/main" id="{61CD5443-AB2F-6964-360B-A907F3CD30DF}"/>
                </a:ext>
              </a:extLst>
            </p:cNvPr>
            <p:cNvSpPr/>
            <p:nvPr/>
          </p:nvSpPr>
          <p:spPr>
            <a:xfrm>
              <a:off x="609599" y="2839764"/>
              <a:ext cx="2798002" cy="823986"/>
            </a:xfrm>
            <a:prstGeom prst="rect">
              <a:avLst/>
            </a:prstGeom>
            <a:solidFill>
              <a:srgbClr val="F9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sp>
          <p:nvSpPr>
            <p:cNvPr id="47" name="Rectangle 46">
              <a:extLst>
                <a:ext uri="{FF2B5EF4-FFF2-40B4-BE49-F238E27FC236}">
                  <a16:creationId xmlns:a16="http://schemas.microsoft.com/office/drawing/2014/main" id="{7901FC52-C439-15AE-6BAF-44FB575E60AD}"/>
                </a:ext>
              </a:extLst>
            </p:cNvPr>
            <p:cNvSpPr/>
            <p:nvPr/>
          </p:nvSpPr>
          <p:spPr>
            <a:xfrm>
              <a:off x="1074657" y="2947491"/>
              <a:ext cx="2316243" cy="608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defPPr>
                <a:defRPr lang="en-US"/>
              </a:defPPr>
              <a:lvl1pPr marL="0" algn="l" defTabSz="806754" rtl="0" eaLnBrk="1" latinLnBrk="0" hangingPunct="1">
                <a:defRPr sz="1588" kern="1200">
                  <a:solidFill>
                    <a:schemeClr val="lt1"/>
                  </a:solidFill>
                  <a:latin typeface="+mn-lt"/>
                  <a:ea typeface="+mn-ea"/>
                  <a:cs typeface="+mn-cs"/>
                </a:defRPr>
              </a:lvl1pPr>
              <a:lvl2pPr marL="403378" algn="l" defTabSz="806754" rtl="0" eaLnBrk="1" latinLnBrk="0" hangingPunct="1">
                <a:defRPr sz="1588" kern="1200">
                  <a:solidFill>
                    <a:schemeClr val="lt1"/>
                  </a:solidFill>
                  <a:latin typeface="+mn-lt"/>
                  <a:ea typeface="+mn-ea"/>
                  <a:cs typeface="+mn-cs"/>
                </a:defRPr>
              </a:lvl2pPr>
              <a:lvl3pPr marL="806754" algn="l" defTabSz="806754" rtl="0" eaLnBrk="1" latinLnBrk="0" hangingPunct="1">
                <a:defRPr sz="1588" kern="1200">
                  <a:solidFill>
                    <a:schemeClr val="lt1"/>
                  </a:solidFill>
                  <a:latin typeface="+mn-lt"/>
                  <a:ea typeface="+mn-ea"/>
                  <a:cs typeface="+mn-cs"/>
                </a:defRPr>
              </a:lvl3pPr>
              <a:lvl4pPr marL="1210132" algn="l" defTabSz="806754" rtl="0" eaLnBrk="1" latinLnBrk="0" hangingPunct="1">
                <a:defRPr sz="1588" kern="1200">
                  <a:solidFill>
                    <a:schemeClr val="lt1"/>
                  </a:solidFill>
                  <a:latin typeface="+mn-lt"/>
                  <a:ea typeface="+mn-ea"/>
                  <a:cs typeface="+mn-cs"/>
                </a:defRPr>
              </a:lvl4pPr>
              <a:lvl5pPr marL="1613510" algn="l" defTabSz="806754" rtl="0" eaLnBrk="1" latinLnBrk="0" hangingPunct="1">
                <a:defRPr sz="1588" kern="1200">
                  <a:solidFill>
                    <a:schemeClr val="lt1"/>
                  </a:solidFill>
                  <a:latin typeface="+mn-lt"/>
                  <a:ea typeface="+mn-ea"/>
                  <a:cs typeface="+mn-cs"/>
                </a:defRPr>
              </a:lvl5pPr>
              <a:lvl6pPr marL="2016888" algn="l" defTabSz="806754" rtl="0" eaLnBrk="1" latinLnBrk="0" hangingPunct="1">
                <a:defRPr sz="1588" kern="1200">
                  <a:solidFill>
                    <a:schemeClr val="lt1"/>
                  </a:solidFill>
                  <a:latin typeface="+mn-lt"/>
                  <a:ea typeface="+mn-ea"/>
                  <a:cs typeface="+mn-cs"/>
                </a:defRPr>
              </a:lvl6pPr>
              <a:lvl7pPr marL="2420265" algn="l" defTabSz="806754" rtl="0" eaLnBrk="1" latinLnBrk="0" hangingPunct="1">
                <a:defRPr sz="1588" kern="1200">
                  <a:solidFill>
                    <a:schemeClr val="lt1"/>
                  </a:solidFill>
                  <a:latin typeface="+mn-lt"/>
                  <a:ea typeface="+mn-ea"/>
                  <a:cs typeface="+mn-cs"/>
                </a:defRPr>
              </a:lvl7pPr>
              <a:lvl8pPr marL="2823643" algn="l" defTabSz="806754" rtl="0" eaLnBrk="1" latinLnBrk="0" hangingPunct="1">
                <a:defRPr sz="1588" kern="1200">
                  <a:solidFill>
                    <a:schemeClr val="lt1"/>
                  </a:solidFill>
                  <a:latin typeface="+mn-lt"/>
                  <a:ea typeface="+mn-ea"/>
                  <a:cs typeface="+mn-cs"/>
                </a:defRPr>
              </a:lvl8pPr>
              <a:lvl9pPr marL="3227019" algn="l" defTabSz="806754" rtl="0" eaLnBrk="1" latinLnBrk="0" hangingPunct="1">
                <a:defRPr sz="1588" kern="1200">
                  <a:solidFill>
                    <a:schemeClr val="lt1"/>
                  </a:solidFill>
                  <a:latin typeface="+mn-lt"/>
                  <a:ea typeface="+mn-ea"/>
                  <a:cs typeface="+mn-cs"/>
                </a:defRPr>
              </a:lvl9pPr>
            </a:lstStyle>
            <a:p>
              <a:pPr>
                <a:spcAft>
                  <a:spcPts val="2400"/>
                </a:spcAft>
              </a:pPr>
              <a:r>
                <a:rPr lang="en-US" sz="1200" b="1" dirty="0">
                  <a:solidFill>
                    <a:schemeClr val="tx1"/>
                  </a:solidFill>
                </a:rPr>
                <a:t>Shop plans </a:t>
              </a:r>
              <a:r>
                <a:rPr lang="en-US" sz="1200" dirty="0">
                  <a:solidFill>
                    <a:schemeClr val="tx1"/>
                  </a:solidFill>
                </a:rPr>
                <a:t>and </a:t>
              </a:r>
              <a:r>
                <a:rPr lang="en-US" sz="1200" b="1" dirty="0">
                  <a:solidFill>
                    <a:schemeClr val="tx1"/>
                  </a:solidFill>
                </a:rPr>
                <a:t>enroll </a:t>
              </a:r>
              <a:r>
                <a:rPr lang="en-US" sz="1200" dirty="0">
                  <a:solidFill>
                    <a:schemeClr val="tx1"/>
                  </a:solidFill>
                </a:rPr>
                <a:t>independently through </a:t>
              </a:r>
              <a:br>
                <a:rPr lang="en-US" sz="1200" dirty="0">
                  <a:solidFill>
                    <a:schemeClr val="tx1"/>
                  </a:solidFill>
                </a:rPr>
              </a:br>
              <a:r>
                <a:rPr lang="en-US" sz="1200" dirty="0">
                  <a:solidFill>
                    <a:schemeClr val="tx1"/>
                  </a:solidFill>
                </a:rPr>
                <a:t>our website</a:t>
              </a:r>
            </a:p>
          </p:txBody>
        </p:sp>
        <p:grpSp>
          <p:nvGrpSpPr>
            <p:cNvPr id="44" name="Group 43">
              <a:extLst>
                <a:ext uri="{FF2B5EF4-FFF2-40B4-BE49-F238E27FC236}">
                  <a16:creationId xmlns:a16="http://schemas.microsoft.com/office/drawing/2014/main" id="{F63F079D-C3DA-C8FD-12E3-0B283CD6B3BE}"/>
                </a:ext>
              </a:extLst>
            </p:cNvPr>
            <p:cNvGrpSpPr/>
            <p:nvPr/>
          </p:nvGrpSpPr>
          <p:grpSpPr>
            <a:xfrm>
              <a:off x="609600" y="2839766"/>
              <a:ext cx="342508" cy="823984"/>
              <a:chOff x="609600" y="2839766"/>
              <a:chExt cx="342508" cy="823984"/>
            </a:xfrm>
          </p:grpSpPr>
          <p:sp>
            <p:nvSpPr>
              <p:cNvPr id="39" name="Rectangle 38">
                <a:extLst>
                  <a:ext uri="{FF2B5EF4-FFF2-40B4-BE49-F238E27FC236}">
                    <a16:creationId xmlns:a16="http://schemas.microsoft.com/office/drawing/2014/main" id="{D6662C5C-E230-9F76-BA63-AB8A337E8308}"/>
                  </a:ext>
                </a:extLst>
              </p:cNvPr>
              <p:cNvSpPr/>
              <p:nvPr/>
            </p:nvSpPr>
            <p:spPr>
              <a:xfrm>
                <a:off x="609600" y="2839766"/>
                <a:ext cx="342508" cy="82398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p>
            </p:txBody>
          </p:sp>
          <p:pic>
            <p:nvPicPr>
              <p:cNvPr id="60" name="Graphic 59">
                <a:extLst>
                  <a:ext uri="{FF2B5EF4-FFF2-40B4-BE49-F238E27FC236}">
                    <a16:creationId xmlns:a16="http://schemas.microsoft.com/office/drawing/2014/main" id="{B31A07C6-2C65-0629-5F1C-532A7E9D708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3151" y="3124055"/>
                <a:ext cx="255406" cy="255406"/>
              </a:xfrm>
              <a:prstGeom prst="rect">
                <a:avLst/>
              </a:prstGeom>
            </p:spPr>
          </p:pic>
        </p:grpSp>
      </p:grpSp>
    </p:spTree>
    <p:extLst>
      <p:ext uri="{BB962C8B-B14F-4D97-AF65-F5344CB8AC3E}">
        <p14:creationId xmlns:p14="http://schemas.microsoft.com/office/powerpoint/2010/main" val="326924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nodeType="withEffect">
                                  <p:stCondLst>
                                    <p:cond delay="0"/>
                                  </p:stCondLst>
                                  <p:childTnLst>
                                    <p:animMotion origin="layout" path="M -8.33333E-7 0.03889 L -8.33333E-7 1.48148E-6 " pathEditMode="relative" rAng="0" ptsTypes="AA">
                                      <p:cBhvr>
                                        <p:cTn id="9" dur="500" fill="hold"/>
                                        <p:tgtEl>
                                          <p:spTgt spid="48"/>
                                        </p:tgtEl>
                                        <p:attrNameLst>
                                          <p:attrName>ppt_x</p:attrName>
                                          <p:attrName>ppt_y</p:attrName>
                                        </p:attrNameLst>
                                      </p:cBhvr>
                                      <p:rCtr x="0" y="-1944"/>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nodeType="withEffect">
                                  <p:stCondLst>
                                    <p:cond delay="0"/>
                                  </p:stCondLst>
                                  <p:childTnLst>
                                    <p:animMotion origin="layout" path="M -8.33333E-7 0.03889 L -8.33333E-7 1.48148E-6 " pathEditMode="relative" rAng="0" ptsTypes="AA">
                                      <p:cBhvr>
                                        <p:cTn id="14" dur="500" fill="hold"/>
                                        <p:tgtEl>
                                          <p:spTgt spid="49"/>
                                        </p:tgtEl>
                                        <p:attrNameLst>
                                          <p:attrName>ppt_x</p:attrName>
                                          <p:attrName>ppt_y</p:attrName>
                                        </p:attrNameLst>
                                      </p:cBhvr>
                                      <p:rCtr x="0" y="-1944"/>
                                    </p:animMotion>
                                  </p:childTnLst>
                                </p:cTn>
                              </p:par>
                              <p:par>
                                <p:cTn id="15" presetID="10" presetClass="entr" presetSubtype="0" fill="hold" nodeType="withEffect">
                                  <p:stCondLst>
                                    <p:cond delay="25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250"/>
                                        <p:tgtEl>
                                          <p:spTgt spid="50"/>
                                        </p:tgtEl>
                                      </p:cBhvr>
                                    </p:animEffect>
                                  </p:childTnLst>
                                </p:cTn>
                              </p:par>
                              <p:par>
                                <p:cTn id="18" presetID="42" presetClass="path" presetSubtype="0" decel="100000" fill="hold" nodeType="withEffect">
                                  <p:stCondLst>
                                    <p:cond delay="250"/>
                                  </p:stCondLst>
                                  <p:childTnLst>
                                    <p:animMotion origin="layout" path="M -8.33333E-7 0.03889 L -8.33333E-7 1.48148E-6 " pathEditMode="relative" rAng="0" ptsTypes="AA">
                                      <p:cBhvr>
                                        <p:cTn id="19" dur="500" fill="hold"/>
                                        <p:tgtEl>
                                          <p:spTgt spid="50"/>
                                        </p:tgtEl>
                                        <p:attrNameLst>
                                          <p:attrName>ppt_x</p:attrName>
                                          <p:attrName>ppt_y</p:attrName>
                                        </p:attrNameLst>
                                      </p:cBhvr>
                                      <p:rCtr x="0" y="-1944"/>
                                    </p:animMotion>
                                  </p:childTnLst>
                                </p:cTn>
                              </p:par>
                              <p:par>
                                <p:cTn id="20" presetID="10" presetClass="entr" presetSubtype="0" fill="hold" nodeType="withEffect">
                                  <p:stCondLst>
                                    <p:cond delay="25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250"/>
                                        <p:tgtEl>
                                          <p:spTgt spid="51"/>
                                        </p:tgtEl>
                                      </p:cBhvr>
                                    </p:animEffect>
                                  </p:childTnLst>
                                </p:cTn>
                              </p:par>
                              <p:par>
                                <p:cTn id="23" presetID="42" presetClass="path" presetSubtype="0" decel="100000" fill="hold" nodeType="withEffect">
                                  <p:stCondLst>
                                    <p:cond delay="250"/>
                                  </p:stCondLst>
                                  <p:childTnLst>
                                    <p:animMotion origin="layout" path="M -8.33333E-7 0.03889 L -8.33333E-7 1.48148E-6 " pathEditMode="relative" rAng="0" ptsTypes="AA">
                                      <p:cBhvr>
                                        <p:cTn id="24" dur="500" fill="hold"/>
                                        <p:tgtEl>
                                          <p:spTgt spid="51"/>
                                        </p:tgtEl>
                                        <p:attrNameLst>
                                          <p:attrName>ppt_x</p:attrName>
                                          <p:attrName>ppt_y</p:attrName>
                                        </p:attrNameLst>
                                      </p:cBhvr>
                                      <p:rCtr x="0" y="-1944"/>
                                    </p:animMotion>
                                  </p:childTnLst>
                                </p:cTn>
                              </p:par>
                              <p:par>
                                <p:cTn id="25" presetID="10" presetClass="entr" presetSubtype="0" fill="hold" nodeType="withEffect">
                                  <p:stCondLst>
                                    <p:cond delay="50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250"/>
                                        <p:tgtEl>
                                          <p:spTgt spid="52"/>
                                        </p:tgtEl>
                                      </p:cBhvr>
                                    </p:animEffect>
                                  </p:childTnLst>
                                </p:cTn>
                              </p:par>
                              <p:par>
                                <p:cTn id="28" presetID="42" presetClass="path" presetSubtype="0" decel="100000" fill="hold" nodeType="withEffect">
                                  <p:stCondLst>
                                    <p:cond delay="500"/>
                                  </p:stCondLst>
                                  <p:childTnLst>
                                    <p:animMotion origin="layout" path="M -8.33333E-7 0.03889 L -8.33333E-7 1.48148E-6 " pathEditMode="relative" rAng="0" ptsTypes="AA">
                                      <p:cBhvr>
                                        <p:cTn id="29" dur="500" fill="hold"/>
                                        <p:tgtEl>
                                          <p:spTgt spid="5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744450" cy="6872207"/>
          </a:xfrm>
          <a:custGeom>
            <a:avLst/>
            <a:gdLst/>
            <a:ahLst/>
            <a:cxnLst/>
            <a:rect l="l" t="t" r="r" b="b"/>
            <a:pathLst>
              <a:path w="19116675" h="11698668">
                <a:moveTo>
                  <a:pt x="0" y="0"/>
                </a:moveTo>
                <a:lnTo>
                  <a:pt x="19116675" y="0"/>
                </a:lnTo>
                <a:lnTo>
                  <a:pt x="19116675" y="11698668"/>
                </a:lnTo>
                <a:lnTo>
                  <a:pt x="0" y="11698668"/>
                </a:lnTo>
                <a:lnTo>
                  <a:pt x="0" y="0"/>
                </a:lnTo>
                <a:close/>
              </a:path>
            </a:pathLst>
          </a:custGeom>
          <a:blipFill>
            <a:blip r:embed="rId3">
              <a:alphaModFix amt="20000"/>
              <a:extLst>
                <a:ext uri="{28A0092B-C50C-407E-A947-70E740481C1C}">
                  <a14:useLocalDpi xmlns:a14="http://schemas.microsoft.com/office/drawing/2010/main"/>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152400" y="228601"/>
            <a:ext cx="2222133" cy="891075"/>
          </a:xfrm>
          <a:custGeom>
            <a:avLst/>
            <a:gdLst/>
            <a:ahLst/>
            <a:cxnLst/>
            <a:rect l="l" t="t" r="r" b="b"/>
            <a:pathLst>
              <a:path w="3333200" h="1336613">
                <a:moveTo>
                  <a:pt x="0" y="0"/>
                </a:moveTo>
                <a:lnTo>
                  <a:pt x="3333200" y="0"/>
                </a:lnTo>
                <a:lnTo>
                  <a:pt x="3333200" y="1336613"/>
                </a:lnTo>
                <a:lnTo>
                  <a:pt x="0" y="1336613"/>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aphicFrame>
        <p:nvGraphicFramePr>
          <p:cNvPr id="9" name="Table 9"/>
          <p:cNvGraphicFramePr>
            <a:graphicFrameLocks noGrp="1"/>
          </p:cNvGraphicFramePr>
          <p:nvPr/>
        </p:nvGraphicFramePr>
        <p:xfrm>
          <a:off x="5955467" y="1157620"/>
          <a:ext cx="4555341" cy="5098167"/>
        </p:xfrm>
        <a:graphic>
          <a:graphicData uri="http://schemas.openxmlformats.org/drawingml/2006/table">
            <a:tbl>
              <a:tblPr/>
              <a:tblGrid>
                <a:gridCol w="2270690">
                  <a:extLst>
                    <a:ext uri="{9D8B030D-6E8A-4147-A177-3AD203B41FA5}">
                      <a16:colId xmlns:a16="http://schemas.microsoft.com/office/drawing/2014/main" val="20000"/>
                    </a:ext>
                  </a:extLst>
                </a:gridCol>
                <a:gridCol w="2284651">
                  <a:extLst>
                    <a:ext uri="{9D8B030D-6E8A-4147-A177-3AD203B41FA5}">
                      <a16:colId xmlns:a16="http://schemas.microsoft.com/office/drawing/2014/main" val="20001"/>
                    </a:ext>
                  </a:extLst>
                </a:gridCol>
              </a:tblGrid>
              <a:tr h="561267">
                <a:tc>
                  <a:txBody>
                    <a:bodyPr/>
                    <a:lstStyle/>
                    <a:p>
                      <a:pPr algn="l">
                        <a:lnSpc>
                          <a:spcPts val="3219"/>
                        </a:lnSpc>
                        <a:defRPr/>
                      </a:pPr>
                      <a:r>
                        <a:rPr lang="en-US" sz="1500">
                          <a:solidFill>
                            <a:srgbClr val="E57200"/>
                          </a:solidFill>
                          <a:latin typeface="ITC Franklin Gothic Std 7"/>
                          <a:ea typeface="ITC Franklin Gothic Std 7"/>
                          <a:cs typeface="ITC Franklin Gothic Std 7"/>
                          <a:sym typeface="ITC Franklin Gothic Std 7"/>
                        </a:rPr>
                        <a:t>        Healthy Activity</a:t>
                      </a:r>
                      <a:endParaRPr lang="en-US" sz="700"/>
                    </a:p>
                  </a:txBody>
                  <a:tcPr marL="127000" marR="127000" marT="127000" marB="127000" anchor="ctr">
                    <a:lnL w="28575"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l">
                        <a:lnSpc>
                          <a:spcPts val="3359"/>
                        </a:lnSpc>
                        <a:defRPr/>
                      </a:pPr>
                      <a:r>
                        <a:rPr lang="en-US" sz="1600">
                          <a:solidFill>
                            <a:srgbClr val="62BB46"/>
                          </a:solidFill>
                          <a:latin typeface="ITC Franklin Gothic Std 7"/>
                          <a:ea typeface="ITC Franklin Gothic Std 7"/>
                          <a:cs typeface="ITC Franklin Gothic Std 7"/>
                          <a:sym typeface="ITC Franklin Gothic Std 7"/>
                        </a:rPr>
                        <a:t>  Reward</a:t>
                      </a:r>
                      <a:endParaRPr lang="en-US" sz="700"/>
                    </a:p>
                  </a:txBody>
                  <a:tcPr marL="127000" marR="127000" marT="127000" marB="127000" anchor="ctr">
                    <a:lnL w="28575" cap="flat" cmpd="sng" algn="ctr">
                      <a:solidFill>
                        <a:srgbClr val="000000"/>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10010">
                <a:tc>
                  <a:txBody>
                    <a:bodyPr/>
                    <a:lstStyle/>
                    <a:p>
                      <a:pPr algn="r">
                        <a:lnSpc>
                          <a:spcPts val="2800"/>
                        </a:lnSpc>
                        <a:defRPr/>
                      </a:pPr>
                      <a:r>
                        <a:rPr lang="en-US" sz="1300">
                          <a:solidFill>
                            <a:srgbClr val="232D4B"/>
                          </a:solidFill>
                          <a:latin typeface="ITC Franklin Gothic Std 2"/>
                          <a:ea typeface="ITC Franklin Gothic Std 2"/>
                          <a:cs typeface="ITC Franklin Gothic Std 2"/>
                          <a:sym typeface="ITC Franklin Gothic Std 2"/>
                        </a:rPr>
                        <a:t>Create an Account (new users only)</a:t>
                      </a:r>
                      <a:endParaRPr lang="en-US" sz="700"/>
                    </a:p>
                  </a:txBody>
                  <a:tcPr marL="127000" marR="127000" marT="127000" marB="127000" anchor="ctr">
                    <a:lnL w="28575"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just">
                        <a:lnSpc>
                          <a:spcPts val="5879"/>
                        </a:lnSpc>
                        <a:defRPr/>
                      </a:pPr>
                      <a:r>
                        <a:rPr lang="en-US" sz="2800">
                          <a:solidFill>
                            <a:srgbClr val="232D4B"/>
                          </a:solidFill>
                          <a:latin typeface="ITC Franklin Gothic Std 4"/>
                          <a:ea typeface="ITC Franklin Gothic Std 4"/>
                          <a:cs typeface="ITC Franklin Gothic Std 4"/>
                          <a:sym typeface="ITC Franklin Gothic Std 4"/>
                        </a:rPr>
                        <a:t> $10</a:t>
                      </a:r>
                      <a:endParaRPr lang="en-US" sz="700"/>
                    </a:p>
                  </a:txBody>
                  <a:tcPr marL="127000" marR="127000" marT="127000" marB="127000" anchor="ctr">
                    <a:lnL w="28575" cap="flat" cmpd="sng" algn="ctr">
                      <a:solidFill>
                        <a:srgbClr val="000000"/>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82217">
                <a:tc>
                  <a:txBody>
                    <a:bodyPr/>
                    <a:lstStyle/>
                    <a:p>
                      <a:pPr algn="r">
                        <a:lnSpc>
                          <a:spcPts val="2799"/>
                        </a:lnSpc>
                        <a:defRPr/>
                      </a:pPr>
                      <a:r>
                        <a:rPr lang="en-US" sz="1300">
                          <a:solidFill>
                            <a:srgbClr val="232D4B"/>
                          </a:solidFill>
                          <a:latin typeface="ITC Franklin Gothic Std 2"/>
                          <a:ea typeface="ITC Franklin Gothic Std 2"/>
                          <a:cs typeface="ITC Franklin Gothic Std 2"/>
                          <a:sym typeface="ITC Franklin Gothic Std 2"/>
                        </a:rPr>
                        <a:t>Receive and report your annual well</a:t>
                      </a:r>
                      <a:endParaRPr lang="en-US" sz="700"/>
                    </a:p>
                    <a:p>
                      <a:pPr algn="r">
                        <a:lnSpc>
                          <a:spcPts val="2799"/>
                        </a:lnSpc>
                      </a:pPr>
                      <a:r>
                        <a:rPr lang="en-US" sz="1300">
                          <a:solidFill>
                            <a:srgbClr val="232D4B"/>
                          </a:solidFill>
                          <a:latin typeface="ITC Franklin Gothic Std 2"/>
                          <a:ea typeface="ITC Franklin Gothic Std 2"/>
                          <a:cs typeface="ITC Franklin Gothic Std 2"/>
                          <a:sym typeface="ITC Franklin Gothic Std 2"/>
                        </a:rPr>
                        <a:t>  check</a:t>
                      </a:r>
                    </a:p>
                  </a:txBody>
                  <a:tcPr marL="127000" marR="127000" marT="127000" marB="127000" anchor="ctr">
                    <a:lnL w="28575"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232D4B"/>
                      </a:solidFill>
                      <a:prstDash val="solid"/>
                      <a:round/>
                      <a:headEnd type="none" w="med" len="med"/>
                      <a:tailEnd type="none" w="med" len="med"/>
                    </a:lnB>
                    <a:solidFill>
                      <a:schemeClr val="bg1"/>
                    </a:solidFill>
                  </a:tcPr>
                </a:tc>
                <a:tc>
                  <a:txBody>
                    <a:bodyPr/>
                    <a:lstStyle/>
                    <a:p>
                      <a:pPr algn="just">
                        <a:lnSpc>
                          <a:spcPts val="5880"/>
                        </a:lnSpc>
                        <a:defRPr/>
                      </a:pPr>
                      <a:r>
                        <a:rPr lang="en-US" sz="2800">
                          <a:solidFill>
                            <a:srgbClr val="232D4B"/>
                          </a:solidFill>
                          <a:latin typeface="ITC Franklin Gothic Std 4"/>
                          <a:ea typeface="ITC Franklin Gothic Std 4"/>
                          <a:cs typeface="ITC Franklin Gothic Std 4"/>
                          <a:sym typeface="ITC Franklin Gothic Std 4"/>
                        </a:rPr>
                        <a:t> $100</a:t>
                      </a:r>
                      <a:endParaRPr lang="en-US" sz="700"/>
                    </a:p>
                  </a:txBody>
                  <a:tcPr marL="127000" marR="127000" marT="127000" marB="127000" anchor="ctr">
                    <a:lnL w="28575" cap="flat" cmpd="sng" algn="ctr">
                      <a:solidFill>
                        <a:srgbClr val="000000"/>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98606">
                <a:tc>
                  <a:txBody>
                    <a:bodyPr/>
                    <a:lstStyle/>
                    <a:p>
                      <a:pPr algn="r">
                        <a:lnSpc>
                          <a:spcPts val="2799"/>
                        </a:lnSpc>
                        <a:defRPr/>
                      </a:pPr>
                      <a:r>
                        <a:rPr lang="en-US" sz="1300">
                          <a:solidFill>
                            <a:srgbClr val="232D4B"/>
                          </a:solidFill>
                          <a:latin typeface="ITC Franklin Gothic Std 2"/>
                          <a:ea typeface="ITC Franklin Gothic Std 2"/>
                          <a:cs typeface="ITC Franklin Gothic Std 2"/>
                          <a:sym typeface="ITC Franklin Gothic Std 2"/>
                        </a:rPr>
                        <a:t>Complete a Personal Health Assessment</a:t>
                      </a:r>
                      <a:endParaRPr lang="en-US" sz="700"/>
                    </a:p>
                  </a:txBody>
                  <a:tcPr marL="127000" marR="127000" marT="127000" marB="127000" anchor="ctr">
                    <a:lnL w="28575" cap="flat" cmpd="sng" algn="ctr">
                      <a:solidFill>
                        <a:srgbClr val="FFFFFF"/>
                      </a:solidFill>
                      <a:prstDash val="solid"/>
                      <a:round/>
                      <a:headEnd type="none" w="med" len="med"/>
                      <a:tailEnd type="none" w="med" len="med"/>
                    </a:lnL>
                    <a:lnR w="28575" cap="flat" cmpd="sng" algn="ctr">
                      <a:solidFill>
                        <a:srgbClr val="232D4B"/>
                      </a:solidFill>
                      <a:prstDash val="solid"/>
                      <a:round/>
                      <a:headEnd type="none" w="med" len="med"/>
                      <a:tailEnd type="none" w="med" len="med"/>
                    </a:lnR>
                    <a:lnT w="28575" cap="flat" cmpd="sng" algn="ctr">
                      <a:solidFill>
                        <a:srgbClr val="232D4B"/>
                      </a:solidFill>
                      <a:prstDash val="solid"/>
                      <a:round/>
                      <a:headEnd type="none" w="med" len="med"/>
                      <a:tailEnd type="none" w="med" len="med"/>
                    </a:lnT>
                    <a:lnB w="28575" cap="flat" cmpd="sng" algn="ctr">
                      <a:solidFill>
                        <a:srgbClr val="232D4B"/>
                      </a:solidFill>
                      <a:prstDash val="solid"/>
                      <a:round/>
                      <a:headEnd type="none" w="med" len="med"/>
                      <a:tailEnd type="none" w="med" len="med"/>
                    </a:lnB>
                    <a:solidFill>
                      <a:schemeClr val="bg1"/>
                    </a:solidFill>
                  </a:tcPr>
                </a:tc>
                <a:tc>
                  <a:txBody>
                    <a:bodyPr/>
                    <a:lstStyle/>
                    <a:p>
                      <a:pPr algn="just">
                        <a:lnSpc>
                          <a:spcPts val="5880"/>
                        </a:lnSpc>
                        <a:defRPr/>
                      </a:pPr>
                      <a:r>
                        <a:rPr lang="en-US" sz="2800">
                          <a:solidFill>
                            <a:srgbClr val="232D4B"/>
                          </a:solidFill>
                          <a:latin typeface="ITC Franklin Gothic Std 4"/>
                          <a:ea typeface="ITC Franklin Gothic Std 4"/>
                          <a:cs typeface="ITC Franklin Gothic Std 4"/>
                          <a:sym typeface="ITC Franklin Gothic Std 4"/>
                        </a:rPr>
                        <a:t> $100</a:t>
                      </a:r>
                      <a:endParaRPr lang="en-US" sz="700"/>
                    </a:p>
                  </a:txBody>
                  <a:tcPr marL="127000" marR="127000" marT="127000" marB="127000" anchor="ctr">
                    <a:lnL w="28575" cap="flat" cmpd="sng" algn="ctr">
                      <a:solidFill>
                        <a:srgbClr val="232D4B"/>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82217">
                <a:tc>
                  <a:txBody>
                    <a:bodyPr/>
                    <a:lstStyle/>
                    <a:p>
                      <a:pPr algn="r">
                        <a:lnSpc>
                          <a:spcPts val="2799"/>
                        </a:lnSpc>
                        <a:defRPr/>
                      </a:pPr>
                      <a:r>
                        <a:rPr lang="en-US" sz="1300">
                          <a:solidFill>
                            <a:srgbClr val="232D4B"/>
                          </a:solidFill>
                          <a:latin typeface="ITC Franklin Gothic Std 2"/>
                          <a:ea typeface="ITC Franklin Gothic Std 2"/>
                          <a:cs typeface="ITC Franklin Gothic Std 2"/>
                          <a:sym typeface="ITC Franklin Gothic Std 2"/>
                        </a:rPr>
                        <a:t>Earn rewards through additional healthy</a:t>
                      </a:r>
                      <a:endParaRPr lang="en-US" sz="700"/>
                    </a:p>
                    <a:p>
                      <a:pPr algn="r">
                        <a:lnSpc>
                          <a:spcPts val="2799"/>
                        </a:lnSpc>
                      </a:pPr>
                      <a:r>
                        <a:rPr lang="en-US" sz="1300">
                          <a:solidFill>
                            <a:srgbClr val="232D4B"/>
                          </a:solidFill>
                          <a:latin typeface="ITC Franklin Gothic Std 2"/>
                          <a:ea typeface="ITC Franklin Gothic Std 2"/>
                          <a:cs typeface="ITC Franklin Gothic Std 2"/>
                          <a:sym typeface="ITC Franklin Gothic Std 2"/>
                        </a:rPr>
                        <a:t>activities  </a:t>
                      </a:r>
                    </a:p>
                  </a:txBody>
                  <a:tcPr marL="127000" marR="127000" marT="127000" marB="127000" anchor="ctr">
                    <a:lnL w="28575"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232D4B"/>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bg1"/>
                    </a:solidFill>
                  </a:tcPr>
                </a:tc>
                <a:tc>
                  <a:txBody>
                    <a:bodyPr/>
                    <a:lstStyle/>
                    <a:p>
                      <a:pPr algn="just">
                        <a:lnSpc>
                          <a:spcPts val="5880"/>
                        </a:lnSpc>
                        <a:defRPr/>
                      </a:pPr>
                      <a:r>
                        <a:rPr lang="en-US" sz="2800">
                          <a:solidFill>
                            <a:srgbClr val="232D4B"/>
                          </a:solidFill>
                          <a:latin typeface="ITC Franklin Gothic Std 4"/>
                          <a:ea typeface="ITC Franklin Gothic Std 4"/>
                          <a:cs typeface="ITC Franklin Gothic Std 4"/>
                          <a:sym typeface="ITC Franklin Gothic Std 4"/>
                        </a:rPr>
                        <a:t> Up to $300</a:t>
                      </a:r>
                      <a:endParaRPr lang="en-US" sz="700"/>
                    </a:p>
                  </a:txBody>
                  <a:tcPr marL="127000" marR="127000" marT="127000" marB="127000" anchor="ctr">
                    <a:lnL w="28575" cap="flat" cmpd="sng" algn="ctr">
                      <a:solidFill>
                        <a:srgbClr val="000000"/>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13" name="Freeform 13"/>
          <p:cNvSpPr/>
          <p:nvPr/>
        </p:nvSpPr>
        <p:spPr>
          <a:xfrm flipH="1">
            <a:off x="11007608" y="631584"/>
            <a:ext cx="997184" cy="4851500"/>
          </a:xfrm>
          <a:custGeom>
            <a:avLst/>
            <a:gdLst/>
            <a:ahLst/>
            <a:cxnLst/>
            <a:rect l="l" t="t" r="r" b="b"/>
            <a:pathLst>
              <a:path w="1495776" h="7277250">
                <a:moveTo>
                  <a:pt x="1495776" y="0"/>
                </a:moveTo>
                <a:lnTo>
                  <a:pt x="0" y="0"/>
                </a:lnTo>
                <a:lnTo>
                  <a:pt x="0" y="7277251"/>
                </a:lnTo>
                <a:lnTo>
                  <a:pt x="1495776" y="7277251"/>
                </a:lnTo>
                <a:lnTo>
                  <a:pt x="1495776" y="0"/>
                </a:lnTo>
                <a:close/>
              </a:path>
            </a:pathLst>
          </a:custGeom>
          <a:blipFill>
            <a:blip r:embed="rId5">
              <a:extLst>
                <a:ext uri="{28A0092B-C50C-407E-A947-70E740481C1C}">
                  <a14:useLocalDpi xmlns:a14="http://schemas.microsoft.com/office/drawing/2010/main"/>
                </a:ext>
              </a:extLst>
            </a:blip>
            <a:stretch>
              <a:fillRect b="-2002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rot="-10800000">
            <a:off x="11021546" y="1609768"/>
            <a:ext cx="979631" cy="494525"/>
          </a:xfrm>
          <a:custGeom>
            <a:avLst/>
            <a:gdLst/>
            <a:ahLst/>
            <a:cxnLst/>
            <a:rect l="l" t="t" r="r" b="b"/>
            <a:pathLst>
              <a:path w="1469446" h="741787">
                <a:moveTo>
                  <a:pt x="0" y="0"/>
                </a:moveTo>
                <a:lnTo>
                  <a:pt x="1469446" y="0"/>
                </a:lnTo>
                <a:lnTo>
                  <a:pt x="1469446" y="741788"/>
                </a:lnTo>
                <a:lnTo>
                  <a:pt x="0" y="741788"/>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TextBox 17"/>
          <p:cNvSpPr txBox="1"/>
          <p:nvPr/>
        </p:nvSpPr>
        <p:spPr>
          <a:xfrm>
            <a:off x="203200" y="1498600"/>
            <a:ext cx="5422127" cy="12858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77"/>
              </a:lnSpc>
              <a:spcBef>
                <a:spcPct val="0"/>
              </a:spcBef>
            </a:pPr>
            <a:r>
              <a:rPr lang="en-US" sz="2800">
                <a:solidFill>
                  <a:srgbClr val="E57200"/>
                </a:solidFill>
                <a:latin typeface="ITC Franklin Gothic Std 7"/>
                <a:ea typeface="ITC Franklin Gothic Std 7"/>
                <a:cs typeface="ITC Franklin Gothic Std 7"/>
                <a:sym typeface="ITC Franklin Gothic Std 7"/>
              </a:rPr>
              <a:t>IMPORTANT DATES:</a:t>
            </a:r>
          </a:p>
          <a:p>
            <a:pPr algn="l">
              <a:lnSpc>
                <a:spcPts val="2277"/>
              </a:lnSpc>
              <a:spcBef>
                <a:spcPct val="0"/>
              </a:spcBef>
            </a:pPr>
            <a:endParaRPr lang="en-US" sz="1626">
              <a:solidFill>
                <a:srgbClr val="232D4B"/>
              </a:solidFill>
              <a:latin typeface="ITC Franklin Gothic Std 2"/>
              <a:ea typeface="ITC Franklin Gothic Std 2"/>
              <a:cs typeface="ITC Franklin Gothic Std 2"/>
              <a:sym typeface="ITC Franklin Gothic Std 2"/>
            </a:endParaRPr>
          </a:p>
          <a:p>
            <a:pPr algn="l">
              <a:lnSpc>
                <a:spcPts val="2277"/>
              </a:lnSpc>
              <a:spcBef>
                <a:spcPct val="0"/>
              </a:spcBef>
            </a:pPr>
            <a:r>
              <a:rPr lang="en-US" sz="1626">
                <a:solidFill>
                  <a:srgbClr val="232D4B"/>
                </a:solidFill>
                <a:latin typeface="ITC Franklin Gothic Std Med" panose="020B0504030503020204" pitchFamily="34" charset="77"/>
                <a:ea typeface="ITC Franklin Gothic Std 2"/>
                <a:cs typeface="ITC Franklin Gothic Std 2"/>
                <a:sym typeface="ITC Franklin Gothic Std 2"/>
              </a:rPr>
              <a:t>November 30, 2025: Deadline to earn and record activities</a:t>
            </a:r>
          </a:p>
          <a:p>
            <a:pPr algn="l">
              <a:spcBef>
                <a:spcPct val="0"/>
              </a:spcBef>
            </a:pPr>
            <a:endParaRPr lang="en-US" sz="800">
              <a:solidFill>
                <a:srgbClr val="232D4B"/>
              </a:solidFill>
              <a:latin typeface="ITC Franklin Gothic Std Med" panose="020B0504030503020204" pitchFamily="34" charset="77"/>
              <a:ea typeface="ITC Franklin Gothic Std 2"/>
              <a:cs typeface="ITC Franklin Gothic Std 2"/>
              <a:sym typeface="ITC Franklin Gothic Std 2"/>
            </a:endParaRPr>
          </a:p>
          <a:p>
            <a:pPr algn="l">
              <a:lnSpc>
                <a:spcPts val="2277"/>
              </a:lnSpc>
              <a:spcBef>
                <a:spcPct val="0"/>
              </a:spcBef>
            </a:pPr>
            <a:r>
              <a:rPr lang="en-US" sz="1626">
                <a:solidFill>
                  <a:srgbClr val="232D4B"/>
                </a:solidFill>
                <a:latin typeface="ITC Franklin Gothic Std Med" panose="020B0504030503020204" pitchFamily="34" charset="77"/>
                <a:ea typeface="ITC Franklin Gothic Std 2"/>
                <a:cs typeface="ITC Franklin Gothic Std 2"/>
                <a:sym typeface="ITC Franklin Gothic Std 2"/>
              </a:rPr>
              <a:t>February 2026: Start earning rewards</a:t>
            </a:r>
          </a:p>
        </p:txBody>
      </p:sp>
      <p:sp>
        <p:nvSpPr>
          <p:cNvPr id="19" name="TextBox 19"/>
          <p:cNvSpPr txBox="1"/>
          <p:nvPr/>
        </p:nvSpPr>
        <p:spPr>
          <a:xfrm>
            <a:off x="6041731" y="414978"/>
            <a:ext cx="5187945" cy="72148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973"/>
              </a:lnSpc>
              <a:spcBef>
                <a:spcPct val="0"/>
              </a:spcBef>
            </a:pPr>
            <a:r>
              <a:rPr lang="en-US" sz="4266" dirty="0">
                <a:solidFill>
                  <a:srgbClr val="232D4B"/>
                </a:solidFill>
                <a:latin typeface="ITC Franklin Gothic Std 7"/>
                <a:ea typeface="ITC Franklin Gothic Std 7"/>
                <a:cs typeface="ITC Franklin Gothic Std 7"/>
                <a:sym typeface="ITC Franklin Gothic Std 7"/>
              </a:rPr>
              <a:t>EARN UP TO $500!</a:t>
            </a:r>
          </a:p>
        </p:txBody>
      </p:sp>
      <p:pic>
        <p:nvPicPr>
          <p:cNvPr id="21" name="Picture 20" descr="A qr code with a white background&#10;&#10;AI-generated content may be incorrect.">
            <a:extLst>
              <a:ext uri="{FF2B5EF4-FFF2-40B4-BE49-F238E27FC236}">
                <a16:creationId xmlns:a16="http://schemas.microsoft.com/office/drawing/2014/main" id="{3D211DE8-C773-7FEF-3C5B-AF06C583CF3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972800" y="5664200"/>
            <a:ext cx="1041400" cy="1041400"/>
          </a:xfrm>
          <a:prstGeom prst="rect">
            <a:avLst/>
          </a:prstGeom>
        </p:spPr>
      </p:pic>
      <p:sp>
        <p:nvSpPr>
          <p:cNvPr id="5" name="Rectangle 4">
            <a:extLst>
              <a:ext uri="{FF2B5EF4-FFF2-40B4-BE49-F238E27FC236}">
                <a16:creationId xmlns:a16="http://schemas.microsoft.com/office/drawing/2014/main" id="{3A54CD55-4788-BAB2-3071-0263CA0A3A96}"/>
              </a:ext>
            </a:extLst>
          </p:cNvPr>
          <p:cNvSpPr/>
          <p:nvPr/>
        </p:nvSpPr>
        <p:spPr>
          <a:xfrm>
            <a:off x="4021015" y="5580185"/>
            <a:ext cx="6822831" cy="1160585"/>
          </a:xfrm>
          <a:prstGeom prst="rect">
            <a:avLst/>
          </a:prstGeom>
          <a:solidFill>
            <a:schemeClr val="bg1"/>
          </a:solidFill>
          <a:ln>
            <a:solidFill>
              <a:srgbClr val="62BB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3" name="TextBox 18">
            <a:extLst>
              <a:ext uri="{FF2B5EF4-FFF2-40B4-BE49-F238E27FC236}">
                <a16:creationId xmlns:a16="http://schemas.microsoft.com/office/drawing/2014/main" id="{3C35352F-E986-15D1-49BB-4215352AB668}"/>
              </a:ext>
            </a:extLst>
          </p:cNvPr>
          <p:cNvSpPr txBox="1"/>
          <p:nvPr/>
        </p:nvSpPr>
        <p:spPr>
          <a:xfrm>
            <a:off x="4243755" y="5638358"/>
            <a:ext cx="4126523" cy="104515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061"/>
              </a:lnSpc>
              <a:spcBef>
                <a:spcPct val="0"/>
              </a:spcBef>
            </a:pPr>
            <a:r>
              <a:rPr lang="en-US" sz="1333" i="1" dirty="0">
                <a:solidFill>
                  <a:srgbClr val="232D4B"/>
                </a:solidFill>
                <a:latin typeface="ITC Franklin Gothic Std Book" panose="020B0504030503020204" pitchFamily="34" charset="77"/>
                <a:ea typeface="ITC Franklin Gothic Std 8"/>
                <a:cs typeface="ITC Franklin Gothic Std 8"/>
                <a:sym typeface="ITC Franklin Gothic Std 8"/>
              </a:rPr>
              <a:t>To qualify, you must be enrolled in an eligible plan and actively employed at the time of payout. Grant-funded postdoctoral fellows, retirees, &amp; COBRA enrollees in the UVA Health Plan are not eligible for monetary rewards.</a:t>
            </a:r>
          </a:p>
        </p:txBody>
      </p:sp>
      <p:sp>
        <p:nvSpPr>
          <p:cNvPr id="18" name="TextBox 18"/>
          <p:cNvSpPr txBox="1"/>
          <p:nvPr/>
        </p:nvSpPr>
        <p:spPr>
          <a:xfrm>
            <a:off x="8522677" y="5640755"/>
            <a:ext cx="2203939" cy="1060119"/>
          </a:xfrm>
          <a:prstGeom prst="rect">
            <a:avLst/>
          </a:prstGeom>
          <a:noFill/>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061"/>
              </a:lnSpc>
              <a:spcBef>
                <a:spcPct val="0"/>
              </a:spcBef>
            </a:pPr>
            <a:r>
              <a:rPr lang="en-US" sz="1333" i="1" dirty="0">
                <a:solidFill>
                  <a:srgbClr val="232D4B"/>
                </a:solidFill>
                <a:latin typeface="ITC Franklin Gothic Std Book" panose="020B0504030503020204" pitchFamily="34" charset="77"/>
                <a:ea typeface="ITC Franklin Gothic Std 8"/>
                <a:cs typeface="ITC Franklin Gothic Std 8"/>
                <a:sym typeface="ITC Franklin Gothic Std 8"/>
              </a:rPr>
              <a:t>*Cash rewards are deposited in the subscriber’s paycheck quarterly and are subject to taxation.</a:t>
            </a:r>
          </a:p>
        </p:txBody>
      </p:sp>
      <p:pic>
        <p:nvPicPr>
          <p:cNvPr id="4" name="Picture 3" descr="A person smiling in front of a building&#10;&#10;AI-generated content may be incorrect.">
            <a:extLst>
              <a:ext uri="{FF2B5EF4-FFF2-40B4-BE49-F238E27FC236}">
                <a16:creationId xmlns:a16="http://schemas.microsoft.com/office/drawing/2014/main" id="{45422AD9-9A62-1DFE-4BC0-20513408528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08892" y="3106387"/>
            <a:ext cx="4855029" cy="3751613"/>
          </a:xfrm>
          <a:prstGeom prst="rect">
            <a:avLst/>
          </a:prstGeom>
        </p:spPr>
      </p:pic>
    </p:spTree>
    <p:extLst>
      <p:ext uri="{BB962C8B-B14F-4D97-AF65-F5344CB8AC3E}">
        <p14:creationId xmlns:p14="http://schemas.microsoft.com/office/powerpoint/2010/main" val="3577042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B3E8-B100-68FE-EA2D-AA2C197E621A}"/>
              </a:ext>
            </a:extLst>
          </p:cNvPr>
          <p:cNvSpPr>
            <a:spLocks noGrp="1"/>
          </p:cNvSpPr>
          <p:nvPr>
            <p:ph type="ctrTitle"/>
          </p:nvPr>
        </p:nvSpPr>
        <p:spPr/>
        <p:txBody>
          <a:bodyPr/>
          <a:lstStyle/>
          <a:p>
            <a:r>
              <a:rPr lang="en-US"/>
              <a:t>Benefits OPEN ENROLLMENT</a:t>
            </a:r>
          </a:p>
        </p:txBody>
      </p:sp>
      <p:sp>
        <p:nvSpPr>
          <p:cNvPr id="3" name="Text Placeholder 2">
            <a:extLst>
              <a:ext uri="{FF2B5EF4-FFF2-40B4-BE49-F238E27FC236}">
                <a16:creationId xmlns:a16="http://schemas.microsoft.com/office/drawing/2014/main" id="{C699F127-1A08-5FA5-EB22-77F175D519B1}"/>
              </a:ext>
            </a:extLst>
          </p:cNvPr>
          <p:cNvSpPr txBox="1">
            <a:spLocks/>
          </p:cNvSpPr>
          <p:nvPr/>
        </p:nvSpPr>
        <p:spPr>
          <a:xfrm>
            <a:off x="8991600" y="2514600"/>
            <a:ext cx="2895600" cy="1016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67" i="1">
                <a:solidFill>
                  <a:schemeClr val="bg1"/>
                </a:solidFill>
                <a:latin typeface="ITC Franklin Gothic Std Med" panose="020B0504030503020204" pitchFamily="34" charset="77"/>
              </a:rPr>
              <a:t>Plan Year 2026</a:t>
            </a:r>
          </a:p>
          <a:p>
            <a:pPr marL="0" indent="0">
              <a:buNone/>
            </a:pPr>
            <a:r>
              <a:rPr lang="en-US" sz="1867" i="1">
                <a:solidFill>
                  <a:schemeClr val="bg1"/>
                </a:solidFill>
                <a:latin typeface="ITC Franklin Gothic Std Med" panose="020B0504030503020204" pitchFamily="34" charset="77"/>
              </a:rPr>
              <a:t>October 6 – October 17</a:t>
            </a:r>
          </a:p>
        </p:txBody>
      </p:sp>
    </p:spTree>
    <p:extLst>
      <p:ext uri="{BB962C8B-B14F-4D97-AF65-F5344CB8AC3E}">
        <p14:creationId xmlns:p14="http://schemas.microsoft.com/office/powerpoint/2010/main" val="185492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2D02FDC-0FEA-D139-CBC6-D0B909126003}"/>
              </a:ext>
            </a:extLst>
          </p:cNvPr>
          <p:cNvSpPr txBox="1">
            <a:spLocks/>
          </p:cNvSpPr>
          <p:nvPr/>
        </p:nvSpPr>
        <p:spPr>
          <a:xfrm>
            <a:off x="1879600" y="685800"/>
            <a:ext cx="7264400" cy="640292"/>
          </a:xfrm>
          <a:prstGeom prst="rect">
            <a:avLst/>
          </a:prstGeom>
        </p:spPr>
        <p:txBody>
          <a:bodyPr vert="horz" lIns="60960" tIns="30480" rIns="60960" bIns="30480" rtlCol="0" anchor="b">
            <a:normAutofit/>
          </a:bodyPr>
          <a:lstStyle>
            <a:lvl1pPr algn="l" defTabSz="914400" rtl="0" eaLnBrk="1" latinLnBrk="0" hangingPunct="1">
              <a:lnSpc>
                <a:spcPct val="90000"/>
              </a:lnSpc>
              <a:spcBef>
                <a:spcPct val="0"/>
              </a:spcBef>
              <a:buNone/>
              <a:defRPr sz="6000" b="0" i="0" kern="1200">
                <a:solidFill>
                  <a:schemeClr val="tx1"/>
                </a:solidFill>
                <a:latin typeface="ITC Franklin Gothic Std Book" panose="020B0504030503020204" pitchFamily="34" charset="77"/>
                <a:ea typeface="+mj-ea"/>
                <a:cs typeface="+mj-cs"/>
              </a:defRPr>
            </a:lvl1pPr>
          </a:lstStyle>
          <a:p>
            <a:r>
              <a:rPr lang="en-US" sz="3600"/>
              <a:t>What do I need to do?</a:t>
            </a:r>
          </a:p>
        </p:txBody>
      </p:sp>
      <p:sp>
        <p:nvSpPr>
          <p:cNvPr id="6" name="Subtitle 2">
            <a:extLst>
              <a:ext uri="{FF2B5EF4-FFF2-40B4-BE49-F238E27FC236}">
                <a16:creationId xmlns:a16="http://schemas.microsoft.com/office/drawing/2014/main" id="{62455B93-3551-8D12-761B-A63BABFA6080}"/>
              </a:ext>
            </a:extLst>
          </p:cNvPr>
          <p:cNvSpPr>
            <a:spLocks noGrp="1"/>
          </p:cNvSpPr>
          <p:nvPr>
            <p:ph type="subTitle" idx="1"/>
          </p:nvPr>
        </p:nvSpPr>
        <p:spPr>
          <a:xfrm>
            <a:off x="1879600" y="2057400"/>
            <a:ext cx="9739037" cy="965200"/>
          </a:xfrm>
        </p:spPr>
        <p:txBody>
          <a:bodyPr>
            <a:normAutofit lnSpcReduction="10000"/>
          </a:bodyPr>
          <a:lstStyle/>
          <a:p>
            <a:r>
              <a:rPr lang="en-US"/>
              <a:t>Review your health plan options, HSA, Healthcare FSA, Dependent Care FSA, supplemental retirement savings, and assess your health care usage from the previous year to determine your needs for 2026.</a:t>
            </a:r>
          </a:p>
        </p:txBody>
      </p:sp>
      <p:sp>
        <p:nvSpPr>
          <p:cNvPr id="7" name="Text Placeholder 3">
            <a:extLst>
              <a:ext uri="{FF2B5EF4-FFF2-40B4-BE49-F238E27FC236}">
                <a16:creationId xmlns:a16="http://schemas.microsoft.com/office/drawing/2014/main" id="{44EF2461-2535-E2C0-3D76-0A3A69EA8D2B}"/>
              </a:ext>
            </a:extLst>
          </p:cNvPr>
          <p:cNvSpPr>
            <a:spLocks noGrp="1"/>
          </p:cNvSpPr>
          <p:nvPr>
            <p:ph type="body" sz="quarter" idx="10"/>
          </p:nvPr>
        </p:nvSpPr>
        <p:spPr>
          <a:xfrm>
            <a:off x="1879600" y="1600200"/>
            <a:ext cx="7213600" cy="609600"/>
          </a:xfrm>
        </p:spPr>
        <p:txBody>
          <a:bodyPr/>
          <a:lstStyle/>
          <a:p>
            <a:r>
              <a:rPr lang="en-US"/>
              <a:t>Review</a:t>
            </a:r>
          </a:p>
        </p:txBody>
      </p:sp>
      <p:sp>
        <p:nvSpPr>
          <p:cNvPr id="8" name="Subtitle 2">
            <a:extLst>
              <a:ext uri="{FF2B5EF4-FFF2-40B4-BE49-F238E27FC236}">
                <a16:creationId xmlns:a16="http://schemas.microsoft.com/office/drawing/2014/main" id="{2BD8BA3C-73D9-06F3-EA94-4E4897B96ACE}"/>
              </a:ext>
            </a:extLst>
          </p:cNvPr>
          <p:cNvSpPr txBox="1">
            <a:spLocks/>
          </p:cNvSpPr>
          <p:nvPr/>
        </p:nvSpPr>
        <p:spPr>
          <a:xfrm>
            <a:off x="1879600" y="3530599"/>
            <a:ext cx="9804400" cy="965200"/>
          </a:xfrm>
          <a:prstGeom prst="rect">
            <a:avLst/>
          </a:prstGeom>
        </p:spPr>
        <p:txBody>
          <a:bodyPr vert="horz" lIns="60960" tIns="30480" rIns="60960" bIns="3048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ITC Franklin Gothic Std Book" panose="020B05040305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ITC Franklin Gothic Std Book" panose="020B0504030503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ITC Franklin Gothic Std Book" panose="020B0504030503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133"/>
              <a:t>If you’re adding a dependent to your health, dental, or vision plan, have required documentation ready to upload into Workday during Open Enrollment. You will not be able to submit your benefits elections without required documentation. </a:t>
            </a:r>
          </a:p>
        </p:txBody>
      </p:sp>
      <p:sp>
        <p:nvSpPr>
          <p:cNvPr id="9" name="Text Placeholder 3">
            <a:extLst>
              <a:ext uri="{FF2B5EF4-FFF2-40B4-BE49-F238E27FC236}">
                <a16:creationId xmlns:a16="http://schemas.microsoft.com/office/drawing/2014/main" id="{7737E6F7-0B2A-81E7-124E-D3033D0C0FE5}"/>
              </a:ext>
            </a:extLst>
          </p:cNvPr>
          <p:cNvSpPr txBox="1">
            <a:spLocks/>
          </p:cNvSpPr>
          <p:nvPr/>
        </p:nvSpPr>
        <p:spPr>
          <a:xfrm>
            <a:off x="1879600" y="3073399"/>
            <a:ext cx="7213600" cy="609600"/>
          </a:xfrm>
          <a:prstGeom prst="rect">
            <a:avLst/>
          </a:prstGeom>
        </p:spPr>
        <p:txBody>
          <a:bodyPr vert="horz" lIns="60960" tIns="30480" rIns="60960" bIns="30480" rtlCol="0">
            <a:normAutofit/>
          </a:bodyPr>
          <a:lstStyle>
            <a:lvl1pPr marL="0" indent="0" algn="l" defTabSz="914400" rtl="0" eaLnBrk="1" latinLnBrk="0" hangingPunct="1">
              <a:lnSpc>
                <a:spcPct val="90000"/>
              </a:lnSpc>
              <a:spcBef>
                <a:spcPts val="1000"/>
              </a:spcBef>
              <a:buFont typeface="Arial" panose="020B0604020202020204" pitchFamily="34" charset="0"/>
              <a:buNone/>
              <a:defRPr sz="4200" b="0" i="0" kern="1200">
                <a:solidFill>
                  <a:srgbClr val="E57200"/>
                </a:solidFill>
                <a:latin typeface="ITC Franklin Gothic Std Book" panose="020B05040305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Have Documents Ready</a:t>
            </a:r>
          </a:p>
        </p:txBody>
      </p:sp>
      <p:sp>
        <p:nvSpPr>
          <p:cNvPr id="10" name="Subtitle 2">
            <a:extLst>
              <a:ext uri="{FF2B5EF4-FFF2-40B4-BE49-F238E27FC236}">
                <a16:creationId xmlns:a16="http://schemas.microsoft.com/office/drawing/2014/main" id="{B814719C-74C5-A35A-8736-68ED02CD133D}"/>
              </a:ext>
            </a:extLst>
          </p:cNvPr>
          <p:cNvSpPr txBox="1">
            <a:spLocks/>
          </p:cNvSpPr>
          <p:nvPr/>
        </p:nvSpPr>
        <p:spPr>
          <a:xfrm>
            <a:off x="1879600" y="5003800"/>
            <a:ext cx="9804400" cy="406400"/>
          </a:xfrm>
          <a:prstGeom prst="rect">
            <a:avLst/>
          </a:prstGeom>
        </p:spPr>
        <p:txBody>
          <a:bodyPr vert="horz" lIns="60960" tIns="30480" rIns="60960" bIns="3048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ITC Franklin Gothic Std Book" panose="020B05040305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ITC Franklin Gothic Std Book" panose="020B0504030503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ITC Franklin Gothic Std Book" panose="020B0504030503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133"/>
              <a:t>Using Workday, elect your desired benefits during Open Enrollment.</a:t>
            </a:r>
          </a:p>
        </p:txBody>
      </p:sp>
      <p:sp>
        <p:nvSpPr>
          <p:cNvPr id="11" name="Text Placeholder 3">
            <a:extLst>
              <a:ext uri="{FF2B5EF4-FFF2-40B4-BE49-F238E27FC236}">
                <a16:creationId xmlns:a16="http://schemas.microsoft.com/office/drawing/2014/main" id="{68F08D09-4515-E1F3-92DA-390C9A9EF2E7}"/>
              </a:ext>
            </a:extLst>
          </p:cNvPr>
          <p:cNvSpPr txBox="1">
            <a:spLocks/>
          </p:cNvSpPr>
          <p:nvPr/>
        </p:nvSpPr>
        <p:spPr>
          <a:xfrm>
            <a:off x="1879600" y="4546599"/>
            <a:ext cx="7213600" cy="609600"/>
          </a:xfrm>
          <a:prstGeom prst="rect">
            <a:avLst/>
          </a:prstGeom>
        </p:spPr>
        <p:txBody>
          <a:bodyPr vert="horz" lIns="60960" tIns="30480" rIns="60960" bIns="30480" rtlCol="0">
            <a:normAutofit/>
          </a:bodyPr>
          <a:lstStyle>
            <a:lvl1pPr marL="0" indent="0" algn="l" defTabSz="914400" rtl="0" eaLnBrk="1" latinLnBrk="0" hangingPunct="1">
              <a:lnSpc>
                <a:spcPct val="90000"/>
              </a:lnSpc>
              <a:spcBef>
                <a:spcPts val="1000"/>
              </a:spcBef>
              <a:buFont typeface="Arial" panose="020B0604020202020204" pitchFamily="34" charset="0"/>
              <a:buNone/>
              <a:defRPr sz="4200" b="0" i="0" kern="1200">
                <a:solidFill>
                  <a:srgbClr val="E57200"/>
                </a:solidFill>
                <a:latin typeface="ITC Franklin Gothic Std Book" panose="020B05040305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Elect</a:t>
            </a:r>
          </a:p>
        </p:txBody>
      </p:sp>
      <p:sp>
        <p:nvSpPr>
          <p:cNvPr id="12" name="Subtitle 2">
            <a:extLst>
              <a:ext uri="{FF2B5EF4-FFF2-40B4-BE49-F238E27FC236}">
                <a16:creationId xmlns:a16="http://schemas.microsoft.com/office/drawing/2014/main" id="{34241B91-8B59-8AEF-25BF-91B65AFE7200}"/>
              </a:ext>
            </a:extLst>
          </p:cNvPr>
          <p:cNvSpPr txBox="1">
            <a:spLocks/>
          </p:cNvSpPr>
          <p:nvPr/>
        </p:nvSpPr>
        <p:spPr>
          <a:xfrm>
            <a:off x="1879600" y="5969000"/>
            <a:ext cx="9804400" cy="711200"/>
          </a:xfrm>
          <a:prstGeom prst="rect">
            <a:avLst/>
          </a:prstGeom>
        </p:spPr>
        <p:txBody>
          <a:bodyPr vert="horz" lIns="60960" tIns="30480" rIns="60960" bIns="3048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ITC Franklin Gothic Std Book" panose="020B05040305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ITC Franklin Gothic Std Book" panose="020B0504030503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ITC Franklin Gothic Std Book" panose="020B0504030503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133">
                <a:solidFill>
                  <a:srgbClr val="3F3F3F"/>
                </a:solidFill>
                <a:latin typeface="Helvetica" pitchFamily="2" charset="0"/>
              </a:rPr>
              <a:t>Most benefits, except for FSAs, will roll over into the next year. If you want an FSA for 2026, you must re-elect it during Open Enrollment. </a:t>
            </a:r>
          </a:p>
        </p:txBody>
      </p:sp>
      <p:sp>
        <p:nvSpPr>
          <p:cNvPr id="13" name="Text Placeholder 3">
            <a:extLst>
              <a:ext uri="{FF2B5EF4-FFF2-40B4-BE49-F238E27FC236}">
                <a16:creationId xmlns:a16="http://schemas.microsoft.com/office/drawing/2014/main" id="{141DBF45-B7BF-7F19-0E72-988FAE98C256}"/>
              </a:ext>
            </a:extLst>
          </p:cNvPr>
          <p:cNvSpPr txBox="1">
            <a:spLocks/>
          </p:cNvSpPr>
          <p:nvPr/>
        </p:nvSpPr>
        <p:spPr>
          <a:xfrm>
            <a:off x="1879600" y="5511799"/>
            <a:ext cx="7213600" cy="609600"/>
          </a:xfrm>
          <a:prstGeom prst="rect">
            <a:avLst/>
          </a:prstGeom>
        </p:spPr>
        <p:txBody>
          <a:bodyPr vert="horz" lIns="60960" tIns="30480" rIns="60960" bIns="30480" rtlCol="0">
            <a:normAutofit/>
          </a:bodyPr>
          <a:lstStyle>
            <a:lvl1pPr marL="0" indent="0" algn="l" defTabSz="914400" rtl="0" eaLnBrk="1" latinLnBrk="0" hangingPunct="1">
              <a:lnSpc>
                <a:spcPct val="90000"/>
              </a:lnSpc>
              <a:spcBef>
                <a:spcPts val="1000"/>
              </a:spcBef>
              <a:buFont typeface="Arial" panose="020B0604020202020204" pitchFamily="34" charset="0"/>
              <a:buNone/>
              <a:defRPr sz="4200" b="0" i="0" kern="1200">
                <a:solidFill>
                  <a:srgbClr val="E57200"/>
                </a:solidFill>
                <a:latin typeface="ITC Franklin Gothic Std Book" panose="020B05040305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If I do nothing?</a:t>
            </a:r>
          </a:p>
        </p:txBody>
      </p:sp>
      <p:pic>
        <p:nvPicPr>
          <p:cNvPr id="15" name="Picture 14" descr="A qr code with orange border&#10;&#10;AI-generated content may be incorrect.">
            <a:extLst>
              <a:ext uri="{FF2B5EF4-FFF2-40B4-BE49-F238E27FC236}">
                <a16:creationId xmlns:a16="http://schemas.microsoft.com/office/drawing/2014/main" id="{85AC606C-E559-E2AC-94BE-6FE510E6F64B}"/>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9855200" y="177800"/>
            <a:ext cx="1469845" cy="1504245"/>
          </a:xfrm>
          <a:prstGeom prst="rect">
            <a:avLst/>
          </a:prstGeom>
        </p:spPr>
      </p:pic>
    </p:spTree>
    <p:extLst>
      <p:ext uri="{BB962C8B-B14F-4D97-AF65-F5344CB8AC3E}">
        <p14:creationId xmlns:p14="http://schemas.microsoft.com/office/powerpoint/2010/main" val="4257353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99396-E028-9C6B-F415-897D38E3D323}"/>
              </a:ext>
            </a:extLst>
          </p:cNvPr>
          <p:cNvSpPr>
            <a:spLocks noGrp="1"/>
          </p:cNvSpPr>
          <p:nvPr>
            <p:ph type="ctrTitle"/>
          </p:nvPr>
        </p:nvSpPr>
        <p:spPr>
          <a:xfrm>
            <a:off x="1879600" y="736600"/>
            <a:ext cx="10312400" cy="538692"/>
          </a:xfrm>
        </p:spPr>
        <p:txBody>
          <a:bodyPr>
            <a:normAutofit fontScale="90000"/>
          </a:bodyPr>
          <a:lstStyle/>
          <a:p>
            <a:r>
              <a:rPr lang="en-US"/>
              <a:t>What’s Staying the Same w/the UVA Health Plan</a:t>
            </a:r>
          </a:p>
        </p:txBody>
      </p:sp>
      <p:sp>
        <p:nvSpPr>
          <p:cNvPr id="3" name="Subtitle 2">
            <a:extLst>
              <a:ext uri="{FF2B5EF4-FFF2-40B4-BE49-F238E27FC236}">
                <a16:creationId xmlns:a16="http://schemas.microsoft.com/office/drawing/2014/main" id="{8EF106B3-DA25-BCDC-812C-027E749E8EB9}"/>
              </a:ext>
            </a:extLst>
          </p:cNvPr>
          <p:cNvSpPr>
            <a:spLocks noGrp="1"/>
          </p:cNvSpPr>
          <p:nvPr>
            <p:ph type="subTitle" idx="1"/>
          </p:nvPr>
        </p:nvSpPr>
        <p:spPr>
          <a:xfrm>
            <a:off x="1879600" y="1600200"/>
            <a:ext cx="9499600" cy="5064072"/>
          </a:xfrm>
        </p:spPr>
        <p:txBody>
          <a:bodyPr vert="horz" lIns="60960" tIns="30480" rIns="60960" bIns="30480" rtlCol="0" anchor="t">
            <a:normAutofit lnSpcReduction="10000"/>
          </a:bodyPr>
          <a:lstStyle/>
          <a:p>
            <a:r>
              <a:rPr lang="en-US">
                <a:latin typeface="ITC Franklin Gothic Std Book"/>
              </a:rPr>
              <a:t>Deductibles remain the same for the UVA PPO and Choice Health options.</a:t>
            </a:r>
          </a:p>
          <a:p>
            <a:endParaRPr lang="en-US"/>
          </a:p>
          <a:p>
            <a:r>
              <a:rPr lang="en-US">
                <a:latin typeface="ITC Franklin Gothic Std Book"/>
              </a:rPr>
              <a:t>Out-of-pocket max remains the same for the UVA PPO and Choice Health options.</a:t>
            </a:r>
          </a:p>
          <a:p>
            <a:endParaRPr lang="en-US"/>
          </a:p>
          <a:p>
            <a:r>
              <a:rPr lang="en-US">
                <a:latin typeface="ITC Franklin Gothic Std Book"/>
              </a:rPr>
              <a:t>Preventive care remains covered at 100% with an in-network provider for all three plan options. </a:t>
            </a:r>
          </a:p>
          <a:p>
            <a:endParaRPr lang="en-US"/>
          </a:p>
          <a:p>
            <a:r>
              <a:rPr lang="en-US">
                <a:latin typeface="ITC Franklin Gothic Std Book"/>
              </a:rPr>
              <a:t>Copays and coinsurance will remain the same for all three health plan options and apply to all non-preventive services.</a:t>
            </a:r>
          </a:p>
          <a:p>
            <a:endParaRPr lang="en-US"/>
          </a:p>
          <a:p>
            <a:r>
              <a:rPr lang="en-US">
                <a:latin typeface="ITC Franklin Gothic Std Book"/>
              </a:rPr>
              <a:t>Aetna remains the administrator for all options.</a:t>
            </a:r>
          </a:p>
          <a:p>
            <a:endParaRPr lang="en-US"/>
          </a:p>
          <a:p>
            <a:r>
              <a:rPr lang="en-US">
                <a:latin typeface="ITC Franklin Gothic Std Book"/>
              </a:rPr>
              <a:t>For details: </a:t>
            </a:r>
            <a:r>
              <a:rPr lang="en-US">
                <a:latin typeface="ITC Franklin Gothic Std Book"/>
                <a:hlinkClick r:id="rId2"/>
              </a:rPr>
              <a:t>Health Plan 2026 webpage</a:t>
            </a:r>
            <a:r>
              <a:rPr lang="en-US">
                <a:latin typeface="ITC Franklin Gothic Std Book"/>
              </a:rPr>
              <a:t> or scan the QR code.</a:t>
            </a:r>
          </a:p>
        </p:txBody>
      </p:sp>
      <p:pic>
        <p:nvPicPr>
          <p:cNvPr id="5" name="Picture 4" descr="A qr code with black and orange squares&#10;&#10;AI-generated content may be incorrect.">
            <a:extLst>
              <a:ext uri="{FF2B5EF4-FFF2-40B4-BE49-F238E27FC236}">
                <a16:creationId xmlns:a16="http://schemas.microsoft.com/office/drawing/2014/main" id="{A10B2F21-5515-181A-826B-54A3F609DA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50400" y="5511800"/>
            <a:ext cx="1143000" cy="1143000"/>
          </a:xfrm>
          <a:prstGeom prst="rect">
            <a:avLst/>
          </a:prstGeom>
        </p:spPr>
      </p:pic>
    </p:spTree>
    <p:extLst>
      <p:ext uri="{BB962C8B-B14F-4D97-AF65-F5344CB8AC3E}">
        <p14:creationId xmlns:p14="http://schemas.microsoft.com/office/powerpoint/2010/main" val="3067252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B63DA-0C31-3795-6C7E-3B43522B471F}"/>
              </a:ext>
            </a:extLst>
          </p:cNvPr>
          <p:cNvSpPr>
            <a:spLocks noGrp="1"/>
          </p:cNvSpPr>
          <p:nvPr>
            <p:ph type="ctrTitle"/>
          </p:nvPr>
        </p:nvSpPr>
        <p:spPr>
          <a:xfrm>
            <a:off x="609600" y="584200"/>
            <a:ext cx="7439891" cy="528108"/>
          </a:xfrm>
        </p:spPr>
        <p:txBody>
          <a:bodyPr/>
          <a:lstStyle/>
          <a:p>
            <a:r>
              <a:rPr lang="en-US">
                <a:latin typeface="ITC Franklin Gothic Std Book"/>
              </a:rPr>
              <a:t>UVA Health Plan Changes for 2026</a:t>
            </a:r>
            <a:endParaRPr lang="en-US"/>
          </a:p>
        </p:txBody>
      </p:sp>
      <p:sp>
        <p:nvSpPr>
          <p:cNvPr id="3" name="Subtitle 2">
            <a:extLst>
              <a:ext uri="{FF2B5EF4-FFF2-40B4-BE49-F238E27FC236}">
                <a16:creationId xmlns:a16="http://schemas.microsoft.com/office/drawing/2014/main" id="{5A6D7DA4-701F-D899-517F-3C6DE05379BC}"/>
              </a:ext>
            </a:extLst>
          </p:cNvPr>
          <p:cNvSpPr>
            <a:spLocks noGrp="1"/>
          </p:cNvSpPr>
          <p:nvPr>
            <p:ph type="subTitle" idx="1"/>
          </p:nvPr>
        </p:nvSpPr>
        <p:spPr>
          <a:xfrm>
            <a:off x="609600" y="1701800"/>
            <a:ext cx="7518400" cy="4368800"/>
          </a:xfrm>
        </p:spPr>
        <p:txBody>
          <a:bodyPr vert="horz" lIns="60960" tIns="30480" rIns="60960" bIns="30480" rtlCol="0" anchor="t">
            <a:normAutofit fontScale="85000" lnSpcReduction="20000"/>
          </a:bodyPr>
          <a:lstStyle/>
          <a:p>
            <a:r>
              <a:rPr lang="en-US">
                <a:latin typeface="ITC Franklin Gothic Std Book"/>
              </a:rPr>
              <a:t>Premiums will change.</a:t>
            </a:r>
          </a:p>
          <a:p>
            <a:endParaRPr lang="en-US"/>
          </a:p>
          <a:p>
            <a:r>
              <a:rPr lang="en-US">
                <a:latin typeface="ITC Franklin Gothic Std Book"/>
              </a:rPr>
              <a:t>Deductibles and out-of-pocket maximums will change for the Health Savings option.</a:t>
            </a:r>
          </a:p>
          <a:p>
            <a:endParaRPr lang="en-US"/>
          </a:p>
          <a:p>
            <a:r>
              <a:rPr lang="en-US">
                <a:latin typeface="ITC Franklin Gothic Std Book"/>
              </a:rPr>
              <a:t>Deductible:</a:t>
            </a:r>
          </a:p>
          <a:p>
            <a:pPr marL="609630" lvl="1" indent="-304815" algn="l">
              <a:buFont typeface="Wingdings" pitchFamily="2" charset="2"/>
              <a:buChar char="Ø"/>
            </a:pPr>
            <a:r>
              <a:rPr lang="en-US" sz="1867"/>
              <a:t>$3,000/Individual, $6,000 Family (in-network)</a:t>
            </a:r>
          </a:p>
          <a:p>
            <a:pPr marL="609630" lvl="1" indent="-304815" algn="l">
              <a:buFont typeface="Wingdings" pitchFamily="2" charset="2"/>
              <a:buChar char="Ø"/>
            </a:pPr>
            <a:r>
              <a:rPr lang="en-US" sz="1867"/>
              <a:t>$7,000/Individual, $14,000 Family (out-of-network)</a:t>
            </a:r>
            <a:endParaRPr lang="en-US"/>
          </a:p>
          <a:p>
            <a:endParaRPr lang="en-US"/>
          </a:p>
          <a:p>
            <a:r>
              <a:rPr lang="en-US">
                <a:latin typeface="ITC Franklin Gothic Std Book"/>
              </a:rPr>
              <a:t>Out-of-Pocket Max :</a:t>
            </a:r>
          </a:p>
          <a:p>
            <a:pPr marL="609630" lvl="1" indent="-304815" algn="l">
              <a:buFont typeface="Wingdings" pitchFamily="2" charset="2"/>
              <a:buChar char="Ø"/>
            </a:pPr>
            <a:r>
              <a:rPr lang="en-US" sz="1867"/>
              <a:t>$6,500/Individual, $13,000/Family (in-network)</a:t>
            </a:r>
          </a:p>
          <a:p>
            <a:pPr marL="609630" lvl="1" indent="-304815" algn="l">
              <a:buFont typeface="Wingdings" pitchFamily="2" charset="2"/>
              <a:buChar char="Ø"/>
            </a:pPr>
            <a:r>
              <a:rPr lang="en-US" sz="1867"/>
              <a:t>$12,000/Individual, $24,000/Family (out-of-network)</a:t>
            </a:r>
          </a:p>
          <a:p>
            <a:endParaRPr lang="en-US"/>
          </a:p>
          <a:p>
            <a:r>
              <a:rPr lang="en-US">
                <a:latin typeface="ITC Franklin Gothic Std Book"/>
              </a:rPr>
              <a:t>For details: </a:t>
            </a:r>
            <a:r>
              <a:rPr lang="en-US">
                <a:latin typeface="ITC Franklin Gothic Std Book"/>
                <a:hlinkClick r:id="rId3"/>
              </a:rPr>
              <a:t>Health Plan 2026 webpage</a:t>
            </a:r>
            <a:endParaRPr lang="en-US">
              <a:latin typeface="ITC Franklin Gothic Std Book"/>
            </a:endParaRPr>
          </a:p>
          <a:p>
            <a:r>
              <a:rPr lang="en-US">
                <a:latin typeface="ITC Franklin Gothic Std Book"/>
              </a:rPr>
              <a:t>or scan the QR code.</a:t>
            </a:r>
          </a:p>
        </p:txBody>
      </p:sp>
      <p:pic>
        <p:nvPicPr>
          <p:cNvPr id="6" name="Picture 5" descr="A qr code with black and orange squares&#10;&#10;AI-generated content may be incorrect.">
            <a:extLst>
              <a:ext uri="{FF2B5EF4-FFF2-40B4-BE49-F238E27FC236}">
                <a16:creationId xmlns:a16="http://schemas.microsoft.com/office/drawing/2014/main" id="{0F5E7CC2-81E2-4942-0C60-35AD00614CA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02400" y="4495800"/>
            <a:ext cx="1727200" cy="1727200"/>
          </a:xfrm>
          <a:prstGeom prst="rect">
            <a:avLst/>
          </a:prstGeom>
        </p:spPr>
      </p:pic>
      <p:cxnSp>
        <p:nvCxnSpPr>
          <p:cNvPr id="8" name="Straight Arrow Connector 7">
            <a:extLst>
              <a:ext uri="{FF2B5EF4-FFF2-40B4-BE49-F238E27FC236}">
                <a16:creationId xmlns:a16="http://schemas.microsoft.com/office/drawing/2014/main" id="{852D3205-1643-C42A-140F-97C69364A6F3}"/>
              </a:ext>
            </a:extLst>
          </p:cNvPr>
          <p:cNvCxnSpPr/>
          <p:nvPr/>
        </p:nvCxnSpPr>
        <p:spPr>
          <a:xfrm>
            <a:off x="4168183" y="5595319"/>
            <a:ext cx="2133600" cy="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552631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6">
            <a:extLst>
              <a:ext uri="{FF2B5EF4-FFF2-40B4-BE49-F238E27FC236}">
                <a16:creationId xmlns:a16="http://schemas.microsoft.com/office/drawing/2014/main" id="{0C5B923F-1A73-D844-6527-26BEFCE71FDB}"/>
              </a:ext>
            </a:extLst>
          </p:cNvPr>
          <p:cNvSpPr txBox="1"/>
          <p:nvPr/>
        </p:nvSpPr>
        <p:spPr>
          <a:xfrm>
            <a:off x="3815413" y="1642003"/>
            <a:ext cx="4060047" cy="447238"/>
          </a:xfrm>
          <a:prstGeom prst="rect">
            <a:avLst/>
          </a:prstGeom>
        </p:spPr>
        <p:txBody>
          <a:bodyPr lIns="0" tIns="0" rIns="0" bIns="0" rtlCol="0" anchor="t">
            <a:spAutoFit/>
          </a:bodyPr>
          <a:lstStyle/>
          <a:p>
            <a:pPr>
              <a:lnSpc>
                <a:spcPts val="3840"/>
              </a:lnSpc>
            </a:pPr>
            <a:r>
              <a:rPr lang="en-US" sz="2800">
                <a:solidFill>
                  <a:srgbClr val="E57200"/>
                </a:solidFill>
                <a:latin typeface="ITC Franklin Gothic Std 1"/>
                <a:ea typeface="ITC Franklin Gothic Std 1"/>
                <a:cs typeface="ITC Franklin Gothic Std 1"/>
                <a:sym typeface="ITC Franklin Gothic Std 1"/>
              </a:rPr>
              <a:t>High Deductible</a:t>
            </a:r>
          </a:p>
        </p:txBody>
      </p:sp>
      <p:sp>
        <p:nvSpPr>
          <p:cNvPr id="17" name="AutoShape 7">
            <a:extLst>
              <a:ext uri="{FF2B5EF4-FFF2-40B4-BE49-F238E27FC236}">
                <a16:creationId xmlns:a16="http://schemas.microsoft.com/office/drawing/2014/main" id="{5D90F080-D94B-69BC-1656-3E74553547AC}"/>
              </a:ext>
            </a:extLst>
          </p:cNvPr>
          <p:cNvSpPr/>
          <p:nvPr/>
        </p:nvSpPr>
        <p:spPr>
          <a:xfrm>
            <a:off x="6369780" y="1949343"/>
            <a:ext cx="5822221" cy="6457"/>
          </a:xfrm>
          <a:prstGeom prst="line">
            <a:avLst/>
          </a:prstGeom>
          <a:ln w="19050" cap="flat">
            <a:solidFill>
              <a:srgbClr val="232D4B"/>
            </a:solidFill>
            <a:prstDash val="solid"/>
            <a:headEnd type="none" w="sm" len="sm"/>
            <a:tailEnd type="none" w="sm" len="sm"/>
          </a:ln>
        </p:spPr>
        <p:txBody>
          <a:bodyPr/>
          <a:lstStyle/>
          <a:p>
            <a:endParaRPr lang="en-US" sz="1200"/>
          </a:p>
        </p:txBody>
      </p:sp>
      <p:sp>
        <p:nvSpPr>
          <p:cNvPr id="18" name="TextBox 8">
            <a:extLst>
              <a:ext uri="{FF2B5EF4-FFF2-40B4-BE49-F238E27FC236}">
                <a16:creationId xmlns:a16="http://schemas.microsoft.com/office/drawing/2014/main" id="{3B7F74DA-AF78-BE73-E830-9BD108CF507B}"/>
              </a:ext>
            </a:extLst>
          </p:cNvPr>
          <p:cNvSpPr txBox="1"/>
          <p:nvPr/>
        </p:nvSpPr>
        <p:spPr>
          <a:xfrm>
            <a:off x="3815413" y="3984423"/>
            <a:ext cx="4060047" cy="447238"/>
          </a:xfrm>
          <a:prstGeom prst="rect">
            <a:avLst/>
          </a:prstGeom>
        </p:spPr>
        <p:txBody>
          <a:bodyPr lIns="0" tIns="0" rIns="0" bIns="0" rtlCol="0" anchor="t">
            <a:spAutoFit/>
          </a:bodyPr>
          <a:lstStyle/>
          <a:p>
            <a:pPr>
              <a:lnSpc>
                <a:spcPts val="3840"/>
              </a:lnSpc>
            </a:pPr>
            <a:r>
              <a:rPr lang="en-US" sz="2800">
                <a:solidFill>
                  <a:srgbClr val="E57200"/>
                </a:solidFill>
                <a:latin typeface="ITC Franklin Gothic Std 1"/>
                <a:ea typeface="ITC Franklin Gothic Std 1"/>
                <a:cs typeface="ITC Franklin Gothic Std 1"/>
                <a:sym typeface="ITC Franklin Gothic Std 1"/>
              </a:rPr>
              <a:t>Coinsurance</a:t>
            </a:r>
          </a:p>
        </p:txBody>
      </p:sp>
      <p:sp>
        <p:nvSpPr>
          <p:cNvPr id="19" name="AutoShape 9">
            <a:extLst>
              <a:ext uri="{FF2B5EF4-FFF2-40B4-BE49-F238E27FC236}">
                <a16:creationId xmlns:a16="http://schemas.microsoft.com/office/drawing/2014/main" id="{2975C186-72A1-F446-7025-E86791ED61FA}"/>
              </a:ext>
            </a:extLst>
          </p:cNvPr>
          <p:cNvSpPr/>
          <p:nvPr/>
        </p:nvSpPr>
        <p:spPr>
          <a:xfrm>
            <a:off x="5961760" y="4279064"/>
            <a:ext cx="6230240" cy="9636"/>
          </a:xfrm>
          <a:prstGeom prst="line">
            <a:avLst/>
          </a:prstGeom>
          <a:ln w="19050" cap="flat">
            <a:solidFill>
              <a:srgbClr val="232D4B"/>
            </a:solidFill>
            <a:prstDash val="solid"/>
            <a:headEnd type="none" w="sm" len="sm"/>
            <a:tailEnd type="none" w="sm" len="sm"/>
          </a:ln>
        </p:spPr>
        <p:txBody>
          <a:bodyPr/>
          <a:lstStyle/>
          <a:p>
            <a:endParaRPr lang="en-US" sz="1200"/>
          </a:p>
        </p:txBody>
      </p:sp>
      <p:sp>
        <p:nvSpPr>
          <p:cNvPr id="20" name="TextBox 10">
            <a:extLst>
              <a:ext uri="{FF2B5EF4-FFF2-40B4-BE49-F238E27FC236}">
                <a16:creationId xmlns:a16="http://schemas.microsoft.com/office/drawing/2014/main" id="{00A4AC17-ACA2-CB6E-B584-238202019F13}"/>
              </a:ext>
            </a:extLst>
          </p:cNvPr>
          <p:cNvSpPr txBox="1"/>
          <p:nvPr/>
        </p:nvSpPr>
        <p:spPr>
          <a:xfrm>
            <a:off x="3815413" y="4851400"/>
            <a:ext cx="4060047" cy="447238"/>
          </a:xfrm>
          <a:prstGeom prst="rect">
            <a:avLst/>
          </a:prstGeom>
        </p:spPr>
        <p:txBody>
          <a:bodyPr lIns="0" tIns="0" rIns="0" bIns="0" rtlCol="0" anchor="t">
            <a:spAutoFit/>
          </a:bodyPr>
          <a:lstStyle/>
          <a:p>
            <a:pPr>
              <a:lnSpc>
                <a:spcPts val="3840"/>
              </a:lnSpc>
            </a:pPr>
            <a:r>
              <a:rPr lang="en-US" sz="2800">
                <a:solidFill>
                  <a:srgbClr val="E57200"/>
                </a:solidFill>
                <a:latin typeface="ITC Franklin Gothic Std 1"/>
                <a:ea typeface="ITC Franklin Gothic Std 1"/>
                <a:cs typeface="ITC Franklin Gothic Std 1"/>
                <a:sym typeface="ITC Franklin Gothic Std 1"/>
              </a:rPr>
              <a:t>Prescription coverage</a:t>
            </a:r>
          </a:p>
        </p:txBody>
      </p:sp>
      <p:sp>
        <p:nvSpPr>
          <p:cNvPr id="21" name="AutoShape 11">
            <a:extLst>
              <a:ext uri="{FF2B5EF4-FFF2-40B4-BE49-F238E27FC236}">
                <a16:creationId xmlns:a16="http://schemas.microsoft.com/office/drawing/2014/main" id="{87672CFC-AD81-B20D-B742-0C7051621C41}"/>
              </a:ext>
            </a:extLst>
          </p:cNvPr>
          <p:cNvSpPr/>
          <p:nvPr/>
        </p:nvSpPr>
        <p:spPr>
          <a:xfrm>
            <a:off x="7569200" y="5139601"/>
            <a:ext cx="4622800" cy="16868"/>
          </a:xfrm>
          <a:prstGeom prst="line">
            <a:avLst/>
          </a:prstGeom>
          <a:ln w="19050" cap="flat">
            <a:solidFill>
              <a:srgbClr val="232D4B"/>
            </a:solidFill>
            <a:prstDash val="solid"/>
            <a:headEnd type="none" w="sm" len="sm"/>
            <a:tailEnd type="none" w="sm" len="sm"/>
          </a:ln>
        </p:spPr>
        <p:txBody>
          <a:bodyPr/>
          <a:lstStyle/>
          <a:p>
            <a:endParaRPr lang="en-US" sz="1200"/>
          </a:p>
        </p:txBody>
      </p:sp>
      <p:sp>
        <p:nvSpPr>
          <p:cNvPr id="22" name="TextBox 12">
            <a:extLst>
              <a:ext uri="{FF2B5EF4-FFF2-40B4-BE49-F238E27FC236}">
                <a16:creationId xmlns:a16="http://schemas.microsoft.com/office/drawing/2014/main" id="{02070EAC-DE31-0EDC-D424-3A852988B190}"/>
              </a:ext>
            </a:extLst>
          </p:cNvPr>
          <p:cNvSpPr txBox="1"/>
          <p:nvPr/>
        </p:nvSpPr>
        <p:spPr>
          <a:xfrm>
            <a:off x="3759200" y="787400"/>
            <a:ext cx="7715913" cy="551433"/>
          </a:xfrm>
          <a:prstGeom prst="rect">
            <a:avLst/>
          </a:prstGeom>
        </p:spPr>
        <p:txBody>
          <a:bodyPr lIns="0" tIns="0" rIns="0" bIns="0" rtlCol="0" anchor="t">
            <a:spAutoFit/>
          </a:bodyPr>
          <a:lstStyle/>
          <a:p>
            <a:pPr>
              <a:lnSpc>
                <a:spcPts val="4266"/>
              </a:lnSpc>
            </a:pPr>
            <a:r>
              <a:rPr lang="en-US" sz="4266">
                <a:solidFill>
                  <a:srgbClr val="232D4B"/>
                </a:solidFill>
                <a:latin typeface="ITC Franklin Gothic Std 1"/>
                <a:ea typeface="ITC Franklin Gothic Std 1"/>
                <a:cs typeface="ITC Franklin Gothic Std 1"/>
                <a:sym typeface="ITC Franklin Gothic Std 1"/>
              </a:rPr>
              <a:t>Health Savings Option</a:t>
            </a:r>
          </a:p>
        </p:txBody>
      </p:sp>
      <p:sp>
        <p:nvSpPr>
          <p:cNvPr id="23" name="TextBox 13">
            <a:extLst>
              <a:ext uri="{FF2B5EF4-FFF2-40B4-BE49-F238E27FC236}">
                <a16:creationId xmlns:a16="http://schemas.microsoft.com/office/drawing/2014/main" id="{4EF086B0-A7F3-4C70-90C1-4E01D03D6A94}"/>
              </a:ext>
            </a:extLst>
          </p:cNvPr>
          <p:cNvSpPr txBox="1"/>
          <p:nvPr/>
        </p:nvSpPr>
        <p:spPr>
          <a:xfrm>
            <a:off x="3815413" y="2121206"/>
            <a:ext cx="6221391" cy="727763"/>
          </a:xfrm>
          <a:prstGeom prst="rect">
            <a:avLst/>
          </a:prstGeom>
        </p:spPr>
        <p:txBody>
          <a:bodyPr lIns="0" tIns="0" rIns="0" bIns="0" rtlCol="0" anchor="t">
            <a:spAutoFit/>
          </a:bodyPr>
          <a:lstStyle/>
          <a:p>
            <a:pPr marL="403033" lvl="1" indent="-201517">
              <a:lnSpc>
                <a:spcPts val="2986"/>
              </a:lnSpc>
              <a:buFont typeface="Arial"/>
              <a:buChar char="•"/>
            </a:pPr>
            <a:r>
              <a:rPr lang="en-US" sz="1866">
                <a:solidFill>
                  <a:srgbClr val="232D4B"/>
                </a:solidFill>
                <a:latin typeface="ITC Franklin Gothic Std 1"/>
                <a:ea typeface="ITC Franklin Gothic Std 1"/>
                <a:cs typeface="ITC Franklin Gothic Std 1"/>
                <a:sym typeface="ITC Franklin Gothic Std 1"/>
              </a:rPr>
              <a:t>$3,000 Individual / $6,000 Family*</a:t>
            </a:r>
          </a:p>
          <a:p>
            <a:pPr marL="707848" lvl="2" indent="-201517">
              <a:lnSpc>
                <a:spcPts val="2986"/>
              </a:lnSpc>
              <a:buFont typeface="Arial"/>
              <a:buChar char="•"/>
            </a:pPr>
            <a:r>
              <a:rPr lang="en-US" sz="1866" i="1">
                <a:solidFill>
                  <a:srgbClr val="232D4B"/>
                </a:solidFill>
                <a:latin typeface="ITC Franklin Gothic Std 1"/>
                <a:ea typeface="ITC Franklin Gothic Std 1"/>
                <a:cs typeface="ITC Franklin Gothic Std 1"/>
                <a:sym typeface="ITC Franklin Gothic Std 1"/>
              </a:rPr>
              <a:t>(Was $2,000 Individual / $4,000 Family in 2025)</a:t>
            </a:r>
          </a:p>
        </p:txBody>
      </p:sp>
      <p:sp>
        <p:nvSpPr>
          <p:cNvPr id="24" name="TextBox 14">
            <a:extLst>
              <a:ext uri="{FF2B5EF4-FFF2-40B4-BE49-F238E27FC236}">
                <a16:creationId xmlns:a16="http://schemas.microsoft.com/office/drawing/2014/main" id="{2E1FEEC8-B905-B2FC-98DD-5F2C6A982B4B}"/>
              </a:ext>
            </a:extLst>
          </p:cNvPr>
          <p:cNvSpPr txBox="1"/>
          <p:nvPr/>
        </p:nvSpPr>
        <p:spPr>
          <a:xfrm>
            <a:off x="3815413" y="4463627"/>
            <a:ext cx="6221391" cy="343043"/>
          </a:xfrm>
          <a:prstGeom prst="rect">
            <a:avLst/>
          </a:prstGeom>
        </p:spPr>
        <p:txBody>
          <a:bodyPr lIns="0" tIns="0" rIns="0" bIns="0" rtlCol="0" anchor="t">
            <a:spAutoFit/>
          </a:bodyPr>
          <a:lstStyle/>
          <a:p>
            <a:pPr marL="403033" lvl="1" indent="-201517">
              <a:lnSpc>
                <a:spcPts val="2986"/>
              </a:lnSpc>
              <a:buFont typeface="Arial"/>
              <a:buChar char="•"/>
            </a:pPr>
            <a:r>
              <a:rPr lang="en-US" sz="1866">
                <a:solidFill>
                  <a:srgbClr val="232D4B"/>
                </a:solidFill>
                <a:latin typeface="ITC Franklin Gothic Std 1"/>
                <a:ea typeface="ITC Franklin Gothic Std 1"/>
                <a:cs typeface="ITC Franklin Gothic Std 1"/>
                <a:sym typeface="ITC Franklin Gothic Std 1"/>
              </a:rPr>
              <a:t> 20% coinsurance due after deductible is met</a:t>
            </a:r>
          </a:p>
        </p:txBody>
      </p:sp>
      <p:sp>
        <p:nvSpPr>
          <p:cNvPr id="25" name="TextBox 15">
            <a:extLst>
              <a:ext uri="{FF2B5EF4-FFF2-40B4-BE49-F238E27FC236}">
                <a16:creationId xmlns:a16="http://schemas.microsoft.com/office/drawing/2014/main" id="{BB4C9F55-91C4-E6D7-5DF4-02D0B3C1818D}"/>
              </a:ext>
            </a:extLst>
          </p:cNvPr>
          <p:cNvSpPr txBox="1"/>
          <p:nvPr/>
        </p:nvSpPr>
        <p:spPr>
          <a:xfrm>
            <a:off x="3815413" y="5330604"/>
            <a:ext cx="7411387" cy="727763"/>
          </a:xfrm>
          <a:prstGeom prst="rect">
            <a:avLst/>
          </a:prstGeom>
        </p:spPr>
        <p:txBody>
          <a:bodyPr wrap="square" lIns="0" tIns="0" rIns="0" bIns="0" rtlCol="0" anchor="t">
            <a:spAutoFit/>
          </a:bodyPr>
          <a:lstStyle/>
          <a:p>
            <a:pPr marL="403033" lvl="1" indent="-201517">
              <a:lnSpc>
                <a:spcPts val="2986"/>
              </a:lnSpc>
              <a:buFont typeface="Arial"/>
              <a:buChar char="•"/>
            </a:pPr>
            <a:r>
              <a:rPr lang="en-US" sz="1866">
                <a:solidFill>
                  <a:srgbClr val="232D4B"/>
                </a:solidFill>
                <a:latin typeface="ITC Franklin Gothic Std 1"/>
                <a:ea typeface="ITC Franklin Gothic Std 1"/>
                <a:cs typeface="ITC Franklin Gothic Std 1"/>
                <a:sym typeface="ITC Franklin Gothic Std 1"/>
              </a:rPr>
              <a:t>Subject to annual deductible and coinsurance ​</a:t>
            </a:r>
          </a:p>
          <a:p>
            <a:pPr marL="806066" lvl="2" indent="-268689">
              <a:lnSpc>
                <a:spcPts val="2986"/>
              </a:lnSpc>
              <a:buFont typeface="Arial"/>
              <a:buChar char="⚬"/>
            </a:pPr>
            <a:r>
              <a:rPr lang="en-US" sz="1866">
                <a:solidFill>
                  <a:srgbClr val="232D4B"/>
                </a:solidFill>
                <a:latin typeface="ITC Franklin Gothic Std 1"/>
                <a:ea typeface="ITC Franklin Gothic Std 1"/>
                <a:cs typeface="ITC Franklin Gothic Std 1"/>
                <a:sym typeface="ITC Franklin Gothic Std 1"/>
              </a:rPr>
              <a:t>except for medications on the Preventive Medication list​</a:t>
            </a:r>
          </a:p>
        </p:txBody>
      </p:sp>
      <p:sp>
        <p:nvSpPr>
          <p:cNvPr id="26" name="TextBox 16">
            <a:extLst>
              <a:ext uri="{FF2B5EF4-FFF2-40B4-BE49-F238E27FC236}">
                <a16:creationId xmlns:a16="http://schemas.microsoft.com/office/drawing/2014/main" id="{8F212B93-E3DA-D61E-C8D2-AEF90C4E6FE2}"/>
              </a:ext>
            </a:extLst>
          </p:cNvPr>
          <p:cNvSpPr txBox="1"/>
          <p:nvPr/>
        </p:nvSpPr>
        <p:spPr>
          <a:xfrm>
            <a:off x="4775200" y="6375400"/>
            <a:ext cx="7134635" cy="360804"/>
          </a:xfrm>
          <a:prstGeom prst="rect">
            <a:avLst/>
          </a:prstGeom>
        </p:spPr>
        <p:txBody>
          <a:bodyPr lIns="0" tIns="0" rIns="0" bIns="0" rtlCol="0" anchor="t">
            <a:spAutoFit/>
          </a:bodyPr>
          <a:lstStyle/>
          <a:p>
            <a:pPr>
              <a:lnSpc>
                <a:spcPts val="2987"/>
              </a:lnSpc>
              <a:spcBef>
                <a:spcPct val="0"/>
              </a:spcBef>
            </a:pPr>
            <a:r>
              <a:rPr lang="en-US" sz="2133" i="1">
                <a:solidFill>
                  <a:srgbClr val="E57200"/>
                </a:solidFill>
                <a:latin typeface="ITC Franklin Gothic Std Book" panose="020B0504030503020204" pitchFamily="34" charset="77"/>
                <a:ea typeface="ITC Franklin Gothic Std 2"/>
                <a:cs typeface="ITC Franklin Gothic Std 2"/>
                <a:sym typeface="ITC Franklin Gothic Std 2"/>
              </a:rPr>
              <a:t>HDHP eligible for a Health Savings Account (HSA)</a:t>
            </a:r>
          </a:p>
        </p:txBody>
      </p:sp>
      <p:sp>
        <p:nvSpPr>
          <p:cNvPr id="27" name="TextBox 6">
            <a:extLst>
              <a:ext uri="{FF2B5EF4-FFF2-40B4-BE49-F238E27FC236}">
                <a16:creationId xmlns:a16="http://schemas.microsoft.com/office/drawing/2014/main" id="{640797FA-7DAD-4082-FD9B-7771FC3E9C39}"/>
              </a:ext>
            </a:extLst>
          </p:cNvPr>
          <p:cNvSpPr txBox="1"/>
          <p:nvPr/>
        </p:nvSpPr>
        <p:spPr>
          <a:xfrm>
            <a:off x="3831043" y="2844821"/>
            <a:ext cx="4060047" cy="447238"/>
          </a:xfrm>
          <a:prstGeom prst="rect">
            <a:avLst/>
          </a:prstGeom>
        </p:spPr>
        <p:txBody>
          <a:bodyPr lIns="0" tIns="0" rIns="0" bIns="0" rtlCol="0" anchor="t">
            <a:spAutoFit/>
          </a:bodyPr>
          <a:lstStyle/>
          <a:p>
            <a:pPr>
              <a:lnSpc>
                <a:spcPts val="3840"/>
              </a:lnSpc>
            </a:pPr>
            <a:r>
              <a:rPr lang="en-US" sz="2800">
                <a:solidFill>
                  <a:srgbClr val="E57200"/>
                </a:solidFill>
                <a:latin typeface="ITC Franklin Gothic Std 1"/>
                <a:ea typeface="ITC Franklin Gothic Std 1"/>
                <a:cs typeface="ITC Franklin Gothic Std 1"/>
                <a:sym typeface="ITC Franklin Gothic Std 1"/>
              </a:rPr>
              <a:t>Out-of-Pocket Max</a:t>
            </a:r>
          </a:p>
        </p:txBody>
      </p:sp>
      <p:sp>
        <p:nvSpPr>
          <p:cNvPr id="28" name="AutoShape 7">
            <a:extLst>
              <a:ext uri="{FF2B5EF4-FFF2-40B4-BE49-F238E27FC236}">
                <a16:creationId xmlns:a16="http://schemas.microsoft.com/office/drawing/2014/main" id="{BB587CC2-F486-1C6C-D545-74A3FF3B2E5C}"/>
              </a:ext>
            </a:extLst>
          </p:cNvPr>
          <p:cNvSpPr/>
          <p:nvPr/>
        </p:nvSpPr>
        <p:spPr>
          <a:xfrm flipV="1">
            <a:off x="6908800" y="3158618"/>
            <a:ext cx="5298831" cy="13005"/>
          </a:xfrm>
          <a:prstGeom prst="line">
            <a:avLst/>
          </a:prstGeom>
          <a:ln w="19050" cap="flat">
            <a:solidFill>
              <a:srgbClr val="232D4B"/>
            </a:solidFill>
            <a:prstDash val="solid"/>
            <a:headEnd type="none" w="sm" len="sm"/>
            <a:tailEnd type="none" w="sm" len="sm"/>
          </a:ln>
        </p:spPr>
        <p:txBody>
          <a:bodyPr/>
          <a:lstStyle/>
          <a:p>
            <a:endParaRPr lang="en-US" sz="1200"/>
          </a:p>
        </p:txBody>
      </p:sp>
      <p:sp>
        <p:nvSpPr>
          <p:cNvPr id="29" name="TextBox 13">
            <a:extLst>
              <a:ext uri="{FF2B5EF4-FFF2-40B4-BE49-F238E27FC236}">
                <a16:creationId xmlns:a16="http://schemas.microsoft.com/office/drawing/2014/main" id="{1A2B585E-2FAF-8899-EC56-40BF7CFA39B8}"/>
              </a:ext>
            </a:extLst>
          </p:cNvPr>
          <p:cNvSpPr txBox="1"/>
          <p:nvPr/>
        </p:nvSpPr>
        <p:spPr>
          <a:xfrm>
            <a:off x="3831043" y="3324024"/>
            <a:ext cx="6221391" cy="727763"/>
          </a:xfrm>
          <a:prstGeom prst="rect">
            <a:avLst/>
          </a:prstGeom>
        </p:spPr>
        <p:txBody>
          <a:bodyPr lIns="0" tIns="0" rIns="0" bIns="0" rtlCol="0" anchor="t">
            <a:spAutoFit/>
          </a:bodyPr>
          <a:lstStyle/>
          <a:p>
            <a:pPr marL="403033" lvl="1" indent="-201517">
              <a:lnSpc>
                <a:spcPts val="2986"/>
              </a:lnSpc>
              <a:buFont typeface="Arial"/>
              <a:buChar char="•"/>
            </a:pPr>
            <a:r>
              <a:rPr lang="en-US" sz="1866">
                <a:solidFill>
                  <a:srgbClr val="232D4B"/>
                </a:solidFill>
                <a:latin typeface="ITC Franklin Gothic Std 1"/>
                <a:ea typeface="ITC Franklin Gothic Std 1"/>
                <a:cs typeface="ITC Franklin Gothic Std 1"/>
                <a:sym typeface="ITC Franklin Gothic Std 1"/>
              </a:rPr>
              <a:t>$6,500 Individual / $13,000 Family</a:t>
            </a:r>
          </a:p>
          <a:p>
            <a:pPr marL="707848" lvl="2" indent="-201517">
              <a:lnSpc>
                <a:spcPts val="2986"/>
              </a:lnSpc>
              <a:buFont typeface="Arial"/>
              <a:buChar char="•"/>
            </a:pPr>
            <a:r>
              <a:rPr lang="en-US" sz="1866" i="1">
                <a:solidFill>
                  <a:srgbClr val="232D4B"/>
                </a:solidFill>
                <a:latin typeface="ITC Franklin Gothic Std 1"/>
                <a:ea typeface="ITC Franklin Gothic Std 1"/>
                <a:cs typeface="ITC Franklin Gothic Std 1"/>
                <a:sym typeface="ITC Franklin Gothic Std 1"/>
              </a:rPr>
              <a:t>(Was $5,500 Individual / $11,000 Family in 2025)</a:t>
            </a:r>
          </a:p>
        </p:txBody>
      </p:sp>
      <p:sp>
        <p:nvSpPr>
          <p:cNvPr id="2" name="TextBox 1">
            <a:extLst>
              <a:ext uri="{FF2B5EF4-FFF2-40B4-BE49-F238E27FC236}">
                <a16:creationId xmlns:a16="http://schemas.microsoft.com/office/drawing/2014/main" id="{86D2AE7A-8F6E-9C93-CE07-3B5553B53D23}"/>
              </a:ext>
            </a:extLst>
          </p:cNvPr>
          <p:cNvSpPr txBox="1"/>
          <p:nvPr/>
        </p:nvSpPr>
        <p:spPr>
          <a:xfrm>
            <a:off x="10073898" y="2045776"/>
            <a:ext cx="1942455" cy="1200329"/>
          </a:xfrm>
          <a:prstGeom prst="rect">
            <a:avLst/>
          </a:prstGeom>
          <a:noFill/>
          <a:ln>
            <a:solidFill>
              <a:srgbClr val="E57200"/>
            </a:solidFill>
          </a:ln>
        </p:spPr>
        <p:txBody>
          <a:bodyPr wrap="square" rtlCol="0">
            <a:spAutoFit/>
          </a:bodyPr>
          <a:lstStyle/>
          <a:p>
            <a:r>
              <a:rPr lang="en-US" sz="1200"/>
              <a:t>*Those on Health Savings Employee + Child/Children, Employee + Spouse, and Family coverage have the family deductible only.</a:t>
            </a:r>
          </a:p>
        </p:txBody>
      </p:sp>
    </p:spTree>
    <p:extLst>
      <p:ext uri="{BB962C8B-B14F-4D97-AF65-F5344CB8AC3E}">
        <p14:creationId xmlns:p14="http://schemas.microsoft.com/office/powerpoint/2010/main" val="1265598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056D-558A-F8A0-C817-8CA33488BBCB}"/>
              </a:ext>
            </a:extLst>
          </p:cNvPr>
          <p:cNvSpPr>
            <a:spLocks noGrp="1"/>
          </p:cNvSpPr>
          <p:nvPr>
            <p:ph type="ctrTitle"/>
          </p:nvPr>
        </p:nvSpPr>
        <p:spPr/>
        <p:txBody>
          <a:bodyPr>
            <a:normAutofit fontScale="90000"/>
          </a:bodyPr>
          <a:lstStyle/>
          <a:p>
            <a:r>
              <a:rPr lang="en-US">
                <a:latin typeface="ITC Franklin Gothic Std Book"/>
              </a:rPr>
              <a:t>Health Savings Account (HSA)</a:t>
            </a:r>
            <a:endParaRPr lang="en-US"/>
          </a:p>
        </p:txBody>
      </p:sp>
      <p:sp>
        <p:nvSpPr>
          <p:cNvPr id="3" name="Subtitle 2">
            <a:extLst>
              <a:ext uri="{FF2B5EF4-FFF2-40B4-BE49-F238E27FC236}">
                <a16:creationId xmlns:a16="http://schemas.microsoft.com/office/drawing/2014/main" id="{1B12E769-A264-FC9E-F688-3C06E175940E}"/>
              </a:ext>
            </a:extLst>
          </p:cNvPr>
          <p:cNvSpPr>
            <a:spLocks noGrp="1"/>
          </p:cNvSpPr>
          <p:nvPr>
            <p:ph type="subTitle" idx="1"/>
          </p:nvPr>
        </p:nvSpPr>
        <p:spPr>
          <a:xfrm>
            <a:off x="355600" y="2159000"/>
            <a:ext cx="7874000" cy="1270000"/>
          </a:xfrm>
        </p:spPr>
        <p:txBody>
          <a:bodyPr>
            <a:normAutofit/>
          </a:bodyPr>
          <a:lstStyle/>
          <a:p>
            <a:pPr marL="431820" lvl="1" indent="-215909" algn="l">
              <a:lnSpc>
                <a:spcPts val="2799"/>
              </a:lnSpc>
              <a:buFont typeface="Arial"/>
              <a:buChar char="•"/>
            </a:pPr>
            <a:r>
              <a:rPr lang="en-US" sz="1867">
                <a:solidFill>
                  <a:srgbClr val="232D4B"/>
                </a:solidFill>
                <a:latin typeface="ITC Franklin Gothic Std 3"/>
                <a:ea typeface="ITC Franklin Gothic Std 3"/>
                <a:cs typeface="ITC Franklin Gothic Std 3"/>
                <a:sym typeface="ITC Franklin Gothic Std 3"/>
              </a:rPr>
              <a:t>Employees on Health Savings option only​</a:t>
            </a:r>
          </a:p>
          <a:p>
            <a:pPr marL="431820" lvl="1" indent="-215909" algn="l">
              <a:lnSpc>
                <a:spcPts val="2799"/>
              </a:lnSpc>
              <a:buFont typeface="Arial"/>
              <a:buChar char="•"/>
            </a:pPr>
            <a:r>
              <a:rPr lang="en-US" sz="1867">
                <a:solidFill>
                  <a:srgbClr val="232D4B"/>
                </a:solidFill>
                <a:latin typeface="ITC Franklin Gothic Std 3"/>
                <a:ea typeface="ITC Franklin Gothic Std 3"/>
                <a:cs typeface="ITC Franklin Gothic Std 3"/>
                <a:sym typeface="ITC Franklin Gothic Std 3"/>
              </a:rPr>
              <a:t>Not on Tricare, Medicare, or Medicaid​</a:t>
            </a:r>
          </a:p>
          <a:p>
            <a:pPr marL="431820" lvl="1" indent="-215909" algn="l">
              <a:lnSpc>
                <a:spcPts val="2799"/>
              </a:lnSpc>
              <a:buFont typeface="Arial"/>
              <a:buChar char="•"/>
            </a:pPr>
            <a:r>
              <a:rPr lang="en-US" sz="1867">
                <a:solidFill>
                  <a:srgbClr val="232D4B"/>
                </a:solidFill>
                <a:latin typeface="ITC Franklin Gothic Std 3"/>
                <a:ea typeface="ITC Franklin Gothic Std 3"/>
                <a:cs typeface="ITC Franklin Gothic Std 3"/>
                <a:sym typeface="ITC Franklin Gothic Std 3"/>
              </a:rPr>
              <a:t>You and your spouse don’t have a Full FSA in the same year</a:t>
            </a:r>
          </a:p>
        </p:txBody>
      </p:sp>
      <p:sp>
        <p:nvSpPr>
          <p:cNvPr id="4" name="Text Placeholder 3">
            <a:extLst>
              <a:ext uri="{FF2B5EF4-FFF2-40B4-BE49-F238E27FC236}">
                <a16:creationId xmlns:a16="http://schemas.microsoft.com/office/drawing/2014/main" id="{F72EFF56-6FA9-62A5-E6B5-E222F65CE02F}"/>
              </a:ext>
            </a:extLst>
          </p:cNvPr>
          <p:cNvSpPr>
            <a:spLocks noGrp="1"/>
          </p:cNvSpPr>
          <p:nvPr>
            <p:ph type="body" sz="quarter" idx="10"/>
          </p:nvPr>
        </p:nvSpPr>
        <p:spPr/>
        <p:txBody>
          <a:bodyPr/>
          <a:lstStyle/>
          <a:p>
            <a:r>
              <a:rPr lang="en-US"/>
              <a:t>Who is eligible</a:t>
            </a:r>
          </a:p>
        </p:txBody>
      </p:sp>
      <p:sp>
        <p:nvSpPr>
          <p:cNvPr id="5" name="Text Placeholder 4">
            <a:extLst>
              <a:ext uri="{FF2B5EF4-FFF2-40B4-BE49-F238E27FC236}">
                <a16:creationId xmlns:a16="http://schemas.microsoft.com/office/drawing/2014/main" id="{EBA40F66-CCE3-AFCE-D8B7-3C9BF802FE36}"/>
              </a:ext>
            </a:extLst>
          </p:cNvPr>
          <p:cNvSpPr>
            <a:spLocks noGrp="1"/>
          </p:cNvSpPr>
          <p:nvPr>
            <p:ph type="body" sz="quarter" idx="11"/>
          </p:nvPr>
        </p:nvSpPr>
        <p:spPr>
          <a:xfrm>
            <a:off x="558800" y="3479800"/>
            <a:ext cx="7112000" cy="609600"/>
          </a:xfrm>
        </p:spPr>
        <p:txBody>
          <a:bodyPr/>
          <a:lstStyle/>
          <a:p>
            <a:r>
              <a:rPr lang="en-US"/>
              <a:t>Benefits</a:t>
            </a:r>
          </a:p>
        </p:txBody>
      </p:sp>
      <p:sp>
        <p:nvSpPr>
          <p:cNvPr id="6" name="Text Placeholder 5">
            <a:extLst>
              <a:ext uri="{FF2B5EF4-FFF2-40B4-BE49-F238E27FC236}">
                <a16:creationId xmlns:a16="http://schemas.microsoft.com/office/drawing/2014/main" id="{F13785D4-24F8-E78E-C271-5965CF965A32}"/>
              </a:ext>
            </a:extLst>
          </p:cNvPr>
          <p:cNvSpPr>
            <a:spLocks noGrp="1"/>
          </p:cNvSpPr>
          <p:nvPr>
            <p:ph type="body" sz="quarter" idx="12"/>
          </p:nvPr>
        </p:nvSpPr>
        <p:spPr>
          <a:xfrm>
            <a:off x="355600" y="3886200"/>
            <a:ext cx="8035365" cy="2971800"/>
          </a:xfrm>
        </p:spPr>
        <p:txBody>
          <a:bodyPr>
            <a:normAutofit fontScale="85000" lnSpcReduction="20000"/>
          </a:bodyPr>
          <a:lstStyle/>
          <a:p>
            <a:pPr marL="431820" lvl="1" indent="-215909">
              <a:lnSpc>
                <a:spcPct val="120000"/>
              </a:lnSpc>
              <a:buFont typeface="Arial"/>
              <a:buChar char="•"/>
            </a:pPr>
            <a:r>
              <a:rPr lang="en-US" sz="2133">
                <a:solidFill>
                  <a:srgbClr val="232D4B"/>
                </a:solidFill>
                <a:latin typeface="ITC Franklin Gothic Std 3"/>
                <a:ea typeface="ITC Franklin Gothic Std 3"/>
                <a:cs typeface="ITC Franklin Gothic Std 3"/>
                <a:sym typeface="ITC Franklin Gothic Std 3"/>
              </a:rPr>
              <a:t>Use HSA funds tax-free for qualified health, dental, and vision expenses</a:t>
            </a:r>
          </a:p>
          <a:p>
            <a:pPr marL="431820" lvl="1" indent="-215909">
              <a:lnSpc>
                <a:spcPct val="120000"/>
              </a:lnSpc>
              <a:buFont typeface="Arial"/>
              <a:buChar char="•"/>
            </a:pPr>
            <a:r>
              <a:rPr lang="en-US" sz="2133">
                <a:solidFill>
                  <a:srgbClr val="232D4B"/>
                </a:solidFill>
                <a:latin typeface="ITC Franklin Gothic Std 3"/>
                <a:ea typeface="ITC Franklin Gothic Std 3"/>
                <a:cs typeface="ITC Franklin Gothic Std 3"/>
                <a:sym typeface="ITC Franklin Gothic Std 3"/>
              </a:rPr>
              <a:t>Funds roll over year to year and are yours to keep</a:t>
            </a:r>
          </a:p>
          <a:p>
            <a:pPr marL="431820" lvl="1" indent="-215909">
              <a:lnSpc>
                <a:spcPct val="120000"/>
              </a:lnSpc>
              <a:buFont typeface="Arial"/>
              <a:buChar char="•"/>
            </a:pPr>
            <a:r>
              <a:rPr lang="en-US" sz="2133">
                <a:solidFill>
                  <a:srgbClr val="232D4B"/>
                </a:solidFill>
                <a:latin typeface="ITC Franklin Gothic Std 3"/>
                <a:ea typeface="ITC Franklin Gothic Std 3"/>
                <a:cs typeface="ITC Franklin Gothic Std 3"/>
                <a:sym typeface="ITC Franklin Gothic Std 3"/>
              </a:rPr>
              <a:t>Contribute up to $4,400 (individual) or $8,750 (family), minus employer contribution</a:t>
            </a:r>
          </a:p>
          <a:p>
            <a:pPr marL="431820" lvl="1" indent="-215909">
              <a:lnSpc>
                <a:spcPct val="120000"/>
              </a:lnSpc>
              <a:buFont typeface="Arial"/>
              <a:buChar char="•"/>
            </a:pPr>
            <a:r>
              <a:rPr lang="en-US" sz="2133">
                <a:solidFill>
                  <a:srgbClr val="232D4B"/>
                </a:solidFill>
                <a:latin typeface="ITC Franklin Gothic Std 3"/>
                <a:ea typeface="ITC Franklin Gothic Std 3"/>
                <a:cs typeface="ITC Franklin Gothic Std 3"/>
                <a:sym typeface="ITC Franklin Gothic Std 3"/>
              </a:rPr>
              <a:t>Additional $1,000 contribution allowed for those age 55 and over</a:t>
            </a:r>
          </a:p>
          <a:p>
            <a:pPr marL="431820" lvl="1" indent="-215909">
              <a:lnSpc>
                <a:spcPct val="120000"/>
              </a:lnSpc>
              <a:buFont typeface="Arial"/>
              <a:buChar char="•"/>
            </a:pPr>
            <a:r>
              <a:rPr lang="en-US" sz="2133">
                <a:solidFill>
                  <a:srgbClr val="232D4B"/>
                </a:solidFill>
                <a:latin typeface="ITC Franklin Gothic Std 3"/>
                <a:ea typeface="ITC Franklin Gothic Std 3"/>
                <a:cs typeface="ITC Franklin Gothic Std 3"/>
                <a:sym typeface="ITC Franklin Gothic Std 3"/>
              </a:rPr>
              <a:t>UVA contributes "seed funds":</a:t>
            </a:r>
          </a:p>
          <a:p>
            <a:pPr marL="690915" lvl="2" indent="-230305">
              <a:lnSpc>
                <a:spcPct val="120000"/>
              </a:lnSpc>
              <a:buFont typeface="Arial"/>
              <a:buChar char="⚬"/>
            </a:pPr>
            <a:r>
              <a:rPr lang="en-US" sz="1600">
                <a:solidFill>
                  <a:srgbClr val="232D4B"/>
                </a:solidFill>
                <a:latin typeface="ITC Franklin Gothic Std 3"/>
                <a:ea typeface="ITC Franklin Gothic Std 3"/>
                <a:cs typeface="ITC Franklin Gothic Std 3"/>
                <a:sym typeface="ITC Franklin Gothic Std 3"/>
              </a:rPr>
              <a:t>$1,000 for employee-only coverage, $1,500 for family coverage</a:t>
            </a:r>
          </a:p>
          <a:p>
            <a:pPr marL="690915" lvl="2" indent="-230305">
              <a:lnSpc>
                <a:spcPct val="120000"/>
              </a:lnSpc>
              <a:buFont typeface="Arial"/>
              <a:buChar char="⚬"/>
            </a:pPr>
            <a:r>
              <a:rPr lang="en-US" sz="1600">
                <a:solidFill>
                  <a:srgbClr val="232D4B"/>
                </a:solidFill>
                <a:latin typeface="ITC Franklin Gothic Std 3"/>
                <a:ea typeface="ITC Franklin Gothic Std 3"/>
                <a:cs typeface="ITC Franklin Gothic Std 3"/>
                <a:sym typeface="ITC Franklin Gothic Std 3"/>
              </a:rPr>
              <a:t>Pro-rated for mid-year enrollments</a:t>
            </a:r>
          </a:p>
          <a:p>
            <a:pPr marL="690915" lvl="2" indent="-230305">
              <a:lnSpc>
                <a:spcPct val="120000"/>
              </a:lnSpc>
              <a:buFont typeface="Arial"/>
              <a:buChar char="⚬"/>
            </a:pPr>
            <a:r>
              <a:rPr lang="en-US" sz="1600">
                <a:solidFill>
                  <a:srgbClr val="232D4B"/>
                </a:solidFill>
                <a:latin typeface="ITC Franklin Gothic Std 3"/>
                <a:ea typeface="ITC Franklin Gothic Std 3"/>
                <a:cs typeface="ITC Franklin Gothic Std 3"/>
                <a:sym typeface="ITC Franklin Gothic Std 3"/>
              </a:rPr>
              <a:t>Accounts must be opened within 90 days or employer contribution is forfeited</a:t>
            </a:r>
          </a:p>
        </p:txBody>
      </p:sp>
      <p:pic>
        <p:nvPicPr>
          <p:cNvPr id="9" name="Picture Placeholder 8" descr="A white building with a white door&#10;&#10;AI-generated content may be incorrect.">
            <a:extLst>
              <a:ext uri="{FF2B5EF4-FFF2-40B4-BE49-F238E27FC236}">
                <a16:creationId xmlns:a16="http://schemas.microsoft.com/office/drawing/2014/main" id="{724B9C4F-AC5B-A28B-B4D3-306A1EE66A0A}"/>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t="19" b="19"/>
          <a:stretch>
            <a:fillRect/>
          </a:stretch>
        </p:blipFill>
        <p:spPr/>
      </p:pic>
      <p:pic>
        <p:nvPicPr>
          <p:cNvPr id="11" name="Picture 10" descr="A group of people standing together&#10;&#10;AI-generated content may be incorrect.">
            <a:extLst>
              <a:ext uri="{FF2B5EF4-FFF2-40B4-BE49-F238E27FC236}">
                <a16:creationId xmlns:a16="http://schemas.microsoft.com/office/drawing/2014/main" id="{48755728-292A-71D2-932C-57605D497F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70801" y="2158139"/>
            <a:ext cx="4911435" cy="4725261"/>
          </a:xfrm>
          <a:prstGeom prst="rect">
            <a:avLst/>
          </a:prstGeom>
        </p:spPr>
      </p:pic>
      <p:pic>
        <p:nvPicPr>
          <p:cNvPr id="15" name="Picture 14" descr="A black background with green lines&#10;&#10;AI-generated content may be incorrect.">
            <a:extLst>
              <a:ext uri="{FF2B5EF4-FFF2-40B4-BE49-F238E27FC236}">
                <a16:creationId xmlns:a16="http://schemas.microsoft.com/office/drawing/2014/main" id="{6D72F395-3FF1-D094-9B35-14E25C3CE75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rot="10800000">
            <a:off x="9499601" y="5054600"/>
            <a:ext cx="2793999" cy="1803400"/>
          </a:xfrm>
          <a:prstGeom prst="rect">
            <a:avLst/>
          </a:prstGeom>
        </p:spPr>
      </p:pic>
      <p:sp>
        <p:nvSpPr>
          <p:cNvPr id="7" name="Right Triangle 6">
            <a:extLst>
              <a:ext uri="{FF2B5EF4-FFF2-40B4-BE49-F238E27FC236}">
                <a16:creationId xmlns:a16="http://schemas.microsoft.com/office/drawing/2014/main" id="{2B134905-6DCA-E0FA-92EB-84E5DDF9B676}"/>
              </a:ext>
            </a:extLst>
          </p:cNvPr>
          <p:cNvSpPr/>
          <p:nvPr/>
        </p:nvSpPr>
        <p:spPr>
          <a:xfrm>
            <a:off x="6705600" y="388653"/>
            <a:ext cx="5590932" cy="627348"/>
          </a:xfrm>
          <a:custGeom>
            <a:avLst/>
            <a:gdLst>
              <a:gd name="connsiteX0" fmla="*/ 0 w 8382000"/>
              <a:gd name="connsiteY0" fmla="*/ 2743200 h 2743200"/>
              <a:gd name="connsiteX1" fmla="*/ 0 w 8382000"/>
              <a:gd name="connsiteY1" fmla="*/ 0 h 2743200"/>
              <a:gd name="connsiteX2" fmla="*/ 8382000 w 8382000"/>
              <a:gd name="connsiteY2" fmla="*/ 2743200 h 2743200"/>
              <a:gd name="connsiteX3" fmla="*/ 0 w 8382000"/>
              <a:gd name="connsiteY3" fmla="*/ 2743200 h 2743200"/>
              <a:gd name="connsiteX0" fmla="*/ 0 w 8382000"/>
              <a:gd name="connsiteY0" fmla="*/ 1318846 h 1318846"/>
              <a:gd name="connsiteX1" fmla="*/ 7403123 w 8382000"/>
              <a:gd name="connsiteY1" fmla="*/ 0 h 1318846"/>
              <a:gd name="connsiteX2" fmla="*/ 8382000 w 8382000"/>
              <a:gd name="connsiteY2" fmla="*/ 1318846 h 1318846"/>
              <a:gd name="connsiteX3" fmla="*/ 0 w 8382000"/>
              <a:gd name="connsiteY3" fmla="*/ 1318846 h 1318846"/>
              <a:gd name="connsiteX0" fmla="*/ 0 w 8382000"/>
              <a:gd name="connsiteY0" fmla="*/ 1318846 h 1318846"/>
              <a:gd name="connsiteX1" fmla="*/ 7403123 w 8382000"/>
              <a:gd name="connsiteY1" fmla="*/ 0 h 1318846"/>
              <a:gd name="connsiteX2" fmla="*/ 8382000 w 8382000"/>
              <a:gd name="connsiteY2" fmla="*/ 1318846 h 1318846"/>
              <a:gd name="connsiteX3" fmla="*/ 0 w 8382000"/>
              <a:gd name="connsiteY3" fmla="*/ 1318846 h 1318846"/>
              <a:gd name="connsiteX0" fmla="*/ 0 w 8575430"/>
              <a:gd name="connsiteY0" fmla="*/ 1336431 h 1336431"/>
              <a:gd name="connsiteX1" fmla="*/ 7596553 w 8575430"/>
              <a:gd name="connsiteY1" fmla="*/ 0 h 1336431"/>
              <a:gd name="connsiteX2" fmla="*/ 8575430 w 8575430"/>
              <a:gd name="connsiteY2" fmla="*/ 1318846 h 1336431"/>
              <a:gd name="connsiteX3" fmla="*/ 0 w 8575430"/>
              <a:gd name="connsiteY3" fmla="*/ 1336431 h 1336431"/>
              <a:gd name="connsiteX0" fmla="*/ 0 w 8399584"/>
              <a:gd name="connsiteY0" fmla="*/ 105508 h 1318846"/>
              <a:gd name="connsiteX1" fmla="*/ 7420707 w 8399584"/>
              <a:gd name="connsiteY1" fmla="*/ 0 h 1318846"/>
              <a:gd name="connsiteX2" fmla="*/ 8399584 w 8399584"/>
              <a:gd name="connsiteY2" fmla="*/ 1318846 h 1318846"/>
              <a:gd name="connsiteX3" fmla="*/ 0 w 8399584"/>
              <a:gd name="connsiteY3" fmla="*/ 105508 h 1318846"/>
              <a:gd name="connsiteX0" fmla="*/ 0 w 8399584"/>
              <a:gd name="connsiteY0" fmla="*/ 105508 h 1318846"/>
              <a:gd name="connsiteX1" fmla="*/ 7420707 w 8399584"/>
              <a:gd name="connsiteY1" fmla="*/ 0 h 1318846"/>
              <a:gd name="connsiteX2" fmla="*/ 8399584 w 8399584"/>
              <a:gd name="connsiteY2" fmla="*/ 1318846 h 1318846"/>
              <a:gd name="connsiteX3" fmla="*/ 8381999 w 8399584"/>
              <a:gd name="connsiteY3" fmla="*/ 1315915 h 1318846"/>
              <a:gd name="connsiteX4" fmla="*/ 0 w 8399584"/>
              <a:gd name="connsiteY4" fmla="*/ 105508 h 1318846"/>
              <a:gd name="connsiteX0" fmla="*/ 0 w 8399584"/>
              <a:gd name="connsiteY0" fmla="*/ 105508 h 1318846"/>
              <a:gd name="connsiteX1" fmla="*/ 7420707 w 8399584"/>
              <a:gd name="connsiteY1" fmla="*/ 0 h 1318846"/>
              <a:gd name="connsiteX2" fmla="*/ 8399584 w 8399584"/>
              <a:gd name="connsiteY2" fmla="*/ 1318846 h 1318846"/>
              <a:gd name="connsiteX3" fmla="*/ 8381999 w 8399584"/>
              <a:gd name="connsiteY3" fmla="*/ 1315915 h 1318846"/>
              <a:gd name="connsiteX4" fmla="*/ 0 w 8399584"/>
              <a:gd name="connsiteY4" fmla="*/ 105508 h 1318846"/>
              <a:gd name="connsiteX0" fmla="*/ 0 w 8399584"/>
              <a:gd name="connsiteY0" fmla="*/ 0 h 1213338"/>
              <a:gd name="connsiteX1" fmla="*/ 7737230 w 8399584"/>
              <a:gd name="connsiteY1" fmla="*/ 52753 h 1213338"/>
              <a:gd name="connsiteX2" fmla="*/ 8399584 w 8399584"/>
              <a:gd name="connsiteY2" fmla="*/ 1213338 h 1213338"/>
              <a:gd name="connsiteX3" fmla="*/ 8381999 w 8399584"/>
              <a:gd name="connsiteY3" fmla="*/ 1210407 h 1213338"/>
              <a:gd name="connsiteX4" fmla="*/ 0 w 8399584"/>
              <a:gd name="connsiteY4" fmla="*/ 0 h 1213338"/>
              <a:gd name="connsiteX0" fmla="*/ 5863 w 8405447"/>
              <a:gd name="connsiteY0" fmla="*/ 0 h 1213338"/>
              <a:gd name="connsiteX1" fmla="*/ 7743093 w 8405447"/>
              <a:gd name="connsiteY1" fmla="*/ 52753 h 1213338"/>
              <a:gd name="connsiteX2" fmla="*/ 8405447 w 8405447"/>
              <a:gd name="connsiteY2" fmla="*/ 1213338 h 1213338"/>
              <a:gd name="connsiteX3" fmla="*/ 0 w 8405447"/>
              <a:gd name="connsiteY3" fmla="*/ 1140069 h 1213338"/>
              <a:gd name="connsiteX4" fmla="*/ 5863 w 8405447"/>
              <a:gd name="connsiteY4" fmla="*/ 0 h 1213338"/>
              <a:gd name="connsiteX0" fmla="*/ 239 w 8399823"/>
              <a:gd name="connsiteY0" fmla="*/ 0 h 1213338"/>
              <a:gd name="connsiteX1" fmla="*/ 7737469 w 8399823"/>
              <a:gd name="connsiteY1" fmla="*/ 52753 h 1213338"/>
              <a:gd name="connsiteX2" fmla="*/ 8399823 w 8399823"/>
              <a:gd name="connsiteY2" fmla="*/ 1213338 h 1213338"/>
              <a:gd name="connsiteX3" fmla="*/ 7076 w 8399823"/>
              <a:gd name="connsiteY3" fmla="*/ 1209919 h 1213338"/>
              <a:gd name="connsiteX4" fmla="*/ 239 w 8399823"/>
              <a:gd name="connsiteY4" fmla="*/ 0 h 1213338"/>
              <a:gd name="connsiteX0" fmla="*/ 239 w 8399823"/>
              <a:gd name="connsiteY0" fmla="*/ 0 h 1213338"/>
              <a:gd name="connsiteX1" fmla="*/ 7769219 w 8399823"/>
              <a:gd name="connsiteY1" fmla="*/ 297228 h 1213338"/>
              <a:gd name="connsiteX2" fmla="*/ 8399823 w 8399823"/>
              <a:gd name="connsiteY2" fmla="*/ 1213338 h 1213338"/>
              <a:gd name="connsiteX3" fmla="*/ 7076 w 8399823"/>
              <a:gd name="connsiteY3" fmla="*/ 1209919 h 1213338"/>
              <a:gd name="connsiteX4" fmla="*/ 239 w 8399823"/>
              <a:gd name="connsiteY4" fmla="*/ 0 h 1213338"/>
              <a:gd name="connsiteX0" fmla="*/ 155 w 8406089"/>
              <a:gd name="connsiteY0" fmla="*/ 0 h 918063"/>
              <a:gd name="connsiteX1" fmla="*/ 7775485 w 8406089"/>
              <a:gd name="connsiteY1" fmla="*/ 1953 h 918063"/>
              <a:gd name="connsiteX2" fmla="*/ 8406089 w 8406089"/>
              <a:gd name="connsiteY2" fmla="*/ 918063 h 918063"/>
              <a:gd name="connsiteX3" fmla="*/ 13342 w 8406089"/>
              <a:gd name="connsiteY3" fmla="*/ 914644 h 918063"/>
              <a:gd name="connsiteX4" fmla="*/ 155 w 8406089"/>
              <a:gd name="connsiteY4" fmla="*/ 0 h 918063"/>
              <a:gd name="connsiteX0" fmla="*/ 12213 w 8392747"/>
              <a:gd name="connsiteY0" fmla="*/ 0 h 933938"/>
              <a:gd name="connsiteX1" fmla="*/ 7762143 w 8392747"/>
              <a:gd name="connsiteY1" fmla="*/ 17828 h 933938"/>
              <a:gd name="connsiteX2" fmla="*/ 8392747 w 8392747"/>
              <a:gd name="connsiteY2" fmla="*/ 933938 h 933938"/>
              <a:gd name="connsiteX3" fmla="*/ 0 w 8392747"/>
              <a:gd name="connsiteY3" fmla="*/ 930519 h 933938"/>
              <a:gd name="connsiteX4" fmla="*/ 12213 w 8392747"/>
              <a:gd name="connsiteY4" fmla="*/ 0 h 933938"/>
              <a:gd name="connsiteX0" fmla="*/ 5863 w 8386397"/>
              <a:gd name="connsiteY0" fmla="*/ 0 h 933938"/>
              <a:gd name="connsiteX1" fmla="*/ 7755793 w 8386397"/>
              <a:gd name="connsiteY1" fmla="*/ 17828 h 933938"/>
              <a:gd name="connsiteX2" fmla="*/ 8386397 w 8386397"/>
              <a:gd name="connsiteY2" fmla="*/ 933938 h 933938"/>
              <a:gd name="connsiteX3" fmla="*/ 0 w 8386397"/>
              <a:gd name="connsiteY3" fmla="*/ 930519 h 933938"/>
              <a:gd name="connsiteX4" fmla="*/ 5863 w 8386397"/>
              <a:gd name="connsiteY4" fmla="*/ 0 h 933938"/>
              <a:gd name="connsiteX0" fmla="*/ 5863 w 8386397"/>
              <a:gd name="connsiteY0" fmla="*/ 0 h 933938"/>
              <a:gd name="connsiteX1" fmla="*/ 8381268 w 8386397"/>
              <a:gd name="connsiteY1" fmla="*/ 11478 h 933938"/>
              <a:gd name="connsiteX2" fmla="*/ 8386397 w 8386397"/>
              <a:gd name="connsiteY2" fmla="*/ 933938 h 933938"/>
              <a:gd name="connsiteX3" fmla="*/ 0 w 8386397"/>
              <a:gd name="connsiteY3" fmla="*/ 930519 h 933938"/>
              <a:gd name="connsiteX4" fmla="*/ 5863 w 8386397"/>
              <a:gd name="connsiteY4" fmla="*/ 0 h 933938"/>
              <a:gd name="connsiteX0" fmla="*/ 4 w 8380538"/>
              <a:gd name="connsiteY0" fmla="*/ 0 h 933938"/>
              <a:gd name="connsiteX1" fmla="*/ 8375409 w 8380538"/>
              <a:gd name="connsiteY1" fmla="*/ 11478 h 933938"/>
              <a:gd name="connsiteX2" fmla="*/ 8380538 w 8380538"/>
              <a:gd name="connsiteY2" fmla="*/ 933938 h 933938"/>
              <a:gd name="connsiteX3" fmla="*/ 902191 w 8380538"/>
              <a:gd name="connsiteY3" fmla="*/ 927344 h 933938"/>
              <a:gd name="connsiteX4" fmla="*/ 4 w 8380538"/>
              <a:gd name="connsiteY4" fmla="*/ 0 h 933938"/>
              <a:gd name="connsiteX0" fmla="*/ 0 w 8380534"/>
              <a:gd name="connsiteY0" fmla="*/ 0 h 933938"/>
              <a:gd name="connsiteX1" fmla="*/ 8375405 w 8380534"/>
              <a:gd name="connsiteY1" fmla="*/ 11478 h 933938"/>
              <a:gd name="connsiteX2" fmla="*/ 8380534 w 8380534"/>
              <a:gd name="connsiteY2" fmla="*/ 933938 h 933938"/>
              <a:gd name="connsiteX3" fmla="*/ 0 w 8380534"/>
              <a:gd name="connsiteY3" fmla="*/ 0 h 933938"/>
              <a:gd name="connsiteX0" fmla="*/ 5864 w 8386398"/>
              <a:gd name="connsiteY0" fmla="*/ 0 h 933938"/>
              <a:gd name="connsiteX1" fmla="*/ 0 w 8386398"/>
              <a:gd name="connsiteY1" fmla="*/ 25399 h 933938"/>
              <a:gd name="connsiteX2" fmla="*/ 8381269 w 8386398"/>
              <a:gd name="connsiteY2" fmla="*/ 11478 h 933938"/>
              <a:gd name="connsiteX3" fmla="*/ 8386398 w 8386398"/>
              <a:gd name="connsiteY3" fmla="*/ 933938 h 933938"/>
              <a:gd name="connsiteX4" fmla="*/ 5864 w 8386398"/>
              <a:gd name="connsiteY4" fmla="*/ 0 h 933938"/>
              <a:gd name="connsiteX0" fmla="*/ 996464 w 8386398"/>
              <a:gd name="connsiteY0" fmla="*/ 890222 h 922460"/>
              <a:gd name="connsiteX1" fmla="*/ 0 w 8386398"/>
              <a:gd name="connsiteY1" fmla="*/ 13921 h 922460"/>
              <a:gd name="connsiteX2" fmla="*/ 8381269 w 8386398"/>
              <a:gd name="connsiteY2" fmla="*/ 0 h 922460"/>
              <a:gd name="connsiteX3" fmla="*/ 8386398 w 8386398"/>
              <a:gd name="connsiteY3" fmla="*/ 922460 h 922460"/>
              <a:gd name="connsiteX4" fmla="*/ 996464 w 8386398"/>
              <a:gd name="connsiteY4" fmla="*/ 890222 h 922460"/>
              <a:gd name="connsiteX0" fmla="*/ 1021864 w 8386398"/>
              <a:gd name="connsiteY0" fmla="*/ 941022 h 941022"/>
              <a:gd name="connsiteX1" fmla="*/ 0 w 8386398"/>
              <a:gd name="connsiteY1" fmla="*/ 13921 h 941022"/>
              <a:gd name="connsiteX2" fmla="*/ 8381269 w 8386398"/>
              <a:gd name="connsiteY2" fmla="*/ 0 h 941022"/>
              <a:gd name="connsiteX3" fmla="*/ 8386398 w 8386398"/>
              <a:gd name="connsiteY3" fmla="*/ 922460 h 941022"/>
              <a:gd name="connsiteX4" fmla="*/ 1021864 w 8386398"/>
              <a:gd name="connsiteY4" fmla="*/ 941022 h 941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6398" h="941022">
                <a:moveTo>
                  <a:pt x="1021864" y="941022"/>
                </a:moveTo>
                <a:lnTo>
                  <a:pt x="0" y="13921"/>
                </a:lnTo>
                <a:lnTo>
                  <a:pt x="8381269" y="0"/>
                </a:lnTo>
                <a:cubicBezTo>
                  <a:pt x="8382979" y="307487"/>
                  <a:pt x="8384688" y="614973"/>
                  <a:pt x="8386398" y="922460"/>
                </a:cubicBezTo>
                <a:lnTo>
                  <a:pt x="1021864" y="941022"/>
                </a:lnTo>
                <a:close/>
              </a:path>
            </a:pathLst>
          </a:custGeom>
          <a:solidFill>
            <a:schemeClr val="bg1"/>
          </a:solidFill>
          <a:ln>
            <a:solidFill>
              <a:srgbClr val="FDDA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i="1">
                <a:solidFill>
                  <a:schemeClr val="tx1"/>
                </a:solidFill>
                <a:latin typeface="ITC Franklin Gothic Std Book" panose="020B0504030503020204" pitchFamily="34" charset="77"/>
              </a:rPr>
              <a:t>    </a:t>
            </a:r>
            <a:r>
              <a:rPr lang="en-US" sz="1200" i="1">
                <a:solidFill>
                  <a:schemeClr val="tx1"/>
                </a:solidFill>
                <a:latin typeface="ITC Franklin Gothic Std Med" panose="020B0504030503020204" pitchFamily="34" charset="77"/>
              </a:rPr>
              <a:t>NOTE</a:t>
            </a:r>
            <a:r>
              <a:rPr lang="en-US" sz="1200" i="1">
                <a:solidFill>
                  <a:schemeClr val="tx1"/>
                </a:solidFill>
                <a:latin typeface="ITC Franklin Gothic Std Book" panose="020B0504030503020204" pitchFamily="34" charset="77"/>
              </a:rPr>
              <a:t>: Your HSA 2025 contributions </a:t>
            </a:r>
            <a:r>
              <a:rPr lang="en-US" sz="1200" i="1">
                <a:solidFill>
                  <a:schemeClr val="tx1"/>
                </a:solidFill>
                <a:latin typeface="ITC Franklin Gothic Std Med" panose="020B0504030503020204" pitchFamily="34" charset="77"/>
              </a:rPr>
              <a:t>will</a:t>
            </a:r>
            <a:r>
              <a:rPr lang="en-US" sz="1200" i="1">
                <a:solidFill>
                  <a:schemeClr val="tx1"/>
                </a:solidFill>
                <a:latin typeface="ITC Franklin Gothic Std Book" panose="020B0504030503020204" pitchFamily="34" charset="77"/>
              </a:rPr>
              <a:t> carry over to 2026 if you don’t complete </a:t>
            </a:r>
          </a:p>
          <a:p>
            <a:r>
              <a:rPr lang="en-US" sz="1200" i="1">
                <a:solidFill>
                  <a:schemeClr val="tx1"/>
                </a:solidFill>
                <a:latin typeface="ITC Franklin Gothic Std Book" panose="020B0504030503020204" pitchFamily="34" charset="77"/>
              </a:rPr>
              <a:t>               your Open Enrollment event in Workday. You can change the contribution </a:t>
            </a:r>
          </a:p>
          <a:p>
            <a:r>
              <a:rPr lang="en-US" sz="1200" i="1">
                <a:solidFill>
                  <a:schemeClr val="tx1"/>
                </a:solidFill>
                <a:latin typeface="ITC Franklin Gothic Std Book" panose="020B0504030503020204" pitchFamily="34" charset="77"/>
              </a:rPr>
              <a:t>                     amount at any time.</a:t>
            </a:r>
          </a:p>
        </p:txBody>
      </p:sp>
    </p:spTree>
    <p:extLst>
      <p:ext uri="{BB962C8B-B14F-4D97-AF65-F5344CB8AC3E}">
        <p14:creationId xmlns:p14="http://schemas.microsoft.com/office/powerpoint/2010/main" val="4010440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1987F-2534-B2C7-DD69-13AE980DF7BB}"/>
              </a:ext>
            </a:extLst>
          </p:cNvPr>
          <p:cNvSpPr>
            <a:spLocks noGrp="1"/>
          </p:cNvSpPr>
          <p:nvPr>
            <p:ph type="ctrTitle"/>
          </p:nvPr>
        </p:nvSpPr>
        <p:spPr>
          <a:xfrm>
            <a:off x="3098800" y="736600"/>
            <a:ext cx="9499600" cy="538692"/>
          </a:xfrm>
        </p:spPr>
        <p:txBody>
          <a:bodyPr>
            <a:normAutofit fontScale="90000"/>
          </a:bodyPr>
          <a:lstStyle/>
          <a:p>
            <a:r>
              <a:rPr lang="en-US"/>
              <a:t>UVA PPO Option</a:t>
            </a:r>
          </a:p>
        </p:txBody>
      </p:sp>
      <p:sp>
        <p:nvSpPr>
          <p:cNvPr id="3" name="Subtitle 2">
            <a:extLst>
              <a:ext uri="{FF2B5EF4-FFF2-40B4-BE49-F238E27FC236}">
                <a16:creationId xmlns:a16="http://schemas.microsoft.com/office/drawing/2014/main" id="{DD110847-7C88-182A-9E68-DFFEFFBBD235}"/>
              </a:ext>
            </a:extLst>
          </p:cNvPr>
          <p:cNvSpPr>
            <a:spLocks noGrp="1"/>
          </p:cNvSpPr>
          <p:nvPr>
            <p:ph type="subTitle" idx="1"/>
          </p:nvPr>
        </p:nvSpPr>
        <p:spPr>
          <a:xfrm>
            <a:off x="3149600" y="1955800"/>
            <a:ext cx="9855200" cy="304800"/>
          </a:xfrm>
        </p:spPr>
        <p:txBody>
          <a:bodyPr>
            <a:normAutofit fontScale="85000" lnSpcReduction="20000"/>
          </a:bodyPr>
          <a:lstStyle/>
          <a:p>
            <a:pPr marL="304815" indent="-304815">
              <a:buFont typeface="Arial" panose="020B0604020202020204" pitchFamily="34" charset="0"/>
              <a:buChar char="•"/>
            </a:pPr>
            <a:r>
              <a:rPr lang="en-US"/>
              <a:t>$800 Individual / $1,600 Family (in-network)</a:t>
            </a:r>
          </a:p>
        </p:txBody>
      </p:sp>
      <p:sp>
        <p:nvSpPr>
          <p:cNvPr id="4" name="Text Placeholder 3">
            <a:extLst>
              <a:ext uri="{FF2B5EF4-FFF2-40B4-BE49-F238E27FC236}">
                <a16:creationId xmlns:a16="http://schemas.microsoft.com/office/drawing/2014/main" id="{58E8DE88-5B93-51D9-9007-B5A86B6D5F99}"/>
              </a:ext>
            </a:extLst>
          </p:cNvPr>
          <p:cNvSpPr>
            <a:spLocks noGrp="1"/>
          </p:cNvSpPr>
          <p:nvPr>
            <p:ph type="body" sz="quarter" idx="10"/>
          </p:nvPr>
        </p:nvSpPr>
        <p:spPr>
          <a:xfrm>
            <a:off x="3098800" y="1549400"/>
            <a:ext cx="9499600" cy="508000"/>
          </a:xfrm>
        </p:spPr>
        <p:txBody>
          <a:bodyPr vert="horz" lIns="60960" tIns="30480" rIns="60960" bIns="30480" rtlCol="0" anchor="t">
            <a:normAutofit/>
          </a:bodyPr>
          <a:lstStyle/>
          <a:p>
            <a:r>
              <a:rPr lang="en-US">
                <a:latin typeface="ITC Franklin Gothic Std Book"/>
              </a:rPr>
              <a:t>Smaller Deductible</a:t>
            </a:r>
            <a:endParaRPr lang="en-US"/>
          </a:p>
        </p:txBody>
      </p:sp>
      <p:sp>
        <p:nvSpPr>
          <p:cNvPr id="5" name="Subtitle 2">
            <a:extLst>
              <a:ext uri="{FF2B5EF4-FFF2-40B4-BE49-F238E27FC236}">
                <a16:creationId xmlns:a16="http://schemas.microsoft.com/office/drawing/2014/main" id="{7C4F80DF-C2F5-711E-2EAA-8860AFBDD186}"/>
              </a:ext>
            </a:extLst>
          </p:cNvPr>
          <p:cNvSpPr txBox="1">
            <a:spLocks/>
          </p:cNvSpPr>
          <p:nvPr/>
        </p:nvSpPr>
        <p:spPr>
          <a:xfrm>
            <a:off x="3149600" y="2717800"/>
            <a:ext cx="9855200" cy="304800"/>
          </a:xfrm>
          <a:prstGeom prst="rect">
            <a:avLst/>
          </a:prstGeom>
        </p:spPr>
        <p:txBody>
          <a:bodyPr vert="horz" lIns="60960" tIns="30480" rIns="60960" bIns="3048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ITC Franklin Gothic Std Book" panose="020B05040305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ITC Franklin Gothic Std Book" panose="020B0504030503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ITC Franklin Gothic Std Book" panose="020B0504030503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04815" indent="-304815">
              <a:buFont typeface="Arial" panose="020B0604020202020204" pitchFamily="34" charset="0"/>
              <a:buChar char="•"/>
            </a:pPr>
            <a:r>
              <a:rPr lang="en-US" sz="2133"/>
              <a:t>20% coinsurance due after deductible is met</a:t>
            </a:r>
          </a:p>
        </p:txBody>
      </p:sp>
      <p:sp>
        <p:nvSpPr>
          <p:cNvPr id="6" name="Text Placeholder 3">
            <a:extLst>
              <a:ext uri="{FF2B5EF4-FFF2-40B4-BE49-F238E27FC236}">
                <a16:creationId xmlns:a16="http://schemas.microsoft.com/office/drawing/2014/main" id="{DCB7CE07-3C0A-8A30-58AC-B4EC1A5B1246}"/>
              </a:ext>
            </a:extLst>
          </p:cNvPr>
          <p:cNvSpPr txBox="1">
            <a:spLocks/>
          </p:cNvSpPr>
          <p:nvPr/>
        </p:nvSpPr>
        <p:spPr>
          <a:xfrm>
            <a:off x="3098800" y="2311400"/>
            <a:ext cx="9499600" cy="508000"/>
          </a:xfrm>
          <a:prstGeom prst="rect">
            <a:avLst/>
          </a:prstGeom>
        </p:spPr>
        <p:txBody>
          <a:bodyPr vert="horz" lIns="60960" tIns="30480" rIns="60960" bIns="30480" rtlCol="0">
            <a:normAutofit/>
          </a:bodyPr>
          <a:lstStyle>
            <a:lvl1pPr marL="0" indent="0" algn="l" defTabSz="914400" rtl="0" eaLnBrk="1" latinLnBrk="0" hangingPunct="1">
              <a:lnSpc>
                <a:spcPct val="90000"/>
              </a:lnSpc>
              <a:spcBef>
                <a:spcPts val="1000"/>
              </a:spcBef>
              <a:buFont typeface="Arial" panose="020B0604020202020204" pitchFamily="34" charset="0"/>
              <a:buNone/>
              <a:defRPr sz="4200" b="0" i="0" kern="1200">
                <a:solidFill>
                  <a:srgbClr val="E57200"/>
                </a:solidFill>
                <a:latin typeface="ITC Franklin Gothic Std Book" panose="020B05040305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Coinsurance</a:t>
            </a:r>
          </a:p>
        </p:txBody>
      </p:sp>
      <p:sp>
        <p:nvSpPr>
          <p:cNvPr id="7" name="Subtitle 2">
            <a:extLst>
              <a:ext uri="{FF2B5EF4-FFF2-40B4-BE49-F238E27FC236}">
                <a16:creationId xmlns:a16="http://schemas.microsoft.com/office/drawing/2014/main" id="{5BEEE935-60FF-6572-3F87-2E9625EC7993}"/>
              </a:ext>
            </a:extLst>
          </p:cNvPr>
          <p:cNvSpPr txBox="1">
            <a:spLocks/>
          </p:cNvSpPr>
          <p:nvPr/>
        </p:nvSpPr>
        <p:spPr>
          <a:xfrm>
            <a:off x="3149600" y="3479800"/>
            <a:ext cx="9855200" cy="304800"/>
          </a:xfrm>
          <a:prstGeom prst="rect">
            <a:avLst/>
          </a:prstGeom>
        </p:spPr>
        <p:txBody>
          <a:bodyPr vert="horz" lIns="60960" tIns="30480" rIns="60960" bIns="3048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ITC Franklin Gothic Std Book" panose="020B05040305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ITC Franklin Gothic Std Book" panose="020B0504030503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ITC Franklin Gothic Std Book" panose="020B0504030503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04815" indent="-304815">
              <a:buFont typeface="Arial" panose="020B0604020202020204" pitchFamily="34" charset="0"/>
              <a:buChar char="•"/>
            </a:pPr>
            <a:r>
              <a:rPr lang="en-US" sz="2133"/>
              <a:t>$40 Primary Care Physician (PCP) / $80 Specialist</a:t>
            </a:r>
          </a:p>
        </p:txBody>
      </p:sp>
      <p:sp>
        <p:nvSpPr>
          <p:cNvPr id="8" name="Text Placeholder 3">
            <a:extLst>
              <a:ext uri="{FF2B5EF4-FFF2-40B4-BE49-F238E27FC236}">
                <a16:creationId xmlns:a16="http://schemas.microsoft.com/office/drawing/2014/main" id="{74F0C817-464C-42BC-B851-D25D08922F0A}"/>
              </a:ext>
            </a:extLst>
          </p:cNvPr>
          <p:cNvSpPr txBox="1">
            <a:spLocks/>
          </p:cNvSpPr>
          <p:nvPr/>
        </p:nvSpPr>
        <p:spPr>
          <a:xfrm>
            <a:off x="3098800" y="3073400"/>
            <a:ext cx="9499600" cy="508000"/>
          </a:xfrm>
          <a:prstGeom prst="rect">
            <a:avLst/>
          </a:prstGeom>
        </p:spPr>
        <p:txBody>
          <a:bodyPr vert="horz" lIns="60960" tIns="30480" rIns="60960" bIns="30480" rtlCol="0">
            <a:normAutofit/>
          </a:bodyPr>
          <a:lstStyle>
            <a:lvl1pPr marL="0" indent="0" algn="l" defTabSz="914400" rtl="0" eaLnBrk="1" latinLnBrk="0" hangingPunct="1">
              <a:lnSpc>
                <a:spcPct val="90000"/>
              </a:lnSpc>
              <a:spcBef>
                <a:spcPts val="1000"/>
              </a:spcBef>
              <a:buFont typeface="Arial" panose="020B0604020202020204" pitchFamily="34" charset="0"/>
              <a:buNone/>
              <a:defRPr sz="4200" b="0" i="0" kern="1200">
                <a:solidFill>
                  <a:srgbClr val="E57200"/>
                </a:solidFill>
                <a:latin typeface="ITC Franklin Gothic Std Book" panose="020B05040305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Office Visit Copays</a:t>
            </a:r>
          </a:p>
        </p:txBody>
      </p:sp>
      <p:sp>
        <p:nvSpPr>
          <p:cNvPr id="9" name="Subtitle 2">
            <a:extLst>
              <a:ext uri="{FF2B5EF4-FFF2-40B4-BE49-F238E27FC236}">
                <a16:creationId xmlns:a16="http://schemas.microsoft.com/office/drawing/2014/main" id="{12C83A69-3F96-6B65-665F-1177295761EC}"/>
              </a:ext>
            </a:extLst>
          </p:cNvPr>
          <p:cNvSpPr txBox="1">
            <a:spLocks/>
          </p:cNvSpPr>
          <p:nvPr/>
        </p:nvSpPr>
        <p:spPr>
          <a:xfrm>
            <a:off x="3149600" y="3886200"/>
            <a:ext cx="8940800" cy="304800"/>
          </a:xfrm>
          <a:prstGeom prst="rect">
            <a:avLst/>
          </a:prstGeom>
        </p:spPr>
        <p:txBody>
          <a:bodyPr vert="horz" lIns="60960" tIns="30480" rIns="60960" bIns="3048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ITC Franklin Gothic Std Book" panose="020B05040305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ITC Franklin Gothic Std Book" panose="020B0504030503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ITC Franklin Gothic Std Book" panose="020B0504030503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04815" indent="-304815">
              <a:buFont typeface="Arial" panose="020B0604020202020204" pitchFamily="34" charset="0"/>
              <a:buChar char="•"/>
            </a:pPr>
            <a:r>
              <a:rPr lang="en-US" sz="2133">
                <a:latin typeface="ITC Franklin Gothic Std Book"/>
              </a:rPr>
              <a:t>UVA provider discount: $25 PCP / $50 Specialist</a:t>
            </a:r>
          </a:p>
        </p:txBody>
      </p:sp>
      <p:sp>
        <p:nvSpPr>
          <p:cNvPr id="10" name="Subtitle 2">
            <a:extLst>
              <a:ext uri="{FF2B5EF4-FFF2-40B4-BE49-F238E27FC236}">
                <a16:creationId xmlns:a16="http://schemas.microsoft.com/office/drawing/2014/main" id="{AF1607E5-E092-21F2-D9BF-5CA3E9A8C8FA}"/>
              </a:ext>
            </a:extLst>
          </p:cNvPr>
          <p:cNvSpPr txBox="1">
            <a:spLocks/>
          </p:cNvSpPr>
          <p:nvPr/>
        </p:nvSpPr>
        <p:spPr>
          <a:xfrm>
            <a:off x="3200400" y="4800600"/>
            <a:ext cx="9855200" cy="1930400"/>
          </a:xfrm>
          <a:prstGeom prst="rect">
            <a:avLst/>
          </a:prstGeom>
        </p:spPr>
        <p:txBody>
          <a:bodyPr vert="horz" lIns="60960" tIns="30480" rIns="60960" bIns="3048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ITC Franklin Gothic Std Book" panose="020B05040305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ITC Franklin Gothic Std Book" panose="020B0504030503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ITC Franklin Gothic Std Book" panose="020B0504030503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04815" indent="-304815">
              <a:lnSpc>
                <a:spcPct val="120000"/>
              </a:lnSpc>
              <a:buFont typeface="Arial" panose="020B0604020202020204" pitchFamily="34" charset="0"/>
              <a:buChar char="•"/>
            </a:pPr>
            <a:r>
              <a:rPr lang="en-US" sz="2000">
                <a:latin typeface="ITC Franklin Gothic Std Book"/>
              </a:rPr>
              <a:t>Tiered coverage</a:t>
            </a:r>
          </a:p>
          <a:p>
            <a:pPr marL="304815" indent="-304815">
              <a:lnSpc>
                <a:spcPct val="120000"/>
              </a:lnSpc>
              <a:buFont typeface="Arial" panose="020B0604020202020204" pitchFamily="34" charset="0"/>
              <a:buChar char="•"/>
            </a:pPr>
            <a:r>
              <a:rPr lang="en-US" sz="2000">
                <a:latin typeface="ITC Franklin Gothic Std Book"/>
              </a:rPr>
              <a:t>Generic prescriptions - flat dollar copay​</a:t>
            </a:r>
          </a:p>
          <a:p>
            <a:pPr marL="304815" indent="-304815">
              <a:lnSpc>
                <a:spcPct val="120000"/>
              </a:lnSpc>
              <a:buFont typeface="Arial" panose="020B0604020202020204" pitchFamily="34" charset="0"/>
              <a:buChar char="•"/>
            </a:pPr>
            <a:r>
              <a:rPr lang="en-US" sz="2000">
                <a:latin typeface="ITC Franklin Gothic Std Book"/>
              </a:rPr>
              <a:t>Preferred and non-preferred medications subject to deductible &amp; coinsurance​, </a:t>
            </a:r>
            <a:br>
              <a:rPr lang="en-US" sz="2000">
                <a:latin typeface="ITC Franklin Gothic Std Book"/>
              </a:rPr>
            </a:br>
            <a:r>
              <a:rPr lang="en-US" sz="2000">
                <a:latin typeface="ITC Franklin Gothic Std Book"/>
              </a:rPr>
              <a:t>except for medications on the Chronic and Preventive Medication list</a:t>
            </a:r>
          </a:p>
        </p:txBody>
      </p:sp>
      <p:sp>
        <p:nvSpPr>
          <p:cNvPr id="11" name="Text Placeholder 3">
            <a:extLst>
              <a:ext uri="{FF2B5EF4-FFF2-40B4-BE49-F238E27FC236}">
                <a16:creationId xmlns:a16="http://schemas.microsoft.com/office/drawing/2014/main" id="{DC93F150-C31C-941E-0DD0-023D611EDBD7}"/>
              </a:ext>
            </a:extLst>
          </p:cNvPr>
          <p:cNvSpPr txBox="1">
            <a:spLocks/>
          </p:cNvSpPr>
          <p:nvPr/>
        </p:nvSpPr>
        <p:spPr>
          <a:xfrm>
            <a:off x="3149600" y="4394200"/>
            <a:ext cx="9499600" cy="508000"/>
          </a:xfrm>
          <a:prstGeom prst="rect">
            <a:avLst/>
          </a:prstGeom>
        </p:spPr>
        <p:txBody>
          <a:bodyPr vert="horz" lIns="60960" tIns="30480" rIns="60960" bIns="30480" rtlCol="0">
            <a:normAutofit/>
          </a:bodyPr>
          <a:lstStyle>
            <a:lvl1pPr marL="0" indent="0" algn="l" defTabSz="914400" rtl="0" eaLnBrk="1" latinLnBrk="0" hangingPunct="1">
              <a:lnSpc>
                <a:spcPct val="90000"/>
              </a:lnSpc>
              <a:spcBef>
                <a:spcPts val="1000"/>
              </a:spcBef>
              <a:buFont typeface="Arial" panose="020B0604020202020204" pitchFamily="34" charset="0"/>
              <a:buNone/>
              <a:defRPr sz="4200" b="0" i="0" kern="1200">
                <a:solidFill>
                  <a:srgbClr val="E57200"/>
                </a:solidFill>
                <a:latin typeface="ITC Franklin Gothic Std Book" panose="020B05040305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Prescription coverage</a:t>
            </a:r>
          </a:p>
        </p:txBody>
      </p:sp>
      <p:sp>
        <p:nvSpPr>
          <p:cNvPr id="12" name="AutoShape 4">
            <a:extLst>
              <a:ext uri="{FF2B5EF4-FFF2-40B4-BE49-F238E27FC236}">
                <a16:creationId xmlns:a16="http://schemas.microsoft.com/office/drawing/2014/main" id="{18BED8B5-5AEE-41CC-A37F-D06F6264F7E9}"/>
              </a:ext>
            </a:extLst>
          </p:cNvPr>
          <p:cNvSpPr/>
          <p:nvPr/>
        </p:nvSpPr>
        <p:spPr>
          <a:xfrm>
            <a:off x="3220173" y="1346200"/>
            <a:ext cx="2418627" cy="0"/>
          </a:xfrm>
          <a:prstGeom prst="line">
            <a:avLst/>
          </a:prstGeom>
          <a:ln w="50800" cap="flat">
            <a:gradFill>
              <a:gsLst>
                <a:gs pos="0">
                  <a:srgbClr val="FFDE59">
                    <a:alpha val="100000"/>
                  </a:srgbClr>
                </a:gs>
                <a:gs pos="100000">
                  <a:srgbClr val="FF914D">
                    <a:alpha val="100000"/>
                  </a:srgbClr>
                </a:gs>
              </a:gsLst>
              <a:lin ang="0"/>
            </a:gradFill>
            <a:prstDash val="solid"/>
            <a:headEnd type="none" w="sm" len="sm"/>
            <a:tailEnd type="none" w="sm" len="sm"/>
          </a:ln>
        </p:spPr>
        <p:txBody>
          <a:bodyPr/>
          <a:lstStyle/>
          <a:p>
            <a:endParaRPr lang="en-US" sz="1200"/>
          </a:p>
        </p:txBody>
      </p:sp>
    </p:spTree>
    <p:extLst>
      <p:ext uri="{BB962C8B-B14F-4D97-AF65-F5344CB8AC3E}">
        <p14:creationId xmlns:p14="http://schemas.microsoft.com/office/powerpoint/2010/main" val="430221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11D51-56E1-F585-B274-4ED455654C8C}"/>
              </a:ext>
            </a:extLst>
          </p:cNvPr>
          <p:cNvSpPr>
            <a:spLocks noGrp="1"/>
          </p:cNvSpPr>
          <p:nvPr>
            <p:ph type="ctrTitle"/>
          </p:nvPr>
        </p:nvSpPr>
        <p:spPr/>
        <p:txBody>
          <a:bodyPr/>
          <a:lstStyle/>
          <a:p>
            <a:r>
              <a:rPr lang="en-US"/>
              <a:t>Choice Health Option</a:t>
            </a:r>
          </a:p>
        </p:txBody>
      </p:sp>
      <p:sp>
        <p:nvSpPr>
          <p:cNvPr id="3" name="Subtitle 2">
            <a:extLst>
              <a:ext uri="{FF2B5EF4-FFF2-40B4-BE49-F238E27FC236}">
                <a16:creationId xmlns:a16="http://schemas.microsoft.com/office/drawing/2014/main" id="{1013F164-F922-CC00-3348-CC89333586F0}"/>
              </a:ext>
            </a:extLst>
          </p:cNvPr>
          <p:cNvSpPr>
            <a:spLocks noGrp="1"/>
          </p:cNvSpPr>
          <p:nvPr>
            <p:ph type="subTitle" idx="1"/>
          </p:nvPr>
        </p:nvSpPr>
        <p:spPr>
          <a:xfrm>
            <a:off x="558800" y="2006600"/>
            <a:ext cx="7569200" cy="508000"/>
          </a:xfrm>
        </p:spPr>
        <p:txBody>
          <a:bodyPr>
            <a:normAutofit/>
          </a:bodyPr>
          <a:lstStyle/>
          <a:p>
            <a:pPr marL="304815" indent="-304815">
              <a:buFont typeface="Arial" panose="020B0604020202020204" pitchFamily="34" charset="0"/>
              <a:buChar char="•"/>
            </a:pPr>
            <a:r>
              <a:rPr lang="en-US"/>
              <a:t>$500 Individual / $1,000 Family</a:t>
            </a:r>
          </a:p>
        </p:txBody>
      </p:sp>
      <p:sp>
        <p:nvSpPr>
          <p:cNvPr id="4" name="Text Placeholder 3">
            <a:extLst>
              <a:ext uri="{FF2B5EF4-FFF2-40B4-BE49-F238E27FC236}">
                <a16:creationId xmlns:a16="http://schemas.microsoft.com/office/drawing/2014/main" id="{28F9A1B4-C198-416C-492E-2B05F0F3C4DA}"/>
              </a:ext>
            </a:extLst>
          </p:cNvPr>
          <p:cNvSpPr>
            <a:spLocks noGrp="1"/>
          </p:cNvSpPr>
          <p:nvPr>
            <p:ph type="body" sz="quarter" idx="10"/>
          </p:nvPr>
        </p:nvSpPr>
        <p:spPr>
          <a:xfrm>
            <a:off x="558800" y="1549400"/>
            <a:ext cx="7213600" cy="457200"/>
          </a:xfrm>
        </p:spPr>
        <p:txBody>
          <a:bodyPr vert="horz" lIns="60960" tIns="30480" rIns="60960" bIns="30480" rtlCol="0" anchor="t">
            <a:normAutofit/>
          </a:bodyPr>
          <a:lstStyle/>
          <a:p>
            <a:r>
              <a:rPr lang="en-US">
                <a:latin typeface="ITC Franklin Gothic Std Book"/>
              </a:rPr>
              <a:t>Lowest Deductible</a:t>
            </a:r>
          </a:p>
        </p:txBody>
      </p:sp>
      <p:pic>
        <p:nvPicPr>
          <p:cNvPr id="7" name="Picture Placeholder 6" descr="A spiral staircase with a window&#10;&#10;AI-generated content may be incorrect.">
            <a:extLst>
              <a:ext uri="{FF2B5EF4-FFF2-40B4-BE49-F238E27FC236}">
                <a16:creationId xmlns:a16="http://schemas.microsoft.com/office/drawing/2014/main" id="{01E01568-ACD8-6397-3B99-CAEEA170F1AE}"/>
              </a:ext>
            </a:extLst>
          </p:cNvPr>
          <p:cNvPicPr>
            <a:picLocks noGrp="1" noChangeAspect="1"/>
          </p:cNvPicPr>
          <p:nvPr>
            <p:ph type="pic" sz="quarter" idx="11"/>
          </p:nvPr>
        </p:nvPicPr>
        <p:blipFill>
          <a:blip r:embed="rId2">
            <a:extLst>
              <a:ext uri="{28A0092B-C50C-407E-A947-70E740481C1C}">
                <a14:useLocalDpi xmlns:a14="http://schemas.microsoft.com/office/drawing/2010/main"/>
              </a:ext>
            </a:extLst>
          </a:blip>
          <a:srcRect t="90" b="90"/>
          <a:stretch>
            <a:fillRect/>
          </a:stretch>
        </p:blipFill>
        <p:spPr/>
      </p:pic>
      <p:sp>
        <p:nvSpPr>
          <p:cNvPr id="14" name="Subtitle 2">
            <a:extLst>
              <a:ext uri="{FF2B5EF4-FFF2-40B4-BE49-F238E27FC236}">
                <a16:creationId xmlns:a16="http://schemas.microsoft.com/office/drawing/2014/main" id="{C0A49F1E-F22E-DD85-9949-955B3194E765}"/>
              </a:ext>
            </a:extLst>
          </p:cNvPr>
          <p:cNvSpPr txBox="1">
            <a:spLocks/>
          </p:cNvSpPr>
          <p:nvPr/>
        </p:nvSpPr>
        <p:spPr>
          <a:xfrm>
            <a:off x="558800" y="2870200"/>
            <a:ext cx="7569200" cy="508000"/>
          </a:xfrm>
          <a:prstGeom prst="rect">
            <a:avLst/>
          </a:prstGeom>
        </p:spPr>
        <p:txBody>
          <a:bodyPr vert="horz" lIns="60960" tIns="30480" rIns="60960" bIns="3048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ITC Franklin Gothic Std Book" panose="020B05040305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ITC Franklin Gothic Std Book" panose="020B0504030503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ITC Franklin Gothic Std Book" panose="020B0504030503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04815" indent="-304815">
              <a:buFont typeface="Arial" panose="020B0604020202020204" pitchFamily="34" charset="0"/>
              <a:buChar char="•"/>
            </a:pPr>
            <a:r>
              <a:rPr lang="en-US" sz="2133"/>
              <a:t>15% coinsurance due after deductible is met</a:t>
            </a:r>
          </a:p>
        </p:txBody>
      </p:sp>
      <p:sp>
        <p:nvSpPr>
          <p:cNvPr id="15" name="Text Placeholder 3">
            <a:extLst>
              <a:ext uri="{FF2B5EF4-FFF2-40B4-BE49-F238E27FC236}">
                <a16:creationId xmlns:a16="http://schemas.microsoft.com/office/drawing/2014/main" id="{72CDD6DE-5273-EDB8-E017-E625924F8A7C}"/>
              </a:ext>
            </a:extLst>
          </p:cNvPr>
          <p:cNvSpPr txBox="1">
            <a:spLocks/>
          </p:cNvSpPr>
          <p:nvPr/>
        </p:nvSpPr>
        <p:spPr>
          <a:xfrm>
            <a:off x="558800" y="2413000"/>
            <a:ext cx="7213600" cy="457200"/>
          </a:xfrm>
          <a:prstGeom prst="rect">
            <a:avLst/>
          </a:prstGeom>
        </p:spPr>
        <p:txBody>
          <a:bodyPr vert="horz" lIns="60960" tIns="30480" rIns="60960" bIns="30480" rtlCol="0">
            <a:normAutofit/>
          </a:bodyPr>
          <a:lstStyle>
            <a:lvl1pPr marL="0" indent="0" algn="l" defTabSz="914400" rtl="0" eaLnBrk="1" latinLnBrk="0" hangingPunct="1">
              <a:lnSpc>
                <a:spcPct val="90000"/>
              </a:lnSpc>
              <a:spcBef>
                <a:spcPts val="1000"/>
              </a:spcBef>
              <a:buFont typeface="Arial" panose="020B0604020202020204" pitchFamily="34" charset="0"/>
              <a:buNone/>
              <a:defRPr sz="4200" b="0" i="0" kern="1200">
                <a:solidFill>
                  <a:srgbClr val="E57200"/>
                </a:solidFill>
                <a:latin typeface="ITC Franklin Gothic Std Book" panose="020B05040305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Coinsurance</a:t>
            </a:r>
          </a:p>
        </p:txBody>
      </p:sp>
      <p:sp>
        <p:nvSpPr>
          <p:cNvPr id="16" name="Subtitle 2">
            <a:extLst>
              <a:ext uri="{FF2B5EF4-FFF2-40B4-BE49-F238E27FC236}">
                <a16:creationId xmlns:a16="http://schemas.microsoft.com/office/drawing/2014/main" id="{A722CD14-078D-57F8-CD75-3739C521B7E5}"/>
              </a:ext>
            </a:extLst>
          </p:cNvPr>
          <p:cNvSpPr txBox="1">
            <a:spLocks/>
          </p:cNvSpPr>
          <p:nvPr/>
        </p:nvSpPr>
        <p:spPr>
          <a:xfrm>
            <a:off x="558800" y="3784600"/>
            <a:ext cx="7569200" cy="1930400"/>
          </a:xfrm>
          <a:prstGeom prst="rect">
            <a:avLst/>
          </a:prstGeom>
        </p:spPr>
        <p:txBody>
          <a:bodyPr vert="horz" lIns="60960" tIns="30480" rIns="60960" bIns="3048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ITC Franklin Gothic Std Book" panose="020B05040305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ITC Franklin Gothic Std Book" panose="020B0504030503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ITC Franklin Gothic Std Book" panose="020B0504030503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04815" indent="-304815">
              <a:buFont typeface="Arial" panose="020B0604020202020204" pitchFamily="34" charset="0"/>
              <a:buChar char="•"/>
            </a:pPr>
            <a:r>
              <a:rPr lang="en-US" sz="2133">
                <a:latin typeface="ITC Franklin Gothic Std Book"/>
              </a:rPr>
              <a:t>Tiered coverage</a:t>
            </a:r>
          </a:p>
          <a:p>
            <a:pPr marL="304815" indent="-304815">
              <a:buFont typeface="Arial" panose="020B0604020202020204" pitchFamily="34" charset="0"/>
              <a:buChar char="•"/>
            </a:pPr>
            <a:r>
              <a:rPr lang="en-US" sz="2133">
                <a:latin typeface="ITC Franklin Gothic Std Book"/>
              </a:rPr>
              <a:t>Generic prescriptions - flat dollar copay​</a:t>
            </a:r>
          </a:p>
          <a:p>
            <a:pPr marL="304815" indent="-304815">
              <a:buFont typeface="Arial" panose="020B0604020202020204" pitchFamily="34" charset="0"/>
              <a:buChar char="•"/>
            </a:pPr>
            <a:r>
              <a:rPr lang="en-US" sz="2133">
                <a:latin typeface="ITC Franklin Gothic Std Book"/>
              </a:rPr>
              <a:t>Non-generic medications subject to deductible &amp; coinsurance, except for medications on the Chronic and Preventive Medication list</a:t>
            </a:r>
          </a:p>
        </p:txBody>
      </p:sp>
      <p:sp>
        <p:nvSpPr>
          <p:cNvPr id="17" name="Text Placeholder 3">
            <a:extLst>
              <a:ext uri="{FF2B5EF4-FFF2-40B4-BE49-F238E27FC236}">
                <a16:creationId xmlns:a16="http://schemas.microsoft.com/office/drawing/2014/main" id="{554E7302-9B6B-0C4E-52A4-9A59C4522564}"/>
              </a:ext>
            </a:extLst>
          </p:cNvPr>
          <p:cNvSpPr txBox="1">
            <a:spLocks/>
          </p:cNvSpPr>
          <p:nvPr/>
        </p:nvSpPr>
        <p:spPr>
          <a:xfrm>
            <a:off x="558800" y="3327400"/>
            <a:ext cx="7213600" cy="457200"/>
          </a:xfrm>
          <a:prstGeom prst="rect">
            <a:avLst/>
          </a:prstGeom>
        </p:spPr>
        <p:txBody>
          <a:bodyPr vert="horz" lIns="60960" tIns="30480" rIns="60960" bIns="30480" rtlCol="0">
            <a:normAutofit/>
          </a:bodyPr>
          <a:lstStyle>
            <a:lvl1pPr marL="0" indent="0" algn="l" defTabSz="914400" rtl="0" eaLnBrk="1" latinLnBrk="0" hangingPunct="1">
              <a:lnSpc>
                <a:spcPct val="90000"/>
              </a:lnSpc>
              <a:spcBef>
                <a:spcPts val="1000"/>
              </a:spcBef>
              <a:buFont typeface="Arial" panose="020B0604020202020204" pitchFamily="34" charset="0"/>
              <a:buNone/>
              <a:defRPr sz="4200" b="0" i="0" kern="1200">
                <a:solidFill>
                  <a:srgbClr val="E57200"/>
                </a:solidFill>
                <a:latin typeface="ITC Franklin Gothic Std Book" panose="020B05040305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0" i="0" kern="1200">
                <a:solidFill>
                  <a:schemeClr val="tx1"/>
                </a:solidFill>
                <a:latin typeface="ITC Franklin Gothic Std Book" panose="020B05040305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Prescription coverage</a:t>
            </a:r>
          </a:p>
        </p:txBody>
      </p:sp>
      <p:sp>
        <p:nvSpPr>
          <p:cNvPr id="18" name="Subtitle 2">
            <a:extLst>
              <a:ext uri="{FF2B5EF4-FFF2-40B4-BE49-F238E27FC236}">
                <a16:creationId xmlns:a16="http://schemas.microsoft.com/office/drawing/2014/main" id="{1C418213-D835-8639-C543-E120A53E771C}"/>
              </a:ext>
            </a:extLst>
          </p:cNvPr>
          <p:cNvSpPr txBox="1">
            <a:spLocks/>
          </p:cNvSpPr>
          <p:nvPr/>
        </p:nvSpPr>
        <p:spPr>
          <a:xfrm>
            <a:off x="558800" y="5867400"/>
            <a:ext cx="7569200" cy="355600"/>
          </a:xfrm>
          <a:prstGeom prst="rect">
            <a:avLst/>
          </a:prstGeom>
        </p:spPr>
        <p:txBody>
          <a:bodyPr vert="horz" lIns="60960" tIns="30480" rIns="60960" bIns="3048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ITC Franklin Gothic Std Book" panose="020B05040305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ITC Franklin Gothic Std Book" panose="020B0504030503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ITC Franklin Gothic Std Book" panose="020B0504030503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67" i="1">
                <a:solidFill>
                  <a:srgbClr val="E57200"/>
                </a:solidFill>
              </a:rPr>
              <a:t>Choice Health will be closed to new enrollees after 1/1/2026.</a:t>
            </a:r>
          </a:p>
        </p:txBody>
      </p:sp>
    </p:spTree>
    <p:extLst>
      <p:ext uri="{BB962C8B-B14F-4D97-AF65-F5344CB8AC3E}">
        <p14:creationId xmlns:p14="http://schemas.microsoft.com/office/powerpoint/2010/main" val="513550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244F4-DEBD-93F8-756A-0EDE981EDB44}"/>
              </a:ext>
            </a:extLst>
          </p:cNvPr>
          <p:cNvSpPr>
            <a:spLocks noGrp="1"/>
          </p:cNvSpPr>
          <p:nvPr>
            <p:ph type="ctrTitle"/>
          </p:nvPr>
        </p:nvSpPr>
        <p:spPr/>
        <p:txBody>
          <a:bodyPr>
            <a:normAutofit fontScale="90000"/>
          </a:bodyPr>
          <a:lstStyle/>
          <a:p>
            <a:r>
              <a:rPr lang="en-US"/>
              <a:t>2026 UVA Health Plan Monthly Premiums</a:t>
            </a:r>
          </a:p>
        </p:txBody>
      </p:sp>
      <p:graphicFrame>
        <p:nvGraphicFramePr>
          <p:cNvPr id="5" name="Table 4">
            <a:extLst>
              <a:ext uri="{FF2B5EF4-FFF2-40B4-BE49-F238E27FC236}">
                <a16:creationId xmlns:a16="http://schemas.microsoft.com/office/drawing/2014/main" id="{E0DC30C6-DA7B-7254-5445-06C6B2A303E9}"/>
              </a:ext>
            </a:extLst>
          </p:cNvPr>
          <p:cNvGraphicFramePr>
            <a:graphicFrameLocks noGrp="1"/>
          </p:cNvGraphicFramePr>
          <p:nvPr/>
        </p:nvGraphicFramePr>
        <p:xfrm>
          <a:off x="508000" y="1600201"/>
          <a:ext cx="11277600" cy="3302000"/>
        </p:xfrm>
        <a:graphic>
          <a:graphicData uri="http://schemas.openxmlformats.org/drawingml/2006/table">
            <a:tbl>
              <a:tblPr firstRow="1" bandRow="1">
                <a:tableStyleId>{21E4AEA4-8DFA-4A89-87EB-49C32662AFE0}</a:tableStyleId>
              </a:tblPr>
              <a:tblGrid>
                <a:gridCol w="2819400">
                  <a:extLst>
                    <a:ext uri="{9D8B030D-6E8A-4147-A177-3AD203B41FA5}">
                      <a16:colId xmlns:a16="http://schemas.microsoft.com/office/drawing/2014/main" val="2205652958"/>
                    </a:ext>
                  </a:extLst>
                </a:gridCol>
                <a:gridCol w="2819400">
                  <a:extLst>
                    <a:ext uri="{9D8B030D-6E8A-4147-A177-3AD203B41FA5}">
                      <a16:colId xmlns:a16="http://schemas.microsoft.com/office/drawing/2014/main" val="4241831610"/>
                    </a:ext>
                  </a:extLst>
                </a:gridCol>
                <a:gridCol w="2819400">
                  <a:extLst>
                    <a:ext uri="{9D8B030D-6E8A-4147-A177-3AD203B41FA5}">
                      <a16:colId xmlns:a16="http://schemas.microsoft.com/office/drawing/2014/main" val="2563065420"/>
                    </a:ext>
                  </a:extLst>
                </a:gridCol>
                <a:gridCol w="2819400">
                  <a:extLst>
                    <a:ext uri="{9D8B030D-6E8A-4147-A177-3AD203B41FA5}">
                      <a16:colId xmlns:a16="http://schemas.microsoft.com/office/drawing/2014/main" val="874702205"/>
                    </a:ext>
                  </a:extLst>
                </a:gridCol>
              </a:tblGrid>
              <a:tr h="600364">
                <a:tc>
                  <a:txBody>
                    <a:bodyPr/>
                    <a:lstStyle/>
                    <a:p>
                      <a:endParaRPr lang="en-US" sz="1200" b="0" i="0">
                        <a:latin typeface="ITC Franklin Gothic Std Book" panose="020B0504030503020204" pitchFamily="34" charset="77"/>
                      </a:endParaRPr>
                    </a:p>
                  </a:txBody>
                  <a:tcPr marL="60960" marR="60960" marT="30480" marB="30480">
                    <a:solidFill>
                      <a:srgbClr val="E57200"/>
                    </a:solidFill>
                  </a:tcPr>
                </a:tc>
                <a:tc>
                  <a:txBody>
                    <a:bodyPr/>
                    <a:lstStyle/>
                    <a:p>
                      <a:pPr algn="l"/>
                      <a:r>
                        <a:rPr lang="en-US" sz="2100" b="1" i="0">
                          <a:latin typeface="ITC Franklin Gothic Std Book" panose="020B0504030503020204" pitchFamily="34" charset="77"/>
                        </a:rPr>
                        <a:t>Health Savings</a:t>
                      </a:r>
                    </a:p>
                  </a:txBody>
                  <a:tcPr marL="60960" marR="60960" marT="30480" marB="30480" anchor="ctr">
                    <a:solidFill>
                      <a:srgbClr val="E57200"/>
                    </a:solidFill>
                  </a:tcPr>
                </a:tc>
                <a:tc>
                  <a:txBody>
                    <a:bodyPr/>
                    <a:lstStyle/>
                    <a:p>
                      <a:pPr algn="l"/>
                      <a:r>
                        <a:rPr lang="en-US" sz="2100" b="1" i="0">
                          <a:latin typeface="ITC Franklin Gothic Std Book" panose="020B0504030503020204" pitchFamily="34" charset="77"/>
                        </a:rPr>
                        <a:t>UVA PPO</a:t>
                      </a:r>
                    </a:p>
                  </a:txBody>
                  <a:tcPr marL="60960" marR="60960" marT="30480" marB="30480" anchor="ctr">
                    <a:solidFill>
                      <a:srgbClr val="E57200"/>
                    </a:solidFill>
                  </a:tcPr>
                </a:tc>
                <a:tc>
                  <a:txBody>
                    <a:bodyPr/>
                    <a:lstStyle/>
                    <a:p>
                      <a:pPr algn="l"/>
                      <a:r>
                        <a:rPr lang="en-US" sz="2100" b="1" i="0">
                          <a:latin typeface="ITC Franklin Gothic Std Book" panose="020B0504030503020204" pitchFamily="34" charset="77"/>
                        </a:rPr>
                        <a:t>Choice</a:t>
                      </a:r>
                    </a:p>
                  </a:txBody>
                  <a:tcPr marL="60960" marR="60960" marT="30480" marB="30480" anchor="ctr">
                    <a:solidFill>
                      <a:srgbClr val="E57200"/>
                    </a:solidFill>
                  </a:tcPr>
                </a:tc>
                <a:extLst>
                  <a:ext uri="{0D108BD9-81ED-4DB2-BD59-A6C34878D82A}">
                    <a16:rowId xmlns:a16="http://schemas.microsoft.com/office/drawing/2014/main" val="479304999"/>
                  </a:ext>
                </a:extLst>
              </a:tr>
              <a:tr h="600364">
                <a:tc>
                  <a:txBody>
                    <a:bodyPr/>
                    <a:lstStyle/>
                    <a:p>
                      <a:r>
                        <a:rPr lang="en-US" sz="2100" b="0" i="0">
                          <a:solidFill>
                            <a:schemeClr val="tx1"/>
                          </a:solidFill>
                          <a:latin typeface="ITC Franklin Gothic Std Book" panose="020B0504030503020204" pitchFamily="34" charset="77"/>
                        </a:rPr>
                        <a:t>Employee (EE)</a:t>
                      </a:r>
                    </a:p>
                  </a:txBody>
                  <a:tcPr marL="60960" marR="60960" marT="30480" marB="30480">
                    <a:solidFill>
                      <a:srgbClr val="E57200">
                        <a:alpha val="25098"/>
                      </a:srgbClr>
                    </a:solidFill>
                  </a:tcPr>
                </a:tc>
                <a:tc>
                  <a:txBody>
                    <a:bodyPr/>
                    <a:lstStyle/>
                    <a:p>
                      <a:r>
                        <a:rPr lang="en-US" sz="2100" b="0" i="0">
                          <a:solidFill>
                            <a:schemeClr val="tx1"/>
                          </a:solidFill>
                          <a:latin typeface="ITC Franklin Gothic Std Med" panose="020B0504030503020204" pitchFamily="34" charset="77"/>
                        </a:rPr>
                        <a:t>$55.50 </a:t>
                      </a:r>
                      <a:r>
                        <a:rPr lang="en-US" sz="1900" b="0" i="0">
                          <a:solidFill>
                            <a:srgbClr val="232D4B"/>
                          </a:solidFill>
                          <a:latin typeface="ITC Franklin Gothic Std Book" panose="020B0504030503020204" pitchFamily="34" charset="77"/>
                        </a:rPr>
                        <a:t>(+$19.50)</a:t>
                      </a:r>
                    </a:p>
                  </a:txBody>
                  <a:tcPr marL="60960" marR="60960" marT="30480" marB="30480">
                    <a:solidFill>
                      <a:srgbClr val="E57200">
                        <a:alpha val="25098"/>
                      </a:srgbClr>
                    </a:solidFill>
                  </a:tcPr>
                </a:tc>
                <a:tc>
                  <a:txBody>
                    <a:bodyPr/>
                    <a:lstStyle/>
                    <a:p>
                      <a:r>
                        <a:rPr lang="en-US" sz="2100" b="0" i="0">
                          <a:solidFill>
                            <a:schemeClr val="tx1"/>
                          </a:solidFill>
                          <a:latin typeface="ITC Franklin Gothic Std Med" panose="020B0504030503020204" pitchFamily="34" charset="77"/>
                        </a:rPr>
                        <a:t>$103.75 </a:t>
                      </a:r>
                      <a:r>
                        <a:rPr lang="en-US" sz="1900" b="0" i="0">
                          <a:solidFill>
                            <a:srgbClr val="232D4B"/>
                          </a:solidFill>
                          <a:latin typeface="ITC Franklin Gothic Std Book" panose="020B0504030503020204" pitchFamily="34" charset="77"/>
                        </a:rPr>
                        <a:t>(+$2.50)</a:t>
                      </a:r>
                    </a:p>
                  </a:txBody>
                  <a:tcPr marL="60960" marR="60960" marT="30480" marB="30480">
                    <a:solidFill>
                      <a:srgbClr val="E57200">
                        <a:alpha val="25098"/>
                      </a:srgbClr>
                    </a:solidFill>
                  </a:tcPr>
                </a:tc>
                <a:tc>
                  <a:txBody>
                    <a:bodyPr/>
                    <a:lstStyle/>
                    <a:p>
                      <a:r>
                        <a:rPr lang="en-US" sz="2100" b="0" i="0">
                          <a:solidFill>
                            <a:schemeClr val="tx1"/>
                          </a:solidFill>
                          <a:latin typeface="ITC Franklin Gothic Std Med" panose="020B0504030503020204" pitchFamily="34" charset="77"/>
                        </a:rPr>
                        <a:t>$250.00 </a:t>
                      </a:r>
                      <a:r>
                        <a:rPr lang="en-US" sz="1900" b="0" i="0">
                          <a:solidFill>
                            <a:srgbClr val="232D4B"/>
                          </a:solidFill>
                          <a:latin typeface="ITC Franklin Gothic Std Book" panose="020B0504030503020204" pitchFamily="34" charset="77"/>
                        </a:rPr>
                        <a:t>(+$6.25)</a:t>
                      </a:r>
                    </a:p>
                  </a:txBody>
                  <a:tcPr marL="60960" marR="60960" marT="30480" marB="30480">
                    <a:solidFill>
                      <a:srgbClr val="E57200">
                        <a:alpha val="25098"/>
                      </a:srgbClr>
                    </a:solidFill>
                  </a:tcPr>
                </a:tc>
                <a:extLst>
                  <a:ext uri="{0D108BD9-81ED-4DB2-BD59-A6C34878D82A}">
                    <a16:rowId xmlns:a16="http://schemas.microsoft.com/office/drawing/2014/main" val="1840589516"/>
                  </a:ext>
                </a:extLst>
              </a:tr>
              <a:tr h="700424">
                <a:tc>
                  <a:txBody>
                    <a:bodyPr/>
                    <a:lstStyle/>
                    <a:p>
                      <a:r>
                        <a:rPr lang="en-US" sz="2100" b="0" i="0">
                          <a:solidFill>
                            <a:schemeClr val="tx1"/>
                          </a:solidFill>
                          <a:latin typeface="ITC Franklin Gothic Std Book" panose="020B0504030503020204" pitchFamily="34" charset="77"/>
                        </a:rPr>
                        <a:t>EE + Child(ren)</a:t>
                      </a:r>
                    </a:p>
                  </a:txBody>
                  <a:tcPr marL="60960" marR="60960" marT="30480" marB="30480">
                    <a:solidFill>
                      <a:srgbClr val="E57200">
                        <a:alpha val="9804"/>
                      </a:srgbClr>
                    </a:solidFill>
                  </a:tcPr>
                </a:tc>
                <a:tc>
                  <a:txBody>
                    <a:bodyPr/>
                    <a:lstStyle/>
                    <a:p>
                      <a:r>
                        <a:rPr lang="en-US" sz="2100" b="0" i="0">
                          <a:solidFill>
                            <a:schemeClr val="tx1"/>
                          </a:solidFill>
                          <a:latin typeface="ITC Franklin Gothic Std Med" panose="020B0504030503020204" pitchFamily="34" charset="77"/>
                        </a:rPr>
                        <a:t>$78.75 </a:t>
                      </a:r>
                      <a:r>
                        <a:rPr lang="en-US" sz="1900" b="0" i="0">
                          <a:solidFill>
                            <a:srgbClr val="232D4B"/>
                          </a:solidFill>
                          <a:latin typeface="ITC Franklin Gothic Std Book" panose="020B0504030503020204" pitchFamily="34" charset="77"/>
                        </a:rPr>
                        <a:t>(+$33.50)</a:t>
                      </a:r>
                    </a:p>
                  </a:txBody>
                  <a:tcPr marL="60960" marR="60960" marT="30480" marB="30480">
                    <a:solidFill>
                      <a:srgbClr val="E57200">
                        <a:alpha val="9804"/>
                      </a:srgbClr>
                    </a:solidFill>
                  </a:tcPr>
                </a:tc>
                <a:tc>
                  <a:txBody>
                    <a:bodyPr/>
                    <a:lstStyle/>
                    <a:p>
                      <a:r>
                        <a:rPr lang="en-US" sz="2100" b="0" i="0">
                          <a:solidFill>
                            <a:schemeClr val="tx1"/>
                          </a:solidFill>
                          <a:latin typeface="ITC Franklin Gothic Std Med" panose="020B0504030503020204" pitchFamily="34" charset="77"/>
                        </a:rPr>
                        <a:t>$189.50 </a:t>
                      </a:r>
                      <a:r>
                        <a:rPr lang="en-US" sz="1900" b="0" i="0">
                          <a:solidFill>
                            <a:srgbClr val="232D4B"/>
                          </a:solidFill>
                          <a:latin typeface="ITC Franklin Gothic Std Book" panose="020B0504030503020204" pitchFamily="34" charset="77"/>
                        </a:rPr>
                        <a:t>(+$27.25)</a:t>
                      </a:r>
                    </a:p>
                  </a:txBody>
                  <a:tcPr marL="60960" marR="60960" marT="30480" marB="30480">
                    <a:solidFill>
                      <a:srgbClr val="E57200">
                        <a:alpha val="9804"/>
                      </a:srgbClr>
                    </a:solidFill>
                  </a:tcPr>
                </a:tc>
                <a:tc>
                  <a:txBody>
                    <a:bodyPr/>
                    <a:lstStyle/>
                    <a:p>
                      <a:r>
                        <a:rPr lang="en-US" sz="2100" b="0" i="0">
                          <a:solidFill>
                            <a:schemeClr val="tx1"/>
                          </a:solidFill>
                          <a:latin typeface="ITC Franklin Gothic Std Med" panose="020B0504030503020204" pitchFamily="34" charset="77"/>
                        </a:rPr>
                        <a:t>$505.50</a:t>
                      </a:r>
                      <a:r>
                        <a:rPr lang="en-US" sz="2100" b="0" i="0">
                          <a:solidFill>
                            <a:srgbClr val="232D4B"/>
                          </a:solidFill>
                          <a:latin typeface="ITC Franklin Gothic Std Med" panose="020B0504030503020204" pitchFamily="34" charset="77"/>
                        </a:rPr>
                        <a:t> </a:t>
                      </a:r>
                      <a:r>
                        <a:rPr lang="en-US" sz="1900" b="0" i="0">
                          <a:solidFill>
                            <a:srgbClr val="232D4B"/>
                          </a:solidFill>
                          <a:latin typeface="ITC Franklin Gothic Std Book" panose="020B0504030503020204" pitchFamily="34" charset="77"/>
                        </a:rPr>
                        <a:t>(+$12.75)</a:t>
                      </a:r>
                    </a:p>
                  </a:txBody>
                  <a:tcPr marL="60960" marR="60960" marT="30480" marB="30480">
                    <a:solidFill>
                      <a:srgbClr val="E57200">
                        <a:alpha val="9804"/>
                      </a:srgbClr>
                    </a:solidFill>
                  </a:tcPr>
                </a:tc>
                <a:extLst>
                  <a:ext uri="{0D108BD9-81ED-4DB2-BD59-A6C34878D82A}">
                    <a16:rowId xmlns:a16="http://schemas.microsoft.com/office/drawing/2014/main" val="2920616114"/>
                  </a:ext>
                </a:extLst>
              </a:tr>
              <a:tr h="700424">
                <a:tc>
                  <a:txBody>
                    <a:bodyPr/>
                    <a:lstStyle/>
                    <a:p>
                      <a:r>
                        <a:rPr lang="en-US" sz="2100" b="0" i="0">
                          <a:solidFill>
                            <a:schemeClr val="tx1"/>
                          </a:solidFill>
                          <a:latin typeface="ITC Franklin Gothic Std Book" panose="020B0504030503020204" pitchFamily="34" charset="77"/>
                        </a:rPr>
                        <a:t>EE + Spouse</a:t>
                      </a:r>
                    </a:p>
                  </a:txBody>
                  <a:tcPr marL="60960" marR="60960" marT="30480" marB="30480">
                    <a:solidFill>
                      <a:srgbClr val="E57200">
                        <a:alpha val="25098"/>
                      </a:srgbClr>
                    </a:solidFill>
                  </a:tcPr>
                </a:tc>
                <a:tc>
                  <a:txBody>
                    <a:bodyPr/>
                    <a:lstStyle/>
                    <a:p>
                      <a:r>
                        <a:rPr lang="en-US" sz="2100" b="0" i="0">
                          <a:solidFill>
                            <a:schemeClr val="tx1"/>
                          </a:solidFill>
                          <a:latin typeface="ITC Franklin Gothic Std Med" panose="020B0504030503020204" pitchFamily="34" charset="77"/>
                        </a:rPr>
                        <a:t>$100.00 </a:t>
                      </a:r>
                      <a:r>
                        <a:rPr lang="en-US" sz="1900" b="0" i="0">
                          <a:solidFill>
                            <a:srgbClr val="232D4B"/>
                          </a:solidFill>
                          <a:latin typeface="ITC Franklin Gothic Std Book" panose="020B0504030503020204" pitchFamily="34" charset="77"/>
                        </a:rPr>
                        <a:t>(+$40.25)</a:t>
                      </a:r>
                    </a:p>
                  </a:txBody>
                  <a:tcPr marL="60960" marR="60960" marT="30480" marB="30480">
                    <a:solidFill>
                      <a:srgbClr val="E57200">
                        <a:alpha val="25098"/>
                      </a:srgbClr>
                    </a:solidFill>
                  </a:tcPr>
                </a:tc>
                <a:tc>
                  <a:txBody>
                    <a:bodyPr/>
                    <a:lstStyle/>
                    <a:p>
                      <a:r>
                        <a:rPr lang="en-US" sz="2100" b="0" i="0">
                          <a:solidFill>
                            <a:schemeClr val="tx1"/>
                          </a:solidFill>
                          <a:latin typeface="ITC Franklin Gothic Std Med" panose="020B0504030503020204" pitchFamily="34" charset="77"/>
                        </a:rPr>
                        <a:t>$238.50 </a:t>
                      </a:r>
                      <a:r>
                        <a:rPr lang="en-US" sz="1900" b="0" i="0">
                          <a:solidFill>
                            <a:srgbClr val="232D4B"/>
                          </a:solidFill>
                          <a:latin typeface="ITC Franklin Gothic Std Book" panose="020B0504030503020204" pitchFamily="34" charset="77"/>
                        </a:rPr>
                        <a:t>(+$34.50)</a:t>
                      </a:r>
                    </a:p>
                  </a:txBody>
                  <a:tcPr marL="60960" marR="60960" marT="30480" marB="30480">
                    <a:solidFill>
                      <a:srgbClr val="E57200">
                        <a:alpha val="25098"/>
                      </a:srgbClr>
                    </a:solidFill>
                  </a:tcPr>
                </a:tc>
                <a:tc>
                  <a:txBody>
                    <a:bodyPr/>
                    <a:lstStyle/>
                    <a:p>
                      <a:r>
                        <a:rPr lang="en-US" sz="2100" b="0" i="0">
                          <a:solidFill>
                            <a:schemeClr val="tx1"/>
                          </a:solidFill>
                          <a:latin typeface="ITC Franklin Gothic Std Med" panose="020B0504030503020204" pitchFamily="34" charset="77"/>
                        </a:rPr>
                        <a:t>$651.50 </a:t>
                      </a:r>
                      <a:r>
                        <a:rPr lang="en-US" sz="1900" b="0" i="0">
                          <a:solidFill>
                            <a:srgbClr val="232D4B"/>
                          </a:solidFill>
                          <a:latin typeface="ITC Franklin Gothic Std Book" panose="020B0504030503020204" pitchFamily="34" charset="77"/>
                        </a:rPr>
                        <a:t>(+$16.50)</a:t>
                      </a:r>
                    </a:p>
                  </a:txBody>
                  <a:tcPr marL="60960" marR="60960" marT="30480" marB="30480">
                    <a:solidFill>
                      <a:srgbClr val="E57200">
                        <a:alpha val="25098"/>
                      </a:srgbClr>
                    </a:solidFill>
                  </a:tcPr>
                </a:tc>
                <a:extLst>
                  <a:ext uri="{0D108BD9-81ED-4DB2-BD59-A6C34878D82A}">
                    <a16:rowId xmlns:a16="http://schemas.microsoft.com/office/drawing/2014/main" val="3848957062"/>
                  </a:ext>
                </a:extLst>
              </a:tr>
              <a:tr h="700424">
                <a:tc>
                  <a:txBody>
                    <a:bodyPr/>
                    <a:lstStyle/>
                    <a:p>
                      <a:r>
                        <a:rPr lang="en-US" sz="2100" b="0" i="0">
                          <a:solidFill>
                            <a:schemeClr val="tx1"/>
                          </a:solidFill>
                          <a:latin typeface="ITC Franklin Gothic Std Book" panose="020B0504030503020204" pitchFamily="34" charset="77"/>
                        </a:rPr>
                        <a:t>Family</a:t>
                      </a:r>
                    </a:p>
                  </a:txBody>
                  <a:tcPr marL="60960" marR="60960" marT="30480" marB="30480">
                    <a:solidFill>
                      <a:srgbClr val="E57200">
                        <a:alpha val="9804"/>
                      </a:srgbClr>
                    </a:solidFill>
                  </a:tcPr>
                </a:tc>
                <a:tc>
                  <a:txBody>
                    <a:bodyPr/>
                    <a:lstStyle/>
                    <a:p>
                      <a:r>
                        <a:rPr lang="en-US" sz="2100" b="0" i="0">
                          <a:solidFill>
                            <a:schemeClr val="tx1"/>
                          </a:solidFill>
                          <a:latin typeface="ITC Franklin Gothic Std Med" panose="020B0504030503020204" pitchFamily="34" charset="77"/>
                        </a:rPr>
                        <a:t>$175.50 </a:t>
                      </a:r>
                      <a:r>
                        <a:rPr lang="en-US" sz="1900" b="0" i="0">
                          <a:solidFill>
                            <a:srgbClr val="232D4B"/>
                          </a:solidFill>
                          <a:latin typeface="ITC Franklin Gothic Std Book" panose="020B0504030503020204" pitchFamily="34" charset="77"/>
                        </a:rPr>
                        <a:t>(+$62.00)</a:t>
                      </a:r>
                    </a:p>
                  </a:txBody>
                  <a:tcPr marL="60960" marR="60960" marT="30480" marB="30480">
                    <a:solidFill>
                      <a:srgbClr val="E57200">
                        <a:alpha val="9804"/>
                      </a:srgbClr>
                    </a:solidFill>
                  </a:tcPr>
                </a:tc>
                <a:tc>
                  <a:txBody>
                    <a:bodyPr/>
                    <a:lstStyle/>
                    <a:p>
                      <a:r>
                        <a:rPr lang="en-US" sz="2100" b="0" i="0">
                          <a:solidFill>
                            <a:schemeClr val="tx1"/>
                          </a:solidFill>
                          <a:latin typeface="ITC Franklin Gothic Std Med" panose="020B0504030503020204" pitchFamily="34" charset="77"/>
                        </a:rPr>
                        <a:t>$381.50 </a:t>
                      </a:r>
                      <a:r>
                        <a:rPr lang="en-US" sz="1900" b="0" i="0">
                          <a:solidFill>
                            <a:srgbClr val="232D4B"/>
                          </a:solidFill>
                          <a:latin typeface="ITC Franklin Gothic Std Book" panose="020B0504030503020204" pitchFamily="34" charset="77"/>
                        </a:rPr>
                        <a:t>(+$55.00)</a:t>
                      </a:r>
                    </a:p>
                  </a:txBody>
                  <a:tcPr marL="60960" marR="60960" marT="30480" marB="30480">
                    <a:solidFill>
                      <a:srgbClr val="E57200">
                        <a:alpha val="9804"/>
                      </a:srgbClr>
                    </a:solidFill>
                  </a:tcPr>
                </a:tc>
                <a:tc>
                  <a:txBody>
                    <a:bodyPr/>
                    <a:lstStyle/>
                    <a:p>
                      <a:r>
                        <a:rPr lang="en-US" sz="2100" b="0" i="0">
                          <a:solidFill>
                            <a:schemeClr val="tx1"/>
                          </a:solidFill>
                          <a:latin typeface="ITC Franklin Gothic Std Med" panose="020B0504030503020204" pitchFamily="34" charset="77"/>
                        </a:rPr>
                        <a:t>$964.25 </a:t>
                      </a:r>
                      <a:r>
                        <a:rPr lang="en-US" sz="1900" b="0" i="0">
                          <a:solidFill>
                            <a:srgbClr val="232D4B"/>
                          </a:solidFill>
                          <a:latin typeface="ITC Franklin Gothic Std Book" panose="020B0504030503020204" pitchFamily="34" charset="77"/>
                        </a:rPr>
                        <a:t>(+$24.50)</a:t>
                      </a:r>
                    </a:p>
                  </a:txBody>
                  <a:tcPr marL="60960" marR="60960" marT="30480" marB="30480">
                    <a:solidFill>
                      <a:srgbClr val="E57200">
                        <a:alpha val="9804"/>
                      </a:srgbClr>
                    </a:solidFill>
                  </a:tcPr>
                </a:tc>
                <a:extLst>
                  <a:ext uri="{0D108BD9-81ED-4DB2-BD59-A6C34878D82A}">
                    <a16:rowId xmlns:a16="http://schemas.microsoft.com/office/drawing/2014/main" val="3460809097"/>
                  </a:ext>
                </a:extLst>
              </a:tr>
            </a:tbl>
          </a:graphicData>
        </a:graphic>
      </p:graphicFrame>
      <p:sp>
        <p:nvSpPr>
          <p:cNvPr id="6" name="TextBox 5">
            <a:extLst>
              <a:ext uri="{FF2B5EF4-FFF2-40B4-BE49-F238E27FC236}">
                <a16:creationId xmlns:a16="http://schemas.microsoft.com/office/drawing/2014/main" id="{BE8711C2-A933-2D90-9E81-21016E512BD2}"/>
              </a:ext>
            </a:extLst>
          </p:cNvPr>
          <p:cNvSpPr txBox="1"/>
          <p:nvPr/>
        </p:nvSpPr>
        <p:spPr>
          <a:xfrm>
            <a:off x="497668" y="5458417"/>
            <a:ext cx="11226800" cy="1077218"/>
          </a:xfrm>
          <a:prstGeom prst="rect">
            <a:avLst/>
          </a:prstGeom>
          <a:noFill/>
        </p:spPr>
        <p:txBody>
          <a:bodyPr wrap="square" rtlCol="0">
            <a:spAutoFit/>
          </a:bodyPr>
          <a:lstStyle/>
          <a:p>
            <a:pPr marL="190510" indent="-190510">
              <a:buFont typeface="Arial" panose="020B0604020202020204" pitchFamily="34" charset="0"/>
              <a:buChar char="•"/>
            </a:pPr>
            <a:r>
              <a:rPr lang="en-US" sz="1600" i="1">
                <a:latin typeface="ITC Franklin Gothic Std Book" panose="020B0504030503020204" pitchFamily="34" charset="77"/>
              </a:rPr>
              <a:t>New rates are listed above along with the $ change from 2025</a:t>
            </a:r>
          </a:p>
          <a:p>
            <a:pPr marL="495325" lvl="1" indent="-190510">
              <a:buFont typeface="Courier New" panose="02070309020205020404" pitchFamily="49" charset="0"/>
              <a:buChar char="o"/>
            </a:pPr>
            <a:r>
              <a:rPr lang="en-US" sz="1600" i="1">
                <a:latin typeface="ITC Franklin Gothic Std Book" panose="020B0504030503020204" pitchFamily="34" charset="77"/>
              </a:rPr>
              <a:t> If you are paid bi-weekly, divide the monthly premiums by 2</a:t>
            </a:r>
          </a:p>
          <a:p>
            <a:pPr marL="190510" indent="-190510">
              <a:buFont typeface="Arial" panose="020B0604020202020204" pitchFamily="34" charset="0"/>
              <a:buChar char="•"/>
            </a:pPr>
            <a:r>
              <a:rPr lang="en-US" sz="1600" i="1">
                <a:latin typeface="ITC Franklin Gothic Std Book" panose="020B0504030503020204" pitchFamily="34" charset="77"/>
              </a:rPr>
              <a:t>Rates for COBRA, Postdoctoral fellows, J Visa, and </a:t>
            </a:r>
            <a:r>
              <a:rPr lang="en-US" sz="1600" i="1" err="1">
                <a:latin typeface="ITC Franklin Gothic Std Book" panose="020B0504030503020204" pitchFamily="34" charset="77"/>
              </a:rPr>
              <a:t>Housestaff</a:t>
            </a:r>
            <a:r>
              <a:rPr lang="en-US" sz="1600" i="1">
                <a:latin typeface="ITC Franklin Gothic Std Book" panose="020B0504030503020204" pitchFamily="34" charset="77"/>
              </a:rPr>
              <a:t> differ from above; you can see your rates online at </a:t>
            </a:r>
            <a:r>
              <a:rPr lang="en-US" sz="1600" i="1">
                <a:latin typeface="ITC Franklin Gothic Std Book" panose="020B0504030503020204" pitchFamily="34" charset="77"/>
                <a:hlinkClick r:id="rId3"/>
              </a:rPr>
              <a:t>hr.virginia.edu/oe2026</a:t>
            </a:r>
            <a:endParaRPr lang="en-US" sz="1600" i="1">
              <a:latin typeface="ITC Franklin Gothic Std Book" panose="020B0504030503020204" pitchFamily="34" charset="77"/>
            </a:endParaRPr>
          </a:p>
        </p:txBody>
      </p:sp>
    </p:spTree>
    <p:extLst>
      <p:ext uri="{BB962C8B-B14F-4D97-AF65-F5344CB8AC3E}">
        <p14:creationId xmlns:p14="http://schemas.microsoft.com/office/powerpoint/2010/main" val="2836358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CFD084C-C233-C808-9C09-2AD282F7A66D}"/>
              </a:ext>
            </a:extLst>
          </p:cNvPr>
          <p:cNvCxnSpPr>
            <a:cxnSpLocks/>
          </p:cNvCxnSpPr>
          <p:nvPr/>
        </p:nvCxnSpPr>
        <p:spPr>
          <a:xfrm>
            <a:off x="0" y="29155"/>
            <a:ext cx="12192000" cy="0"/>
          </a:xfrm>
          <a:prstGeom prst="line">
            <a:avLst/>
          </a:prstGeom>
          <a:ln w="101600">
            <a:gradFill flip="none" rotWithShape="1">
              <a:gsLst>
                <a:gs pos="0">
                  <a:srgbClr val="FDDA24"/>
                </a:gs>
                <a:gs pos="100000">
                  <a:srgbClr val="E57200">
                    <a:lumMod val="100000"/>
                  </a:srgb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Picture 4" descr="A graph of a company employee&#10;&#10;AI-generated content may be incorrect.">
            <a:extLst>
              <a:ext uri="{FF2B5EF4-FFF2-40B4-BE49-F238E27FC236}">
                <a16:creationId xmlns:a16="http://schemas.microsoft.com/office/drawing/2014/main" id="{5233E93D-7C73-7D3B-45BB-420FEC51140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2307" y="392625"/>
            <a:ext cx="12139693" cy="6312975"/>
          </a:xfrm>
          <a:prstGeom prst="rect">
            <a:avLst/>
          </a:prstGeom>
        </p:spPr>
      </p:pic>
    </p:spTree>
    <p:extLst>
      <p:ext uri="{BB962C8B-B14F-4D97-AF65-F5344CB8AC3E}">
        <p14:creationId xmlns:p14="http://schemas.microsoft.com/office/powerpoint/2010/main" val="1717749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98353"/>
            <a:ext cx="12184925" cy="5259648"/>
          </a:xfrm>
          <a:custGeom>
            <a:avLst/>
            <a:gdLst/>
            <a:ahLst/>
            <a:cxnLst/>
            <a:rect l="l" t="t" r="r" b="b"/>
            <a:pathLst>
              <a:path w="18810521" h="10721997">
                <a:moveTo>
                  <a:pt x="0" y="0"/>
                </a:moveTo>
                <a:lnTo>
                  <a:pt x="18810521" y="0"/>
                </a:lnTo>
                <a:lnTo>
                  <a:pt x="18810521" y="10721998"/>
                </a:lnTo>
                <a:lnTo>
                  <a:pt x="0" y="107219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9667867" y="4832040"/>
            <a:ext cx="2242812" cy="1594699"/>
          </a:xfrm>
          <a:custGeom>
            <a:avLst/>
            <a:gdLst/>
            <a:ahLst/>
            <a:cxnLst/>
            <a:rect l="l" t="t" r="r" b="b"/>
            <a:pathLst>
              <a:path w="3364218" h="2392048">
                <a:moveTo>
                  <a:pt x="0" y="0"/>
                </a:moveTo>
                <a:lnTo>
                  <a:pt x="3364217" y="0"/>
                </a:lnTo>
                <a:lnTo>
                  <a:pt x="3364217" y="2392048"/>
                </a:lnTo>
                <a:lnTo>
                  <a:pt x="0" y="2392048"/>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240749" y="698813"/>
            <a:ext cx="7113791" cy="10430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8166"/>
              </a:lnSpc>
            </a:pPr>
            <a:r>
              <a:rPr lang="en-US" sz="8534" i="1" dirty="0">
                <a:solidFill>
                  <a:srgbClr val="232D4B"/>
                </a:solidFill>
                <a:latin typeface="Arimo Bold"/>
              </a:rPr>
              <a:t>Here for You</a:t>
            </a:r>
          </a:p>
        </p:txBody>
      </p:sp>
      <p:sp>
        <p:nvSpPr>
          <p:cNvPr id="9" name="TextBox 10">
            <a:extLst>
              <a:ext uri="{FF2B5EF4-FFF2-40B4-BE49-F238E27FC236}">
                <a16:creationId xmlns:a16="http://schemas.microsoft.com/office/drawing/2014/main" id="{780F2FFC-3160-B6BD-B5B9-50FBC283E8BC}"/>
              </a:ext>
            </a:extLst>
          </p:cNvPr>
          <p:cNvSpPr txBox="1"/>
          <p:nvPr/>
        </p:nvSpPr>
        <p:spPr>
          <a:xfrm>
            <a:off x="254000" y="1447801"/>
            <a:ext cx="9804400" cy="60362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472"/>
              </a:lnSpc>
            </a:pPr>
            <a:r>
              <a:rPr lang="en-US" sz="2133" dirty="0">
                <a:solidFill>
                  <a:srgbClr val="232D4B"/>
                </a:solidFill>
                <a:latin typeface="Arimo Bold"/>
              </a:rPr>
              <a:t>An Introduction to Your </a:t>
            </a:r>
            <a:r>
              <a:rPr lang="en-US" sz="2667" dirty="0">
                <a:solidFill>
                  <a:srgbClr val="232D4B"/>
                </a:solidFill>
                <a:latin typeface="Arimo Bold"/>
              </a:rPr>
              <a:t>Faculty &amp; Employee Assistance Program</a:t>
            </a:r>
            <a:endParaRPr lang="en-US" sz="2133" dirty="0">
              <a:solidFill>
                <a:srgbClr val="232D4B"/>
              </a:solidFill>
              <a:latin typeface="Arimo Bold"/>
            </a:endParaRPr>
          </a:p>
        </p:txBody>
      </p:sp>
    </p:spTree>
    <p:extLst>
      <p:ext uri="{BB962C8B-B14F-4D97-AF65-F5344CB8AC3E}">
        <p14:creationId xmlns:p14="http://schemas.microsoft.com/office/powerpoint/2010/main" val="1845313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56645-4611-7567-67C7-F0DA03D46A8A}"/>
              </a:ext>
            </a:extLst>
          </p:cNvPr>
          <p:cNvSpPr>
            <a:spLocks noGrp="1"/>
          </p:cNvSpPr>
          <p:nvPr>
            <p:ph type="ctrTitle"/>
          </p:nvPr>
        </p:nvSpPr>
        <p:spPr>
          <a:xfrm>
            <a:off x="558800" y="736600"/>
            <a:ext cx="10668000" cy="538692"/>
          </a:xfrm>
        </p:spPr>
        <p:txBody>
          <a:bodyPr>
            <a:normAutofit fontScale="90000"/>
          </a:bodyPr>
          <a:lstStyle/>
          <a:p>
            <a:r>
              <a:rPr lang="en-US">
                <a:latin typeface="ITC Franklin Gothic Std Book"/>
              </a:rPr>
              <a:t>Increasing Access to Care: Teladoc Health Care</a:t>
            </a:r>
          </a:p>
        </p:txBody>
      </p:sp>
      <p:sp>
        <p:nvSpPr>
          <p:cNvPr id="3" name="Subtitle 2">
            <a:extLst>
              <a:ext uri="{FF2B5EF4-FFF2-40B4-BE49-F238E27FC236}">
                <a16:creationId xmlns:a16="http://schemas.microsoft.com/office/drawing/2014/main" id="{78523967-5FFF-7022-2746-C3756AF6F5A9}"/>
              </a:ext>
            </a:extLst>
          </p:cNvPr>
          <p:cNvSpPr>
            <a:spLocks noGrp="1"/>
          </p:cNvSpPr>
          <p:nvPr>
            <p:ph type="subTitle" idx="1"/>
          </p:nvPr>
        </p:nvSpPr>
        <p:spPr>
          <a:xfrm>
            <a:off x="558800" y="2159000"/>
            <a:ext cx="10668000" cy="2439737"/>
          </a:xfrm>
        </p:spPr>
        <p:txBody>
          <a:bodyPr vert="horz" lIns="60960" tIns="30480" rIns="60960" bIns="30480" rtlCol="0" anchor="t">
            <a:normAutofit fontScale="92500" lnSpcReduction="10000"/>
          </a:bodyPr>
          <a:lstStyle/>
          <a:p>
            <a:r>
              <a:rPr lang="en-US" i="1"/>
              <a:t>Teladoc’s Virtual Primary Care connects you to a dedicated care team:</a:t>
            </a:r>
          </a:p>
          <a:p>
            <a:pPr marL="304815" indent="-304815">
              <a:buFont typeface="Arial" panose="020B0604020202020204" pitchFamily="34" charset="0"/>
              <a:buChar char="•"/>
            </a:pPr>
            <a:r>
              <a:rPr lang="en-US">
                <a:latin typeface="ITC Franklin Gothic Std Med" panose="020B0504030503020204" pitchFamily="34" charset="77"/>
              </a:rPr>
              <a:t>Dedicated primary care physician </a:t>
            </a:r>
            <a:r>
              <a:rPr lang="en-US">
                <a:latin typeface="ITC Franklin Gothic Std Book"/>
              </a:rPr>
              <a:t>(PCP) of your choice who coordinates all aspects of your health (18 years+)</a:t>
            </a:r>
          </a:p>
          <a:p>
            <a:pPr marL="304815" indent="-304815">
              <a:buFont typeface="Arial" panose="020B0604020202020204" pitchFamily="34" charset="0"/>
              <a:buChar char="•"/>
            </a:pPr>
            <a:r>
              <a:rPr lang="en-US">
                <a:latin typeface="ITC Franklin Gothic Std Med" panose="020B0504030503020204" pitchFamily="34" charset="77"/>
              </a:rPr>
              <a:t>Access to nurses, health coaches, and specialists </a:t>
            </a:r>
            <a:r>
              <a:rPr lang="en-US">
                <a:latin typeface="ITC Franklin Gothic Std Book"/>
              </a:rPr>
              <a:t>to help manage your health</a:t>
            </a:r>
          </a:p>
          <a:p>
            <a:pPr marL="304815" indent="-304815">
              <a:buFont typeface="Arial" panose="020B0604020202020204" pitchFamily="34" charset="0"/>
              <a:buChar char="•"/>
            </a:pPr>
            <a:r>
              <a:rPr lang="en-US">
                <a:latin typeface="ITC Franklin Gothic Std Med" panose="020B0504030503020204" pitchFamily="34" charset="77"/>
              </a:rPr>
              <a:t>Ongoing health management </a:t>
            </a:r>
            <a:r>
              <a:rPr lang="en-US">
                <a:latin typeface="ITC Franklin Gothic Std Book"/>
              </a:rPr>
              <a:t>including annual checkups, preventative services, chronic condition care, urgent care for non-emergencies, personalized health plans, and referrals</a:t>
            </a:r>
          </a:p>
          <a:p>
            <a:pPr marL="304815" indent="-304815">
              <a:buFont typeface="Arial" panose="020B0604020202020204" pitchFamily="34" charset="0"/>
              <a:buChar char="•"/>
            </a:pPr>
            <a:r>
              <a:rPr lang="en-US">
                <a:latin typeface="ITC Franklin Gothic Std Med" panose="020B0504030503020204" pitchFamily="34" charset="77"/>
              </a:rPr>
              <a:t>Access to 24/7 Care </a:t>
            </a:r>
            <a:r>
              <a:rPr lang="en-US">
                <a:latin typeface="ITC Franklin Gothic Std Book"/>
              </a:rPr>
              <a:t>(18 months+), mental health (13 years+), dermatology, and more*</a:t>
            </a:r>
          </a:p>
        </p:txBody>
      </p:sp>
      <p:sp>
        <p:nvSpPr>
          <p:cNvPr id="4" name="Text Placeholder 3">
            <a:extLst>
              <a:ext uri="{FF2B5EF4-FFF2-40B4-BE49-F238E27FC236}">
                <a16:creationId xmlns:a16="http://schemas.microsoft.com/office/drawing/2014/main" id="{280EDBAA-134C-572E-A83D-96C4767871A6}"/>
              </a:ext>
            </a:extLst>
          </p:cNvPr>
          <p:cNvSpPr>
            <a:spLocks noGrp="1"/>
          </p:cNvSpPr>
          <p:nvPr>
            <p:ph type="body" sz="quarter" idx="10"/>
          </p:nvPr>
        </p:nvSpPr>
        <p:spPr>
          <a:xfrm>
            <a:off x="558800" y="1549400"/>
            <a:ext cx="10947400" cy="508000"/>
          </a:xfrm>
        </p:spPr>
        <p:txBody>
          <a:bodyPr>
            <a:normAutofit/>
          </a:bodyPr>
          <a:lstStyle/>
          <a:p>
            <a:r>
              <a:rPr lang="en-US"/>
              <a:t>Introducing a new service: Teladoc Virtual PCP/Primary Care 360</a:t>
            </a:r>
          </a:p>
        </p:txBody>
      </p:sp>
      <p:sp>
        <p:nvSpPr>
          <p:cNvPr id="7" name="TextBox 6">
            <a:extLst>
              <a:ext uri="{FF2B5EF4-FFF2-40B4-BE49-F238E27FC236}">
                <a16:creationId xmlns:a16="http://schemas.microsoft.com/office/drawing/2014/main" id="{64C53FBC-D5E6-CD81-02EF-4F3164631BDB}"/>
              </a:ext>
            </a:extLst>
          </p:cNvPr>
          <p:cNvSpPr txBox="1"/>
          <p:nvPr/>
        </p:nvSpPr>
        <p:spPr>
          <a:xfrm>
            <a:off x="2299367" y="6642769"/>
            <a:ext cx="8890000" cy="279400"/>
          </a:xfrm>
          <a:prstGeom prst="rect">
            <a:avLst/>
          </a:prstGeom>
          <a:noFill/>
        </p:spPr>
        <p:txBody>
          <a:bodyPr wrap="none" lIns="0" tIns="0" rIns="0" bIns="0" rtlCol="0">
            <a:noAutofit/>
          </a:bodyPr>
          <a:lstStyle/>
          <a:p>
            <a:pPr defTabSz="609630">
              <a:spcBef>
                <a:spcPts val="600"/>
              </a:spcBef>
              <a:defRPr/>
            </a:pPr>
            <a:r>
              <a:rPr lang="en-US" sz="1333">
                <a:solidFill>
                  <a:srgbClr val="000000">
                    <a:lumMod val="75000"/>
                    <a:lumOff val="25000"/>
                  </a:srgbClr>
                </a:solidFill>
                <a:latin typeface="ITC Franklin Gothic Std Book" panose="020B0504030503020204" pitchFamily="34" charset="77"/>
              </a:rPr>
              <a:t>* Additional services are subject to change based on your benefit offerings.</a:t>
            </a:r>
          </a:p>
        </p:txBody>
      </p:sp>
      <p:pic>
        <p:nvPicPr>
          <p:cNvPr id="6" name="Picture 5">
            <a:extLst>
              <a:ext uri="{FF2B5EF4-FFF2-40B4-BE49-F238E27FC236}">
                <a16:creationId xmlns:a16="http://schemas.microsoft.com/office/drawing/2014/main" id="{5EB7EC5A-C528-80D4-79A2-31A7446796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65773" y="4491407"/>
            <a:ext cx="1470410" cy="1900052"/>
          </a:xfrm>
          <a:prstGeom prst="rect">
            <a:avLst/>
          </a:prstGeom>
        </p:spPr>
      </p:pic>
      <p:sp>
        <p:nvSpPr>
          <p:cNvPr id="8" name="TextBox 7">
            <a:extLst>
              <a:ext uri="{FF2B5EF4-FFF2-40B4-BE49-F238E27FC236}">
                <a16:creationId xmlns:a16="http://schemas.microsoft.com/office/drawing/2014/main" id="{78F70323-1B3C-E435-DA4B-E4C316C536FC}"/>
              </a:ext>
            </a:extLst>
          </p:cNvPr>
          <p:cNvSpPr txBox="1"/>
          <p:nvPr/>
        </p:nvSpPr>
        <p:spPr>
          <a:xfrm>
            <a:off x="9623526" y="6428249"/>
            <a:ext cx="1636157" cy="210128"/>
          </a:xfrm>
          <a:prstGeom prst="rect">
            <a:avLst/>
          </a:prstGeom>
          <a:solidFill>
            <a:schemeClr val="bg1"/>
          </a:solidFill>
        </p:spPr>
        <p:txBody>
          <a:bodyPr wrap="none" lIns="0" tIns="0" rIns="0" bIns="0" rtlCol="0" anchor="t">
            <a:noAutofit/>
          </a:bodyPr>
          <a:lstStyle/>
          <a:p>
            <a:pPr>
              <a:spcBef>
                <a:spcPts val="600"/>
              </a:spcBef>
              <a:defRPr/>
            </a:pPr>
            <a:r>
              <a:rPr lang="en-US" sz="1467">
                <a:solidFill>
                  <a:srgbClr val="000000">
                    <a:lumMod val="75000"/>
                    <a:lumOff val="25000"/>
                  </a:srgbClr>
                </a:solidFill>
                <a:latin typeface="ITC Franklin Gothic Std Book"/>
              </a:rPr>
              <a:t>Call 855.835.2362</a:t>
            </a:r>
            <a:endParaRPr lang="en-US" sz="1200"/>
          </a:p>
        </p:txBody>
      </p:sp>
      <p:sp>
        <p:nvSpPr>
          <p:cNvPr id="5" name="Subtitle 2">
            <a:extLst>
              <a:ext uri="{FF2B5EF4-FFF2-40B4-BE49-F238E27FC236}">
                <a16:creationId xmlns:a16="http://schemas.microsoft.com/office/drawing/2014/main" id="{E4533A50-CE55-C090-2366-CEACE24821B4}"/>
              </a:ext>
            </a:extLst>
          </p:cNvPr>
          <p:cNvSpPr txBox="1">
            <a:spLocks/>
          </p:cNvSpPr>
          <p:nvPr/>
        </p:nvSpPr>
        <p:spPr>
          <a:xfrm>
            <a:off x="564148" y="4491789"/>
            <a:ext cx="8848490" cy="2184400"/>
          </a:xfrm>
          <a:prstGeom prst="rect">
            <a:avLst/>
          </a:prstGeom>
        </p:spPr>
        <p:txBody>
          <a:bodyPr vert="horz" lIns="60960" tIns="30480" rIns="60960" bIns="3048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ITC Franklin Gothic Std Book" panose="020B05040305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ITC Franklin Gothic Std Book" panose="020B0504030503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ITC Franklin Gothic Std Book" panose="020B0504030503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667">
                <a:latin typeface="ITC Franklin Gothic Std Med"/>
              </a:rPr>
              <a:t>Cost savings</a:t>
            </a:r>
          </a:p>
          <a:p>
            <a:pPr marL="304815" indent="-304815">
              <a:buFont typeface="Arial" panose="020B0604020202020204" pitchFamily="34" charset="0"/>
              <a:buChar char="•"/>
            </a:pPr>
            <a:r>
              <a:rPr lang="en-US" sz="2133">
                <a:latin typeface="ITC Franklin Gothic Std Book"/>
              </a:rPr>
              <a:t>UVA PPO and Choice members pay $0 for all virtual primary care visits </a:t>
            </a:r>
          </a:p>
          <a:p>
            <a:pPr marL="304815" indent="-304815">
              <a:buFont typeface="Arial" panose="020B0604020202020204" pitchFamily="34" charset="0"/>
              <a:buChar char="•"/>
            </a:pPr>
            <a:r>
              <a:rPr lang="en-US" sz="2133">
                <a:latin typeface="ITC Franklin Gothic Std Book"/>
              </a:rPr>
              <a:t>Health Savings members: $145 initial visit; $85 until deductible met, then $0</a:t>
            </a:r>
          </a:p>
          <a:p>
            <a:pPr marL="304815" indent="-304815">
              <a:buFont typeface="Arial" panose="020B0604020202020204" pitchFamily="34" charset="0"/>
              <a:buChar char="•"/>
            </a:pPr>
            <a:r>
              <a:rPr lang="en-US" sz="2133">
                <a:latin typeface="ITC Franklin Gothic Std Book"/>
              </a:rPr>
              <a:t>Reduce ER visits and hospitalizations through proactive care</a:t>
            </a:r>
          </a:p>
          <a:p>
            <a:pPr marL="304815" indent="-304815">
              <a:buFont typeface="Arial" panose="020B0604020202020204" pitchFamily="34" charset="0"/>
              <a:buChar char="•"/>
            </a:pPr>
            <a:r>
              <a:rPr lang="en-US" sz="2133">
                <a:latin typeface="ITC Franklin Gothic Std Book"/>
              </a:rPr>
              <a:t>Annual wellness visits are paid in full for all three health plan options</a:t>
            </a:r>
          </a:p>
        </p:txBody>
      </p:sp>
    </p:spTree>
    <p:extLst>
      <p:ext uri="{BB962C8B-B14F-4D97-AF65-F5344CB8AC3E}">
        <p14:creationId xmlns:p14="http://schemas.microsoft.com/office/powerpoint/2010/main" val="2514752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01B440-228C-7445-28E4-F16E1AB7ED03}"/>
              </a:ext>
            </a:extLst>
          </p:cNvPr>
          <p:cNvSpPr>
            <a:spLocks noGrp="1"/>
          </p:cNvSpPr>
          <p:nvPr>
            <p:ph type="ctrTitle"/>
          </p:nvPr>
        </p:nvSpPr>
        <p:spPr/>
        <p:txBody>
          <a:bodyPr>
            <a:normAutofit fontScale="90000"/>
          </a:bodyPr>
          <a:lstStyle/>
          <a:p>
            <a:r>
              <a:rPr lang="en-US"/>
              <a:t>Dental Plan</a:t>
            </a:r>
          </a:p>
        </p:txBody>
      </p:sp>
      <p:sp>
        <p:nvSpPr>
          <p:cNvPr id="7" name="Text Placeholder 3">
            <a:extLst>
              <a:ext uri="{FF2B5EF4-FFF2-40B4-BE49-F238E27FC236}">
                <a16:creationId xmlns:a16="http://schemas.microsoft.com/office/drawing/2014/main" id="{826D86AA-05B3-1243-3D97-720F946F1E0C}"/>
              </a:ext>
            </a:extLst>
          </p:cNvPr>
          <p:cNvSpPr>
            <a:spLocks noGrp="1"/>
          </p:cNvSpPr>
          <p:nvPr>
            <p:ph type="body" sz="quarter" idx="10"/>
          </p:nvPr>
        </p:nvSpPr>
        <p:spPr/>
        <p:txBody>
          <a:bodyPr/>
          <a:lstStyle/>
          <a:p>
            <a:r>
              <a:rPr lang="en-US"/>
              <a:t>Basic and Enhanced Options Include</a:t>
            </a:r>
          </a:p>
        </p:txBody>
      </p:sp>
      <p:pic>
        <p:nvPicPr>
          <p:cNvPr id="13" name="Picture Placeholder 12" descr="A close-up of a person smiling&#10;&#10;AI-generated content may be incorrect.">
            <a:extLst>
              <a:ext uri="{FF2B5EF4-FFF2-40B4-BE49-F238E27FC236}">
                <a16:creationId xmlns:a16="http://schemas.microsoft.com/office/drawing/2014/main" id="{06640781-8B06-F539-F3AF-3B2BADC45041}"/>
              </a:ext>
            </a:extLst>
          </p:cNvPr>
          <p:cNvPicPr>
            <a:picLocks noGrp="1" noChangeAspect="1"/>
          </p:cNvPicPr>
          <p:nvPr>
            <p:ph type="pic" sz="quarter" idx="11"/>
          </p:nvPr>
        </p:nvPicPr>
        <p:blipFill>
          <a:blip r:embed="rId3">
            <a:extLst>
              <a:ext uri="{28A0092B-C50C-407E-A947-70E740481C1C}">
                <a14:useLocalDpi xmlns:a14="http://schemas.microsoft.com/office/drawing/2010/main"/>
              </a:ext>
            </a:extLst>
          </a:blip>
          <a:srcRect t="37" b="37"/>
          <a:stretch/>
        </p:blipFill>
        <p:spPr/>
      </p:pic>
      <p:sp>
        <p:nvSpPr>
          <p:cNvPr id="8" name="TextBox 7">
            <a:extLst>
              <a:ext uri="{FF2B5EF4-FFF2-40B4-BE49-F238E27FC236}">
                <a16:creationId xmlns:a16="http://schemas.microsoft.com/office/drawing/2014/main" id="{9B0A3A5B-D16D-A79A-93D5-10FB2AA16A6B}"/>
              </a:ext>
            </a:extLst>
          </p:cNvPr>
          <p:cNvSpPr txBox="1"/>
          <p:nvPr/>
        </p:nvSpPr>
        <p:spPr>
          <a:xfrm>
            <a:off x="609600" y="1955801"/>
            <a:ext cx="7823200" cy="2063963"/>
          </a:xfrm>
          <a:prstGeom prst="rect">
            <a:avLst/>
          </a:prstGeom>
        </p:spPr>
        <p:txBody>
          <a:bodyPr wrap="square" lIns="0" tIns="0" rIns="0" bIns="0" rtlCol="0" anchor="t">
            <a:spAutoFit/>
          </a:bodyPr>
          <a:lstStyle/>
          <a:p>
            <a:pPr marL="417427" lvl="1" indent="-208713">
              <a:lnSpc>
                <a:spcPts val="2706"/>
              </a:lnSpc>
              <a:buFont typeface="Arial"/>
              <a:buChar char="•"/>
            </a:pPr>
            <a:r>
              <a:rPr lang="en-US" sz="1933">
                <a:solidFill>
                  <a:srgbClr val="232D4B"/>
                </a:solidFill>
                <a:latin typeface="ITC Franklin Gothic Std 1"/>
                <a:ea typeface="ITC Franklin Gothic Std 1"/>
                <a:cs typeface="ITC Franklin Gothic Std 1"/>
                <a:sym typeface="ITC Franklin Gothic Std 1"/>
              </a:rPr>
              <a:t>100% coverage for in-network preventive care​</a:t>
            </a:r>
          </a:p>
          <a:p>
            <a:pPr marL="417427" lvl="1" indent="-208713">
              <a:lnSpc>
                <a:spcPts val="2706"/>
              </a:lnSpc>
              <a:buFont typeface="Arial"/>
              <a:buChar char="•"/>
            </a:pPr>
            <a:r>
              <a:rPr lang="en-US" sz="1933">
                <a:solidFill>
                  <a:srgbClr val="232D4B"/>
                </a:solidFill>
                <a:latin typeface="ITC Franklin Gothic Std 1"/>
                <a:ea typeface="ITC Franklin Gothic Std 1"/>
                <a:cs typeface="ITC Franklin Gothic Std 1"/>
                <a:sym typeface="ITC Franklin Gothic Std 1"/>
              </a:rPr>
              <a:t>Modest Deductible: $50.00/year; applies to non-preventive services</a:t>
            </a:r>
          </a:p>
          <a:p>
            <a:pPr marL="208714" lvl="1">
              <a:lnSpc>
                <a:spcPct val="150000"/>
              </a:lnSpc>
            </a:pPr>
            <a:endParaRPr lang="en-US" sz="933">
              <a:solidFill>
                <a:srgbClr val="232D4B"/>
              </a:solidFill>
              <a:latin typeface="ITC Franklin Gothic Std 1"/>
              <a:ea typeface="ITC Franklin Gothic Std 1"/>
              <a:cs typeface="ITC Franklin Gothic Std 1"/>
              <a:sym typeface="ITC Franklin Gothic Std 1"/>
            </a:endParaRPr>
          </a:p>
          <a:p>
            <a:pPr>
              <a:lnSpc>
                <a:spcPts val="3453"/>
              </a:lnSpc>
            </a:pPr>
            <a:r>
              <a:rPr lang="en-US" sz="2800">
                <a:solidFill>
                  <a:srgbClr val="E57200"/>
                </a:solidFill>
                <a:latin typeface="ITC Franklin Gothic Std 4"/>
                <a:ea typeface="ITC Franklin Gothic Std 4"/>
                <a:cs typeface="ITC Franklin Gothic Std 4"/>
                <a:sym typeface="ITC Franklin Gothic Std 4"/>
              </a:rPr>
              <a:t>Enhanced Covers Orthodontia Care</a:t>
            </a:r>
          </a:p>
          <a:p>
            <a:pPr marL="446213" lvl="1" indent="-223106">
              <a:lnSpc>
                <a:spcPts val="2893"/>
              </a:lnSpc>
              <a:buFont typeface="Arial"/>
              <a:buChar char="•"/>
            </a:pPr>
            <a:r>
              <a:rPr lang="en-US" sz="1933">
                <a:solidFill>
                  <a:srgbClr val="232D4B"/>
                </a:solidFill>
                <a:latin typeface="ITC Franklin Gothic Std 3"/>
                <a:ea typeface="ITC Franklin Gothic Std 3"/>
                <a:cs typeface="ITC Franklin Gothic Std 3"/>
                <a:sym typeface="ITC Franklin Gothic Std 3"/>
              </a:rPr>
              <a:t>Orthodontia Care: You pay 50%; Plan pays 50%​</a:t>
            </a:r>
          </a:p>
          <a:p>
            <a:pPr marL="446213" lvl="1" indent="-223106">
              <a:lnSpc>
                <a:spcPts val="2893"/>
              </a:lnSpc>
              <a:buFont typeface="Arial"/>
              <a:buChar char="•"/>
            </a:pPr>
            <a:r>
              <a:rPr lang="en-US" sz="1933">
                <a:solidFill>
                  <a:srgbClr val="232D4B"/>
                </a:solidFill>
                <a:latin typeface="ITC Franklin Gothic Std 3"/>
                <a:ea typeface="ITC Franklin Gothic Std 3"/>
                <a:cs typeface="ITC Franklin Gothic Std 3"/>
                <a:sym typeface="ITC Franklin Gothic Std 3"/>
              </a:rPr>
              <a:t>Lifetime Maximum Orthodontia Benefit: $1,500 per person</a:t>
            </a:r>
          </a:p>
        </p:txBody>
      </p:sp>
      <p:sp>
        <p:nvSpPr>
          <p:cNvPr id="9" name="TextBox 8">
            <a:extLst>
              <a:ext uri="{FF2B5EF4-FFF2-40B4-BE49-F238E27FC236}">
                <a16:creationId xmlns:a16="http://schemas.microsoft.com/office/drawing/2014/main" id="{16844087-A267-5515-088E-430B8D54B91C}"/>
              </a:ext>
            </a:extLst>
          </p:cNvPr>
          <p:cNvSpPr txBox="1"/>
          <p:nvPr/>
        </p:nvSpPr>
        <p:spPr>
          <a:xfrm>
            <a:off x="609600" y="4191001"/>
            <a:ext cx="7772400" cy="2521139"/>
          </a:xfrm>
          <a:prstGeom prst="rect">
            <a:avLst/>
          </a:prstGeom>
        </p:spPr>
        <p:txBody>
          <a:bodyPr wrap="square" lIns="0" tIns="0" rIns="0" bIns="0" rtlCol="0" anchor="t">
            <a:spAutoFit/>
          </a:bodyPr>
          <a:lstStyle/>
          <a:p>
            <a:pPr>
              <a:lnSpc>
                <a:spcPts val="3360"/>
              </a:lnSpc>
            </a:pPr>
            <a:r>
              <a:rPr lang="en-US" sz="2800">
                <a:solidFill>
                  <a:srgbClr val="E57200"/>
                </a:solidFill>
                <a:latin typeface="ITC Franklin Gothic Std 4"/>
                <a:ea typeface="ITC Franklin Gothic Std 4"/>
                <a:cs typeface="ITC Franklin Gothic Std 4"/>
                <a:sym typeface="ITC Franklin Gothic Std 4"/>
              </a:rPr>
              <a:t>Annual Maximum Benefit</a:t>
            </a:r>
          </a:p>
          <a:p>
            <a:pPr marL="403033" lvl="1" indent="-201517">
              <a:lnSpc>
                <a:spcPts val="2613"/>
              </a:lnSpc>
              <a:buFont typeface="Arial"/>
              <a:buChar char="•"/>
            </a:pPr>
            <a:r>
              <a:rPr lang="en-US" sz="1933">
                <a:solidFill>
                  <a:srgbClr val="232D4B"/>
                </a:solidFill>
                <a:latin typeface="ITC Franklin Gothic Std 1"/>
                <a:ea typeface="ITC Franklin Gothic Std 1"/>
                <a:cs typeface="ITC Franklin Gothic Std 1"/>
                <a:sym typeface="ITC Franklin Gothic Std 1"/>
              </a:rPr>
              <a:t>Basic: $1,000​</a:t>
            </a:r>
          </a:p>
          <a:p>
            <a:pPr marL="403033" lvl="1" indent="-201517">
              <a:lnSpc>
                <a:spcPts val="2613"/>
              </a:lnSpc>
              <a:buFont typeface="Arial"/>
              <a:buChar char="•"/>
            </a:pPr>
            <a:r>
              <a:rPr lang="en-US" sz="1933">
                <a:solidFill>
                  <a:srgbClr val="232D4B"/>
                </a:solidFill>
                <a:latin typeface="ITC Franklin Gothic Std 1"/>
                <a:ea typeface="ITC Franklin Gothic Std 1"/>
                <a:cs typeface="ITC Franklin Gothic Std 1"/>
                <a:sym typeface="ITC Franklin Gothic Std 1"/>
              </a:rPr>
              <a:t>Enhanced: $2,000</a:t>
            </a:r>
          </a:p>
          <a:p>
            <a:pPr marL="201516" lvl="1"/>
            <a:endParaRPr lang="en-US" sz="1933">
              <a:solidFill>
                <a:srgbClr val="232D4B"/>
              </a:solidFill>
              <a:latin typeface="ITC Franklin Gothic Std 1"/>
              <a:ea typeface="ITC Franklin Gothic Std 1"/>
              <a:cs typeface="ITC Franklin Gothic Std 1"/>
              <a:sym typeface="ITC Franklin Gothic Std 1"/>
            </a:endParaRPr>
          </a:p>
          <a:p>
            <a:pPr>
              <a:lnSpc>
                <a:spcPts val="3360"/>
              </a:lnSpc>
            </a:pPr>
            <a:r>
              <a:rPr lang="en-US" sz="2800">
                <a:solidFill>
                  <a:srgbClr val="E57200"/>
                </a:solidFill>
                <a:latin typeface="ITC Franklin Gothic Std 4"/>
                <a:ea typeface="ITC Franklin Gothic Std 4"/>
                <a:cs typeface="ITC Franklin Gothic Std 4"/>
                <a:sym typeface="ITC Franklin Gothic Std 4"/>
              </a:rPr>
              <a:t>Major Restorative Work</a:t>
            </a:r>
          </a:p>
          <a:p>
            <a:pPr marL="431820" lvl="1" indent="-215909">
              <a:lnSpc>
                <a:spcPts val="2799"/>
              </a:lnSpc>
              <a:buFont typeface="Arial"/>
              <a:buChar char="•"/>
            </a:pPr>
            <a:r>
              <a:rPr lang="en-US" sz="1933">
                <a:solidFill>
                  <a:srgbClr val="232D4B"/>
                </a:solidFill>
                <a:latin typeface="ITC Franklin Gothic Std 3"/>
                <a:ea typeface="ITC Franklin Gothic Std 3"/>
                <a:cs typeface="ITC Franklin Gothic Std 3"/>
                <a:sym typeface="ITC Franklin Gothic Std 3"/>
              </a:rPr>
              <a:t>Basic: You pay 50% after annual deductible; Plan pays 50%​</a:t>
            </a:r>
          </a:p>
          <a:p>
            <a:pPr marL="431820" lvl="1" indent="-215909">
              <a:lnSpc>
                <a:spcPts val="2799"/>
              </a:lnSpc>
              <a:buFont typeface="Arial"/>
              <a:buChar char="•"/>
            </a:pPr>
            <a:r>
              <a:rPr lang="en-US" sz="1933">
                <a:solidFill>
                  <a:srgbClr val="232D4B"/>
                </a:solidFill>
                <a:latin typeface="ITC Franklin Gothic Std 3"/>
                <a:ea typeface="ITC Franklin Gothic Std 3"/>
                <a:cs typeface="ITC Franklin Gothic Std 3"/>
                <a:sym typeface="ITC Franklin Gothic Std 3"/>
              </a:rPr>
              <a:t>Enhanced: You pay 40% after annual deductible; Plan pays 60%</a:t>
            </a:r>
          </a:p>
        </p:txBody>
      </p:sp>
      <p:pic>
        <p:nvPicPr>
          <p:cNvPr id="17" name="Picture 16" descr="A qr code on a white background&#10;&#10;AI-generated content may be incorrect.">
            <a:extLst>
              <a:ext uri="{FF2B5EF4-FFF2-40B4-BE49-F238E27FC236}">
                <a16:creationId xmlns:a16="http://schemas.microsoft.com/office/drawing/2014/main" id="{D3D1FD90-FE77-C0B2-BAF9-62D924442E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56400" y="4140200"/>
            <a:ext cx="1455530" cy="1807768"/>
          </a:xfrm>
          <a:prstGeom prst="rect">
            <a:avLst/>
          </a:prstGeom>
        </p:spPr>
      </p:pic>
      <p:sp>
        <p:nvSpPr>
          <p:cNvPr id="2" name="TextBox 1">
            <a:extLst>
              <a:ext uri="{FF2B5EF4-FFF2-40B4-BE49-F238E27FC236}">
                <a16:creationId xmlns:a16="http://schemas.microsoft.com/office/drawing/2014/main" id="{736A2515-CF7D-928B-59BA-927A18A729C9}"/>
              </a:ext>
            </a:extLst>
          </p:cNvPr>
          <p:cNvSpPr txBox="1"/>
          <p:nvPr/>
        </p:nvSpPr>
        <p:spPr>
          <a:xfrm rot="20555259">
            <a:off x="6652881" y="2884439"/>
            <a:ext cx="1886375" cy="615361"/>
          </a:xfrm>
          <a:prstGeom prst="rect">
            <a:avLst/>
          </a:prstGeom>
          <a:ln>
            <a:solidFill>
              <a:srgbClr val="E57200"/>
            </a:solidFill>
          </a:ln>
        </p:spPr>
        <p:txBody>
          <a:bodyPr wrap="square" lIns="0" tIns="0" rIns="0" bIns="0" rtlCol="0" anchor="t">
            <a:spAutoFit/>
          </a:bodyPr>
          <a:lstStyle/>
          <a:p>
            <a:pPr marL="208714" lvl="1"/>
            <a:r>
              <a:rPr lang="en-US" sz="1333">
                <a:solidFill>
                  <a:srgbClr val="232D4B"/>
                </a:solidFill>
                <a:latin typeface="ITC Franklin Gothic Std 1"/>
                <a:ea typeface="ITC Franklin Gothic Std 1"/>
                <a:cs typeface="ITC Franklin Gothic Std 1"/>
                <a:sym typeface="ITC Franklin Gothic Std 1"/>
              </a:rPr>
              <a:t>(increased benefit; was $1,000 lifetime max)</a:t>
            </a:r>
            <a:endParaRPr lang="en-US" sz="1333">
              <a:solidFill>
                <a:srgbClr val="232D4B"/>
              </a:solidFill>
              <a:latin typeface="ITC Franklin Gothic Std 3"/>
              <a:ea typeface="ITC Franklin Gothic Std 3"/>
              <a:cs typeface="ITC Franklin Gothic Std 3"/>
              <a:sym typeface="ITC Franklin Gothic Std 3"/>
            </a:endParaRPr>
          </a:p>
        </p:txBody>
      </p:sp>
      <p:sp>
        <p:nvSpPr>
          <p:cNvPr id="3" name="Arc 2">
            <a:extLst>
              <a:ext uri="{FF2B5EF4-FFF2-40B4-BE49-F238E27FC236}">
                <a16:creationId xmlns:a16="http://schemas.microsoft.com/office/drawing/2014/main" id="{B5E32B57-5C4B-4D75-A96B-1859AC5A7DA2}"/>
              </a:ext>
            </a:extLst>
          </p:cNvPr>
          <p:cNvSpPr/>
          <p:nvPr/>
        </p:nvSpPr>
        <p:spPr>
          <a:xfrm rot="5400000">
            <a:off x="7213600" y="3225800"/>
            <a:ext cx="508000" cy="609600"/>
          </a:xfrm>
          <a:prstGeom prst="arc">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sz="1200"/>
          </a:p>
        </p:txBody>
      </p:sp>
    </p:spTree>
    <p:extLst>
      <p:ext uri="{BB962C8B-B14F-4D97-AF65-F5344CB8AC3E}">
        <p14:creationId xmlns:p14="http://schemas.microsoft.com/office/powerpoint/2010/main" val="707506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3AF19-565F-D07E-6C15-634421C24F06}"/>
              </a:ext>
            </a:extLst>
          </p:cNvPr>
          <p:cNvSpPr>
            <a:spLocks noGrp="1"/>
          </p:cNvSpPr>
          <p:nvPr>
            <p:ph type="ctrTitle"/>
          </p:nvPr>
        </p:nvSpPr>
        <p:spPr/>
        <p:txBody>
          <a:bodyPr>
            <a:normAutofit fontScale="90000"/>
          </a:bodyPr>
          <a:lstStyle/>
          <a:p>
            <a:r>
              <a:rPr lang="en-US"/>
              <a:t>2026 Monthly Dental Premiums</a:t>
            </a:r>
          </a:p>
        </p:txBody>
      </p:sp>
      <p:sp>
        <p:nvSpPr>
          <p:cNvPr id="10" name="TextBox 15">
            <a:extLst>
              <a:ext uri="{FF2B5EF4-FFF2-40B4-BE49-F238E27FC236}">
                <a16:creationId xmlns:a16="http://schemas.microsoft.com/office/drawing/2014/main" id="{3CACDD60-6977-10E7-A551-3639563DC4E6}"/>
              </a:ext>
            </a:extLst>
          </p:cNvPr>
          <p:cNvSpPr txBox="1"/>
          <p:nvPr/>
        </p:nvSpPr>
        <p:spPr>
          <a:xfrm>
            <a:off x="609600" y="5003800"/>
            <a:ext cx="11328400" cy="1599092"/>
          </a:xfrm>
          <a:prstGeom prst="rect">
            <a:avLst/>
          </a:prstGeom>
        </p:spPr>
        <p:txBody>
          <a:bodyPr wrap="square" lIns="0" tIns="0" rIns="0" bIns="0" rtlCol="0" anchor="t">
            <a:spAutoFit/>
          </a:bodyPr>
          <a:lstStyle/>
          <a:p>
            <a:pPr marL="228611" indent="-228611">
              <a:lnSpc>
                <a:spcPts val="2090"/>
              </a:lnSpc>
              <a:spcBef>
                <a:spcPct val="0"/>
              </a:spcBef>
              <a:buFont typeface="Arial" panose="020B0604020202020204" pitchFamily="34" charset="0"/>
              <a:buChar char="•"/>
            </a:pPr>
            <a:r>
              <a:rPr lang="en-US" sz="1493" i="1">
                <a:solidFill>
                  <a:srgbClr val="232D4B"/>
                </a:solidFill>
                <a:latin typeface="ITC Franklin Gothic Std Book" panose="020B0504030503020204" pitchFamily="34" charset="77"/>
                <a:ea typeface="ITC Franklin Gothic Std 2"/>
                <a:cs typeface="ITC Franklin Gothic Std 2"/>
                <a:sym typeface="ITC Franklin Gothic Std 2"/>
              </a:rPr>
              <a:t>New rates are listed above along with the $ change from 2025</a:t>
            </a:r>
          </a:p>
          <a:p>
            <a:pPr marL="533427" lvl="1" indent="-228611">
              <a:lnSpc>
                <a:spcPts val="2090"/>
              </a:lnSpc>
              <a:spcBef>
                <a:spcPct val="0"/>
              </a:spcBef>
              <a:buFont typeface="Arial" panose="020B0604020202020204" pitchFamily="34" charset="0"/>
              <a:buChar char="•"/>
            </a:pPr>
            <a:r>
              <a:rPr lang="en-US" sz="1493" i="1">
                <a:solidFill>
                  <a:srgbClr val="232D4B"/>
                </a:solidFill>
                <a:latin typeface="ITC Franklin Gothic Std Book" panose="020B0504030503020204" pitchFamily="34" charset="77"/>
                <a:ea typeface="ITC Franklin Gothic Std 2"/>
                <a:cs typeface="ITC Franklin Gothic Std 2"/>
                <a:sym typeface="ITC Franklin Gothic Std 2"/>
              </a:rPr>
              <a:t> If you are paid bi-weekly, divide the monthly premiums by 2</a:t>
            </a:r>
          </a:p>
          <a:p>
            <a:pPr marL="533427" lvl="1" indent="-228611">
              <a:lnSpc>
                <a:spcPts val="2090"/>
              </a:lnSpc>
              <a:spcBef>
                <a:spcPct val="0"/>
              </a:spcBef>
              <a:buFont typeface="Arial" panose="020B0604020202020204" pitchFamily="34" charset="0"/>
              <a:buChar char="•"/>
            </a:pPr>
            <a:r>
              <a:rPr lang="en-US" sz="1493" i="1">
                <a:solidFill>
                  <a:srgbClr val="232D4B"/>
                </a:solidFill>
                <a:latin typeface="ITC Franklin Gothic Std Book" panose="020B0504030503020204" pitchFamily="34" charset="77"/>
                <a:ea typeface="ITC Franklin Gothic Std 2"/>
                <a:cs typeface="ITC Franklin Gothic Std 2"/>
                <a:sym typeface="ITC Franklin Gothic Std 2"/>
              </a:rPr>
              <a:t>There are no changes to coinsurance or deductible</a:t>
            </a:r>
          </a:p>
          <a:p>
            <a:pPr marL="533427" lvl="1" indent="-228611">
              <a:lnSpc>
                <a:spcPts val="2090"/>
              </a:lnSpc>
              <a:spcBef>
                <a:spcPct val="0"/>
              </a:spcBef>
              <a:buFont typeface="Arial" panose="020B0604020202020204" pitchFamily="34" charset="0"/>
              <a:buChar char="•"/>
            </a:pPr>
            <a:r>
              <a:rPr lang="en-US" sz="1493" i="1">
                <a:solidFill>
                  <a:srgbClr val="232D4B"/>
                </a:solidFill>
                <a:latin typeface="ITC Franklin Gothic Std Book" panose="020B0504030503020204" pitchFamily="34" charset="77"/>
                <a:ea typeface="ITC Franklin Gothic Std 2"/>
                <a:cs typeface="ITC Franklin Gothic Std 2"/>
                <a:sym typeface="ITC Franklin Gothic Std 2"/>
              </a:rPr>
              <a:t>The orthodontia allowance in the Enhanced Plan increased from $1,000 to $1,500.</a:t>
            </a:r>
          </a:p>
          <a:p>
            <a:pPr marL="533427" lvl="1" indent="-228611">
              <a:lnSpc>
                <a:spcPts val="2090"/>
              </a:lnSpc>
              <a:spcBef>
                <a:spcPct val="0"/>
              </a:spcBef>
              <a:buFont typeface="Arial" panose="020B0604020202020204" pitchFamily="34" charset="0"/>
              <a:buChar char="•"/>
            </a:pPr>
            <a:r>
              <a:rPr lang="en-US" sz="1493" i="1">
                <a:solidFill>
                  <a:srgbClr val="232D4B"/>
                </a:solidFill>
                <a:latin typeface="ITC Franklin Gothic Std Book" panose="020B0504030503020204" pitchFamily="34" charset="77"/>
                <a:ea typeface="ITC Franklin Gothic Std 2"/>
                <a:cs typeface="ITC Franklin Gothic Std 2"/>
                <a:sym typeface="ITC Franklin Gothic Std 2"/>
              </a:rPr>
              <a:t>Rates for COBRA, Postdoctoral fellows, J Visa, and </a:t>
            </a:r>
            <a:r>
              <a:rPr lang="en-US" sz="1493" i="1" err="1">
                <a:solidFill>
                  <a:srgbClr val="232D4B"/>
                </a:solidFill>
                <a:latin typeface="ITC Franklin Gothic Std Book" panose="020B0504030503020204" pitchFamily="34" charset="77"/>
                <a:ea typeface="ITC Franklin Gothic Std 2"/>
                <a:cs typeface="ITC Franklin Gothic Std 2"/>
                <a:sym typeface="ITC Franklin Gothic Std 2"/>
              </a:rPr>
              <a:t>Housestaff</a:t>
            </a:r>
            <a:r>
              <a:rPr lang="en-US" sz="1493" i="1">
                <a:solidFill>
                  <a:srgbClr val="232D4B"/>
                </a:solidFill>
                <a:latin typeface="ITC Franklin Gothic Std Book" panose="020B0504030503020204" pitchFamily="34" charset="77"/>
                <a:ea typeface="ITC Franklin Gothic Std 2"/>
                <a:cs typeface="ITC Franklin Gothic Std 2"/>
                <a:sym typeface="ITC Franklin Gothic Std 2"/>
              </a:rPr>
              <a:t> differ from above; you can see your rates online at </a:t>
            </a:r>
            <a:r>
              <a:rPr lang="en-US" sz="1493" i="1">
                <a:solidFill>
                  <a:srgbClr val="232D4B"/>
                </a:solidFill>
                <a:latin typeface="ITC Franklin Gothic Std Book" panose="020B0504030503020204" pitchFamily="34" charset="77"/>
                <a:ea typeface="ITC Franklin Gothic Std 2"/>
                <a:cs typeface="ITC Franklin Gothic Std 2"/>
                <a:sym typeface="ITC Franklin Gothic Std 2"/>
                <a:hlinkClick r:id="rId2"/>
              </a:rPr>
              <a:t>hr.virginia.edu/OE2026</a:t>
            </a:r>
            <a:endParaRPr lang="en-US" sz="1493" i="1">
              <a:solidFill>
                <a:srgbClr val="232D4B"/>
              </a:solidFill>
              <a:latin typeface="ITC Franklin Gothic Std Book" panose="020B0504030503020204" pitchFamily="34" charset="77"/>
              <a:ea typeface="ITC Franklin Gothic Std 2"/>
              <a:cs typeface="ITC Franklin Gothic Std 2"/>
              <a:sym typeface="ITC Franklin Gothic Std 2"/>
            </a:endParaRPr>
          </a:p>
        </p:txBody>
      </p:sp>
      <p:graphicFrame>
        <p:nvGraphicFramePr>
          <p:cNvPr id="11" name="Table 10">
            <a:extLst>
              <a:ext uri="{FF2B5EF4-FFF2-40B4-BE49-F238E27FC236}">
                <a16:creationId xmlns:a16="http://schemas.microsoft.com/office/drawing/2014/main" id="{1AE060F7-2BD2-4659-7F9D-4D7391B603DC}"/>
              </a:ext>
            </a:extLst>
          </p:cNvPr>
          <p:cNvGraphicFramePr>
            <a:graphicFrameLocks noGrp="1"/>
          </p:cNvGraphicFramePr>
          <p:nvPr/>
        </p:nvGraphicFramePr>
        <p:xfrm>
          <a:off x="762000" y="1752600"/>
          <a:ext cx="10464801" cy="3484544"/>
        </p:xfrm>
        <a:graphic>
          <a:graphicData uri="http://schemas.openxmlformats.org/drawingml/2006/table">
            <a:tbl>
              <a:tblPr/>
              <a:tblGrid>
                <a:gridCol w="3093941">
                  <a:extLst>
                    <a:ext uri="{9D8B030D-6E8A-4147-A177-3AD203B41FA5}">
                      <a16:colId xmlns:a16="http://schemas.microsoft.com/office/drawing/2014/main" val="20000"/>
                    </a:ext>
                  </a:extLst>
                </a:gridCol>
                <a:gridCol w="3639931">
                  <a:extLst>
                    <a:ext uri="{9D8B030D-6E8A-4147-A177-3AD203B41FA5}">
                      <a16:colId xmlns:a16="http://schemas.microsoft.com/office/drawing/2014/main" val="20001"/>
                    </a:ext>
                  </a:extLst>
                </a:gridCol>
                <a:gridCol w="3730929">
                  <a:extLst>
                    <a:ext uri="{9D8B030D-6E8A-4147-A177-3AD203B41FA5}">
                      <a16:colId xmlns:a16="http://schemas.microsoft.com/office/drawing/2014/main" val="20002"/>
                    </a:ext>
                  </a:extLst>
                </a:gridCol>
              </a:tblGrid>
              <a:tr h="728896">
                <a:tc>
                  <a:txBody>
                    <a:bodyPr/>
                    <a:lstStyle/>
                    <a:p>
                      <a:pPr algn="ctr">
                        <a:lnSpc>
                          <a:spcPts val="3919"/>
                        </a:lnSpc>
                        <a:defRPr/>
                      </a:pPr>
                      <a:r>
                        <a:rPr lang="en-US" sz="2100" b="0" i="0">
                          <a:solidFill>
                            <a:schemeClr val="bg1"/>
                          </a:solidFill>
                          <a:latin typeface="ITC Franklin Gothic Std Med" panose="020B0504030503020204" pitchFamily="34" charset="77"/>
                          <a:ea typeface="ITC Franklin Gothic Std 4"/>
                          <a:cs typeface="ITC Franklin Gothic Std 4"/>
                          <a:sym typeface="ITC Franklin Gothic Std 4"/>
                        </a:rPr>
                        <a:t>UVA Dental Plan</a:t>
                      </a:r>
                      <a:endParaRPr lang="en-US" sz="2100" b="0" i="0">
                        <a:solidFill>
                          <a:schemeClr val="bg1"/>
                        </a:solidFill>
                        <a:latin typeface="ITC Franklin Gothic Std Med"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E57200"/>
                    </a:solidFill>
                  </a:tcPr>
                </a:tc>
                <a:tc>
                  <a:txBody>
                    <a:bodyPr/>
                    <a:lstStyle/>
                    <a:p>
                      <a:pPr algn="ctr">
                        <a:lnSpc>
                          <a:spcPts val="3919"/>
                        </a:lnSpc>
                        <a:defRPr/>
                      </a:pPr>
                      <a:r>
                        <a:rPr lang="en-US" sz="2100" b="0" i="0">
                          <a:solidFill>
                            <a:schemeClr val="bg1"/>
                          </a:solidFill>
                          <a:latin typeface="ITC Franklin Gothic Std Med" panose="020B0504030503020204" pitchFamily="34" charset="77"/>
                          <a:ea typeface="ITC Franklin Gothic Std 4"/>
                          <a:cs typeface="ITC Franklin Gothic Std 4"/>
                          <a:sym typeface="ITC Franklin Gothic Std 4"/>
                        </a:rPr>
                        <a:t>Basic</a:t>
                      </a:r>
                      <a:endParaRPr lang="en-US" sz="2100" b="0" i="0">
                        <a:solidFill>
                          <a:schemeClr val="bg1"/>
                        </a:solidFill>
                        <a:latin typeface="ITC Franklin Gothic Std Med"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E57200"/>
                    </a:solidFill>
                  </a:tcPr>
                </a:tc>
                <a:tc>
                  <a:txBody>
                    <a:bodyPr/>
                    <a:lstStyle/>
                    <a:p>
                      <a:pPr algn="ctr">
                        <a:lnSpc>
                          <a:spcPts val="3919"/>
                        </a:lnSpc>
                        <a:defRPr/>
                      </a:pPr>
                      <a:r>
                        <a:rPr lang="en-US" sz="2100" b="0" i="0">
                          <a:solidFill>
                            <a:schemeClr val="bg1"/>
                          </a:solidFill>
                          <a:latin typeface="ITC Franklin Gothic Std Med" panose="020B0504030503020204" pitchFamily="34" charset="77"/>
                          <a:ea typeface="ITC Franklin Gothic Std 4"/>
                          <a:cs typeface="ITC Franklin Gothic Std 4"/>
                          <a:sym typeface="ITC Franklin Gothic Std 4"/>
                        </a:rPr>
                        <a:t>Enhanced</a:t>
                      </a:r>
                      <a:endParaRPr lang="en-US" sz="2100" b="0" i="0">
                        <a:solidFill>
                          <a:schemeClr val="bg1"/>
                        </a:solidFill>
                        <a:latin typeface="ITC Franklin Gothic Std Med"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E57200"/>
                    </a:solidFill>
                  </a:tcPr>
                </a:tc>
                <a:extLst>
                  <a:ext uri="{0D108BD9-81ED-4DB2-BD59-A6C34878D82A}">
                    <a16:rowId xmlns:a16="http://schemas.microsoft.com/office/drawing/2014/main" val="10000"/>
                  </a:ext>
                </a:extLst>
              </a:tr>
              <a:tr h="579776">
                <a:tc>
                  <a:txBody>
                    <a:bodyPr/>
                    <a:lstStyle/>
                    <a:p>
                      <a:pPr algn="ctr">
                        <a:lnSpc>
                          <a:spcPts val="3919"/>
                        </a:lnSpc>
                        <a:defRPr/>
                      </a:pP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Employee</a:t>
                      </a:r>
                      <a:endParaRPr lang="en-US" sz="1900" b="0" i="0">
                        <a:solidFill>
                          <a:schemeClr val="tx1"/>
                        </a:solidFill>
                        <a:latin typeface="ITC Franklin Gothic Std Med"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FFFFFF"/>
                    </a:solidFill>
                  </a:tcPr>
                </a:tc>
                <a:tc>
                  <a:txBody>
                    <a:bodyPr/>
                    <a:lstStyle/>
                    <a:p>
                      <a:pPr algn="ctr">
                        <a:lnSpc>
                          <a:spcPts val="3919"/>
                        </a:lnSpc>
                        <a:defRPr/>
                      </a:pP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$2.75 </a:t>
                      </a:r>
                      <a:r>
                        <a:rPr lang="en-US" sz="1900" b="0" i="0">
                          <a:solidFill>
                            <a:srgbClr val="232D4B"/>
                          </a:solidFill>
                          <a:latin typeface="ITC Franklin Gothic Std Book" panose="020B0504030503020204" pitchFamily="34" charset="77"/>
                          <a:ea typeface="ITC Franklin Gothic Std 5"/>
                          <a:cs typeface="ITC Franklin Gothic Std 5"/>
                          <a:sym typeface="ITC Franklin Gothic Std 5"/>
                        </a:rPr>
                        <a:t>(+$1.75)</a:t>
                      </a:r>
                      <a:endParaRPr lang="en-US" sz="1900" b="0" i="0">
                        <a:solidFill>
                          <a:srgbClr val="232D4B"/>
                        </a:solidFill>
                        <a:latin typeface="ITC Franklin Gothic Std Book"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FFFFFF"/>
                    </a:solidFill>
                  </a:tcPr>
                </a:tc>
                <a:tc>
                  <a:txBody>
                    <a:bodyPr/>
                    <a:lstStyle/>
                    <a:p>
                      <a:pPr algn="ctr">
                        <a:lnSpc>
                          <a:spcPts val="3919"/>
                        </a:lnSpc>
                        <a:defRPr/>
                      </a:pP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$13.75 </a:t>
                      </a:r>
                      <a:r>
                        <a:rPr lang="en-US" sz="1900" b="0" i="0">
                          <a:solidFill>
                            <a:srgbClr val="232D4B"/>
                          </a:solidFill>
                          <a:latin typeface="ITC Franklin Gothic Std Book" panose="020B0504030503020204" pitchFamily="34" charset="77"/>
                          <a:ea typeface="ITC Franklin Gothic Std 5"/>
                          <a:cs typeface="ITC Franklin Gothic Std 5"/>
                          <a:sym typeface="ITC Franklin Gothic Std 5"/>
                        </a:rPr>
                        <a:t>(+$3.25)</a:t>
                      </a:r>
                      <a:endParaRPr lang="en-US" sz="1900" b="0" i="0">
                        <a:solidFill>
                          <a:srgbClr val="232D4B"/>
                        </a:solidFill>
                        <a:latin typeface="ITC Franklin Gothic Std Book"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9776">
                <a:tc>
                  <a:txBody>
                    <a:bodyPr/>
                    <a:lstStyle/>
                    <a:p>
                      <a:pPr algn="ctr">
                        <a:lnSpc>
                          <a:spcPts val="3919"/>
                        </a:lnSpc>
                        <a:defRPr/>
                      </a:pPr>
                      <a:r>
                        <a:rPr lang="en-US" sz="1900" b="0" i="0" err="1">
                          <a:solidFill>
                            <a:schemeClr val="tx1"/>
                          </a:solidFill>
                          <a:latin typeface="ITC Franklin Gothic Std Med" panose="020B0504030503020204" pitchFamily="34" charset="77"/>
                          <a:ea typeface="ITC Franklin Gothic Std 5"/>
                          <a:cs typeface="ITC Franklin Gothic Std 5"/>
                          <a:sym typeface="ITC Franklin Gothic Std 5"/>
                        </a:rPr>
                        <a:t>EE+Child</a:t>
                      </a: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(ren)</a:t>
                      </a:r>
                      <a:endParaRPr lang="en-US" sz="1900" b="0" i="0">
                        <a:solidFill>
                          <a:schemeClr val="tx1"/>
                        </a:solidFill>
                        <a:latin typeface="ITC Franklin Gothic Std Med"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E57200">
                        <a:alpha val="25098"/>
                      </a:srgbClr>
                    </a:solidFill>
                  </a:tcPr>
                </a:tc>
                <a:tc>
                  <a:txBody>
                    <a:bodyPr/>
                    <a:lstStyle/>
                    <a:p>
                      <a:pPr algn="ctr">
                        <a:lnSpc>
                          <a:spcPts val="3919"/>
                        </a:lnSpc>
                        <a:defRPr/>
                      </a:pP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$5.25 </a:t>
                      </a:r>
                      <a:r>
                        <a:rPr lang="en-US" sz="1900" b="0" i="0">
                          <a:solidFill>
                            <a:srgbClr val="232D4B"/>
                          </a:solidFill>
                          <a:latin typeface="ITC Franklin Gothic Std Book" panose="020B0504030503020204" pitchFamily="34" charset="77"/>
                          <a:ea typeface="ITC Franklin Gothic Std 5"/>
                          <a:cs typeface="ITC Franklin Gothic Std 5"/>
                          <a:sym typeface="ITC Franklin Gothic Std 5"/>
                        </a:rPr>
                        <a:t>(+$3.25)</a:t>
                      </a:r>
                      <a:endParaRPr lang="en-US" sz="1900" b="0" i="0">
                        <a:solidFill>
                          <a:srgbClr val="232D4B"/>
                        </a:solidFill>
                        <a:latin typeface="ITC Franklin Gothic Std Book"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E57200">
                        <a:alpha val="25098"/>
                      </a:srgbClr>
                    </a:solidFill>
                  </a:tcPr>
                </a:tc>
                <a:tc>
                  <a:txBody>
                    <a:bodyPr/>
                    <a:lstStyle/>
                    <a:p>
                      <a:pPr algn="ctr">
                        <a:lnSpc>
                          <a:spcPts val="3919"/>
                        </a:lnSpc>
                        <a:defRPr/>
                      </a:pP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$31.75 </a:t>
                      </a:r>
                      <a:r>
                        <a:rPr lang="en-US" sz="1900" b="0" i="0">
                          <a:solidFill>
                            <a:srgbClr val="232D4B"/>
                          </a:solidFill>
                          <a:latin typeface="ITC Franklin Gothic Std Book" panose="020B0504030503020204" pitchFamily="34" charset="77"/>
                          <a:ea typeface="ITC Franklin Gothic Std 5"/>
                          <a:cs typeface="ITC Franklin Gothic Std 5"/>
                          <a:sym typeface="ITC Franklin Gothic Std 5"/>
                        </a:rPr>
                        <a:t>(+7.00)</a:t>
                      </a:r>
                      <a:endParaRPr lang="en-US" sz="1900" b="0" i="0">
                        <a:solidFill>
                          <a:srgbClr val="232D4B"/>
                        </a:solidFill>
                        <a:latin typeface="ITC Franklin Gothic Std Book"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E57200">
                        <a:alpha val="25098"/>
                      </a:srgbClr>
                    </a:solidFill>
                  </a:tcPr>
                </a:tc>
                <a:extLst>
                  <a:ext uri="{0D108BD9-81ED-4DB2-BD59-A6C34878D82A}">
                    <a16:rowId xmlns:a16="http://schemas.microsoft.com/office/drawing/2014/main" val="10002"/>
                  </a:ext>
                </a:extLst>
              </a:tr>
              <a:tr h="579776">
                <a:tc>
                  <a:txBody>
                    <a:bodyPr/>
                    <a:lstStyle/>
                    <a:p>
                      <a:pPr algn="ctr">
                        <a:lnSpc>
                          <a:spcPts val="3919"/>
                        </a:lnSpc>
                        <a:defRPr/>
                      </a:pPr>
                      <a:r>
                        <a:rPr lang="en-US" sz="1900" b="0" i="0" err="1">
                          <a:solidFill>
                            <a:schemeClr val="tx1"/>
                          </a:solidFill>
                          <a:latin typeface="ITC Franklin Gothic Std Med" panose="020B0504030503020204" pitchFamily="34" charset="77"/>
                          <a:ea typeface="ITC Franklin Gothic Std 5"/>
                          <a:cs typeface="ITC Franklin Gothic Std 5"/>
                          <a:sym typeface="ITC Franklin Gothic Std 5"/>
                        </a:rPr>
                        <a:t>EE+Spouse</a:t>
                      </a:r>
                      <a:endParaRPr lang="en-US" sz="1900" b="0" i="0">
                        <a:solidFill>
                          <a:schemeClr val="tx1"/>
                        </a:solidFill>
                        <a:latin typeface="ITC Franklin Gothic Std Med"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FFFFFF"/>
                    </a:solidFill>
                  </a:tcPr>
                </a:tc>
                <a:tc>
                  <a:txBody>
                    <a:bodyPr/>
                    <a:lstStyle/>
                    <a:p>
                      <a:pPr algn="ctr">
                        <a:lnSpc>
                          <a:spcPts val="3919"/>
                        </a:lnSpc>
                        <a:defRPr/>
                      </a:pP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$7.50 </a:t>
                      </a:r>
                      <a:r>
                        <a:rPr lang="en-US" sz="1900" b="0" i="0">
                          <a:solidFill>
                            <a:srgbClr val="232D4B"/>
                          </a:solidFill>
                          <a:latin typeface="ITC Franklin Gothic Std Book" panose="020B0504030503020204" pitchFamily="34" charset="77"/>
                          <a:ea typeface="ITC Franklin Gothic Std 5"/>
                          <a:cs typeface="ITC Franklin Gothic Std 5"/>
                          <a:sym typeface="ITC Franklin Gothic Std 5"/>
                        </a:rPr>
                        <a:t>(+$3.50)</a:t>
                      </a:r>
                      <a:endParaRPr lang="en-US" sz="1900" b="0" i="0">
                        <a:solidFill>
                          <a:srgbClr val="232D4B"/>
                        </a:solidFill>
                        <a:latin typeface="ITC Franklin Gothic Std Book"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FFFFFF"/>
                    </a:solidFill>
                  </a:tcPr>
                </a:tc>
                <a:tc>
                  <a:txBody>
                    <a:bodyPr/>
                    <a:lstStyle/>
                    <a:p>
                      <a:pPr algn="ctr">
                        <a:lnSpc>
                          <a:spcPts val="3919"/>
                        </a:lnSpc>
                        <a:defRPr/>
                      </a:pP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$36.00 </a:t>
                      </a:r>
                      <a:r>
                        <a:rPr lang="en-US" sz="1900" b="0" i="0">
                          <a:solidFill>
                            <a:srgbClr val="232D4B"/>
                          </a:solidFill>
                          <a:latin typeface="ITC Franklin Gothic Std Book" panose="020B0504030503020204" pitchFamily="34" charset="77"/>
                          <a:ea typeface="ITC Franklin Gothic Std 5"/>
                          <a:cs typeface="ITC Franklin Gothic Std 5"/>
                          <a:sym typeface="ITC Franklin Gothic Std 5"/>
                        </a:rPr>
                        <a:t>(+$7.00)</a:t>
                      </a:r>
                      <a:endParaRPr lang="en-US" sz="1900" b="0" i="0">
                        <a:solidFill>
                          <a:srgbClr val="232D4B"/>
                        </a:solidFill>
                        <a:latin typeface="ITC Franklin Gothic Std Book"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9776">
                <a:tc>
                  <a:txBody>
                    <a:bodyPr/>
                    <a:lstStyle/>
                    <a:p>
                      <a:pPr algn="ctr">
                        <a:lnSpc>
                          <a:spcPts val="3919"/>
                        </a:lnSpc>
                        <a:defRPr/>
                      </a:pP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Family</a:t>
                      </a:r>
                      <a:endParaRPr lang="en-US" sz="1900" b="0" i="0">
                        <a:solidFill>
                          <a:schemeClr val="tx1"/>
                        </a:solidFill>
                        <a:latin typeface="ITC Franklin Gothic Std Med"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E57200">
                        <a:alpha val="25098"/>
                      </a:srgbClr>
                    </a:solidFill>
                  </a:tcPr>
                </a:tc>
                <a:tc>
                  <a:txBody>
                    <a:bodyPr/>
                    <a:lstStyle/>
                    <a:p>
                      <a:pPr algn="ctr">
                        <a:lnSpc>
                          <a:spcPts val="3919"/>
                        </a:lnSpc>
                        <a:defRPr/>
                      </a:pP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$12.50 </a:t>
                      </a:r>
                      <a:r>
                        <a:rPr lang="en-US" sz="1900" b="0" i="0">
                          <a:solidFill>
                            <a:srgbClr val="232D4B"/>
                          </a:solidFill>
                          <a:latin typeface="ITC Franklin Gothic Std Book" panose="020B0504030503020204" pitchFamily="34" charset="77"/>
                          <a:ea typeface="ITC Franklin Gothic Std 5"/>
                          <a:cs typeface="ITC Franklin Gothic Std 5"/>
                          <a:sym typeface="ITC Franklin Gothic Std 5"/>
                        </a:rPr>
                        <a:t>(+$5.25)</a:t>
                      </a:r>
                      <a:endParaRPr lang="en-US" sz="1900" b="0" i="0">
                        <a:solidFill>
                          <a:srgbClr val="232D4B"/>
                        </a:solidFill>
                        <a:latin typeface="ITC Franklin Gothic Std Book"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E57200">
                        <a:alpha val="25098"/>
                      </a:srgbClr>
                    </a:solidFill>
                  </a:tcPr>
                </a:tc>
                <a:tc>
                  <a:txBody>
                    <a:bodyPr/>
                    <a:lstStyle/>
                    <a:p>
                      <a:pPr algn="ctr">
                        <a:lnSpc>
                          <a:spcPts val="3919"/>
                        </a:lnSpc>
                        <a:defRPr/>
                      </a:pP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$61.75 </a:t>
                      </a:r>
                      <a:r>
                        <a:rPr lang="en-US" sz="1900" b="0" i="0">
                          <a:solidFill>
                            <a:srgbClr val="232D4B"/>
                          </a:solidFill>
                          <a:latin typeface="ITC Franklin Gothic Std Book" panose="020B0504030503020204" pitchFamily="34" charset="77"/>
                          <a:ea typeface="ITC Franklin Gothic Std 5"/>
                          <a:cs typeface="ITC Franklin Gothic Std 5"/>
                          <a:sym typeface="ITC Franklin Gothic Std 5"/>
                        </a:rPr>
                        <a:t>(+$12.00)</a:t>
                      </a:r>
                      <a:endParaRPr lang="en-US" sz="1900" b="0" i="0">
                        <a:solidFill>
                          <a:srgbClr val="232D4B"/>
                        </a:solidFill>
                        <a:latin typeface="ITC Franklin Gothic Std Book"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E57200">
                        <a:alpha val="25098"/>
                      </a:srgbClr>
                    </a:solidFill>
                  </a:tcPr>
                </a:tc>
                <a:extLst>
                  <a:ext uri="{0D108BD9-81ED-4DB2-BD59-A6C34878D82A}">
                    <a16:rowId xmlns:a16="http://schemas.microsoft.com/office/drawing/2014/main" val="678390014"/>
                  </a:ext>
                </a:extLst>
              </a:tr>
            </a:tbl>
          </a:graphicData>
        </a:graphic>
      </p:graphicFrame>
    </p:spTree>
    <p:extLst>
      <p:ext uri="{BB962C8B-B14F-4D97-AF65-F5344CB8AC3E}">
        <p14:creationId xmlns:p14="http://schemas.microsoft.com/office/powerpoint/2010/main" val="29626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uilding with a pond in the middle&#10;&#10;AI-generated content may be incorrect.">
            <a:extLst>
              <a:ext uri="{FF2B5EF4-FFF2-40B4-BE49-F238E27FC236}">
                <a16:creationId xmlns:a16="http://schemas.microsoft.com/office/drawing/2014/main" id="{C2507F53-31F2-F83A-C924-78DC330CB6E2}"/>
              </a:ext>
            </a:extLst>
          </p:cNvPr>
          <p:cNvPicPr>
            <a:picLocks noChangeAspect="1"/>
          </p:cNvPicPr>
          <p:nvPr/>
        </p:nvPicPr>
        <p:blipFill>
          <a:blip r:embed="rId2">
            <a:alphaModFix amt="9000"/>
            <a:extLst>
              <a:ext uri="{28A0092B-C50C-407E-A947-70E740481C1C}">
                <a14:useLocalDpi xmlns:a14="http://schemas.microsoft.com/office/drawing/2010/main"/>
              </a:ext>
            </a:extLst>
          </a:blip>
          <a:stretch>
            <a:fillRect/>
          </a:stretch>
        </p:blipFill>
        <p:spPr>
          <a:xfrm>
            <a:off x="0" y="1337"/>
            <a:ext cx="12192000" cy="6884894"/>
          </a:xfrm>
          <a:prstGeom prst="rect">
            <a:avLst/>
          </a:prstGeom>
        </p:spPr>
      </p:pic>
      <p:sp>
        <p:nvSpPr>
          <p:cNvPr id="2" name="Title 1">
            <a:extLst>
              <a:ext uri="{FF2B5EF4-FFF2-40B4-BE49-F238E27FC236}">
                <a16:creationId xmlns:a16="http://schemas.microsoft.com/office/drawing/2014/main" id="{DF41E0F1-0B9B-FE46-368B-766815ECB500}"/>
              </a:ext>
            </a:extLst>
          </p:cNvPr>
          <p:cNvSpPr>
            <a:spLocks noGrp="1"/>
          </p:cNvSpPr>
          <p:nvPr>
            <p:ph type="ctrTitle"/>
          </p:nvPr>
        </p:nvSpPr>
        <p:spPr>
          <a:xfrm>
            <a:off x="508000" y="787400"/>
            <a:ext cx="2489200" cy="538692"/>
          </a:xfrm>
          <a:noFill/>
          <a:ln>
            <a:noFill/>
          </a:ln>
        </p:spPr>
        <p:txBody>
          <a:bodyPr anchor="ctr">
            <a:normAutofit fontScale="90000"/>
          </a:bodyPr>
          <a:lstStyle/>
          <a:p>
            <a:r>
              <a:rPr lang="en-US"/>
              <a:t>Vision Plan</a:t>
            </a:r>
          </a:p>
        </p:txBody>
      </p:sp>
      <p:sp>
        <p:nvSpPr>
          <p:cNvPr id="3" name="Subtitle 2">
            <a:extLst>
              <a:ext uri="{FF2B5EF4-FFF2-40B4-BE49-F238E27FC236}">
                <a16:creationId xmlns:a16="http://schemas.microsoft.com/office/drawing/2014/main" id="{256B8BEF-7DEF-3BDE-DA9F-C1E30CA102F3}"/>
              </a:ext>
            </a:extLst>
          </p:cNvPr>
          <p:cNvSpPr>
            <a:spLocks noGrp="1"/>
          </p:cNvSpPr>
          <p:nvPr>
            <p:ph type="subTitle" idx="1"/>
          </p:nvPr>
        </p:nvSpPr>
        <p:spPr>
          <a:xfrm>
            <a:off x="4826000" y="4670584"/>
            <a:ext cx="7213600" cy="2082800"/>
          </a:xfrm>
        </p:spPr>
        <p:txBody>
          <a:bodyPr>
            <a:normAutofit/>
          </a:bodyPr>
          <a:lstStyle/>
          <a:p>
            <a:r>
              <a:rPr lang="en-US"/>
              <a:t>UVA Health Plan participants are automatically enrolled in the Aetna Vision Discount Program, without additional premium.</a:t>
            </a:r>
          </a:p>
          <a:p>
            <a:endParaRPr lang="en-US"/>
          </a:p>
          <a:p>
            <a:r>
              <a:rPr lang="en-US" i="1"/>
              <a:t>Vision plan options cannot be combined in one visit.​​</a:t>
            </a:r>
          </a:p>
        </p:txBody>
      </p:sp>
      <p:sp>
        <p:nvSpPr>
          <p:cNvPr id="4" name="Text Placeholder 3">
            <a:extLst>
              <a:ext uri="{FF2B5EF4-FFF2-40B4-BE49-F238E27FC236}">
                <a16:creationId xmlns:a16="http://schemas.microsoft.com/office/drawing/2014/main" id="{CCAA6A24-50CB-1BDA-F03C-3D4C98875265}"/>
              </a:ext>
            </a:extLst>
          </p:cNvPr>
          <p:cNvSpPr>
            <a:spLocks noGrp="1"/>
          </p:cNvSpPr>
          <p:nvPr>
            <p:ph type="body" sz="quarter" idx="10"/>
          </p:nvPr>
        </p:nvSpPr>
        <p:spPr>
          <a:xfrm>
            <a:off x="4826000" y="4060984"/>
            <a:ext cx="7213600" cy="406400"/>
          </a:xfrm>
        </p:spPr>
        <p:txBody>
          <a:bodyPr/>
          <a:lstStyle/>
          <a:p>
            <a:r>
              <a:rPr lang="en-US"/>
              <a:t>Aetna Vision Discount Program</a:t>
            </a:r>
          </a:p>
        </p:txBody>
      </p:sp>
      <p:sp>
        <p:nvSpPr>
          <p:cNvPr id="5" name="Text Placeholder 4">
            <a:extLst>
              <a:ext uri="{FF2B5EF4-FFF2-40B4-BE49-F238E27FC236}">
                <a16:creationId xmlns:a16="http://schemas.microsoft.com/office/drawing/2014/main" id="{FC774344-202C-CAF6-3F16-D17376228140}"/>
              </a:ext>
            </a:extLst>
          </p:cNvPr>
          <p:cNvSpPr>
            <a:spLocks noGrp="1"/>
          </p:cNvSpPr>
          <p:nvPr>
            <p:ph type="body" sz="quarter" idx="11"/>
          </p:nvPr>
        </p:nvSpPr>
        <p:spPr>
          <a:xfrm>
            <a:off x="4826000" y="1346200"/>
            <a:ext cx="6350000" cy="508000"/>
          </a:xfrm>
        </p:spPr>
        <p:txBody>
          <a:bodyPr/>
          <a:lstStyle/>
          <a:p>
            <a:r>
              <a:rPr lang="en-US"/>
              <a:t>Davis Vision Coverage</a:t>
            </a:r>
          </a:p>
        </p:txBody>
      </p:sp>
      <p:sp>
        <p:nvSpPr>
          <p:cNvPr id="6" name="Text Placeholder 5">
            <a:extLst>
              <a:ext uri="{FF2B5EF4-FFF2-40B4-BE49-F238E27FC236}">
                <a16:creationId xmlns:a16="http://schemas.microsoft.com/office/drawing/2014/main" id="{91374EA9-96C1-B1B0-2CEF-9163F5E673B7}"/>
              </a:ext>
            </a:extLst>
          </p:cNvPr>
          <p:cNvSpPr>
            <a:spLocks noGrp="1"/>
          </p:cNvSpPr>
          <p:nvPr>
            <p:ph type="body" sz="quarter" idx="12"/>
          </p:nvPr>
        </p:nvSpPr>
        <p:spPr>
          <a:xfrm>
            <a:off x="4826000" y="2057400"/>
            <a:ext cx="7010400" cy="2003156"/>
          </a:xfrm>
        </p:spPr>
        <p:txBody>
          <a:bodyPr>
            <a:normAutofit fontScale="92500" lnSpcReduction="10000"/>
          </a:bodyPr>
          <a:lstStyle/>
          <a:p>
            <a:pPr marL="304815" indent="-304815"/>
            <a:r>
              <a:rPr lang="en-US"/>
              <a:t>Annual eye exam</a:t>
            </a:r>
          </a:p>
          <a:p>
            <a:pPr marL="304815" indent="-304815"/>
            <a:r>
              <a:rPr lang="en-US"/>
              <a:t>Lenses &amp; frame allowance, or contacts​</a:t>
            </a:r>
          </a:p>
          <a:p>
            <a:pPr marL="304815" indent="-304815"/>
            <a:r>
              <a:rPr lang="en-US"/>
              <a:t>Frames and contact lens allowance will increase from $130 to $150</a:t>
            </a:r>
          </a:p>
          <a:p>
            <a:pPr marL="304815" indent="-304815"/>
            <a:r>
              <a:rPr lang="en-US"/>
              <a:t>Discounts on additional products, scratch resistance, transitions, etc.</a:t>
            </a:r>
          </a:p>
        </p:txBody>
      </p:sp>
      <p:pic>
        <p:nvPicPr>
          <p:cNvPr id="11" name="Picture Placeholder 10" descr="A person standing outside a building&#10;&#10;AI-generated content may be incorrect.">
            <a:extLst>
              <a:ext uri="{FF2B5EF4-FFF2-40B4-BE49-F238E27FC236}">
                <a16:creationId xmlns:a16="http://schemas.microsoft.com/office/drawing/2014/main" id="{33AEB045-A0F7-0AB6-86C8-B230C4C7F158}"/>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37" r="37"/>
          <a:stretch/>
        </p:blipFill>
        <p:spPr/>
      </p:pic>
      <p:sp>
        <p:nvSpPr>
          <p:cNvPr id="10" name="Subtitle 2">
            <a:extLst>
              <a:ext uri="{FF2B5EF4-FFF2-40B4-BE49-F238E27FC236}">
                <a16:creationId xmlns:a16="http://schemas.microsoft.com/office/drawing/2014/main" id="{0450D09D-7F1F-1493-7943-5023E70C0D8B}"/>
              </a:ext>
            </a:extLst>
          </p:cNvPr>
          <p:cNvSpPr txBox="1">
            <a:spLocks/>
          </p:cNvSpPr>
          <p:nvPr/>
        </p:nvSpPr>
        <p:spPr>
          <a:xfrm>
            <a:off x="4368800" y="838200"/>
            <a:ext cx="7213600" cy="406400"/>
          </a:xfrm>
          <a:prstGeom prst="rect">
            <a:avLst/>
          </a:prstGeom>
        </p:spPr>
        <p:txBody>
          <a:bodyPr vert="horz" lIns="60960" tIns="30480" rIns="60960" bIns="3048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ITC Franklin Gothic Std Book" panose="020B05040305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ITC Franklin Gothic Std Book" panose="020B0504030503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ITC Franklin Gothic Std Book" panose="020B0504030503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133" i="1"/>
              <a:t>UVA offers two options to save on eyecare:</a:t>
            </a:r>
          </a:p>
        </p:txBody>
      </p:sp>
      <p:pic>
        <p:nvPicPr>
          <p:cNvPr id="14" name="Picture 13" descr="A qr code with orange and blue squares&#10;&#10;AI-generated content may be incorrect.">
            <a:extLst>
              <a:ext uri="{FF2B5EF4-FFF2-40B4-BE49-F238E27FC236}">
                <a16:creationId xmlns:a16="http://schemas.microsoft.com/office/drawing/2014/main" id="{307A6982-F14D-B834-2224-F2D69C58739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63200" y="381000"/>
            <a:ext cx="1346200" cy="1346200"/>
          </a:xfrm>
          <a:prstGeom prst="rect">
            <a:avLst/>
          </a:prstGeom>
        </p:spPr>
      </p:pic>
    </p:spTree>
    <p:extLst>
      <p:ext uri="{BB962C8B-B14F-4D97-AF65-F5344CB8AC3E}">
        <p14:creationId xmlns:p14="http://schemas.microsoft.com/office/powerpoint/2010/main" val="2642445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60261AB-FB07-DF7D-AB54-722184AE8745}"/>
              </a:ext>
            </a:extLst>
          </p:cNvPr>
          <p:cNvSpPr>
            <a:spLocks noGrp="1"/>
          </p:cNvSpPr>
          <p:nvPr>
            <p:ph type="ctrTitle"/>
          </p:nvPr>
        </p:nvSpPr>
        <p:spPr>
          <a:xfrm>
            <a:off x="558800" y="736600"/>
            <a:ext cx="6502400" cy="538692"/>
          </a:xfrm>
        </p:spPr>
        <p:txBody>
          <a:bodyPr>
            <a:normAutofit fontScale="90000"/>
          </a:bodyPr>
          <a:lstStyle/>
          <a:p>
            <a:r>
              <a:rPr lang="en-US"/>
              <a:t>2026 Monthly Vision Premiums</a:t>
            </a:r>
          </a:p>
        </p:txBody>
      </p:sp>
      <p:sp>
        <p:nvSpPr>
          <p:cNvPr id="6" name="TextBox 15">
            <a:extLst>
              <a:ext uri="{FF2B5EF4-FFF2-40B4-BE49-F238E27FC236}">
                <a16:creationId xmlns:a16="http://schemas.microsoft.com/office/drawing/2014/main" id="{CD991225-54A8-ECE8-A07D-F833AFCA9E24}"/>
              </a:ext>
            </a:extLst>
          </p:cNvPr>
          <p:cNvSpPr txBox="1"/>
          <p:nvPr/>
        </p:nvSpPr>
        <p:spPr>
          <a:xfrm>
            <a:off x="711200" y="4953000"/>
            <a:ext cx="6654800" cy="1060483"/>
          </a:xfrm>
          <a:prstGeom prst="rect">
            <a:avLst/>
          </a:prstGeom>
        </p:spPr>
        <p:txBody>
          <a:bodyPr wrap="square" lIns="0" tIns="0" rIns="0" bIns="0" rtlCol="0" anchor="t">
            <a:spAutoFit/>
          </a:bodyPr>
          <a:lstStyle/>
          <a:p>
            <a:pPr marL="228611" indent="-228611">
              <a:lnSpc>
                <a:spcPts val="2090"/>
              </a:lnSpc>
              <a:spcBef>
                <a:spcPct val="0"/>
              </a:spcBef>
              <a:buFont typeface="Arial" panose="020B0604020202020204" pitchFamily="34" charset="0"/>
              <a:buChar char="•"/>
            </a:pPr>
            <a:r>
              <a:rPr lang="en-US" sz="1493" i="1">
                <a:solidFill>
                  <a:srgbClr val="232D4B"/>
                </a:solidFill>
                <a:latin typeface="ITC Franklin Gothic Std Book" panose="020B0504030503020204" pitchFamily="34" charset="77"/>
                <a:ea typeface="ITC Franklin Gothic Std 2"/>
                <a:cs typeface="ITC Franklin Gothic Std 2"/>
                <a:sym typeface="ITC Franklin Gothic Std 2"/>
              </a:rPr>
              <a:t>The 2026 rates are slightly less than the 2025 rates</a:t>
            </a:r>
          </a:p>
          <a:p>
            <a:pPr marL="533427" lvl="1" indent="-228611">
              <a:lnSpc>
                <a:spcPts val="2090"/>
              </a:lnSpc>
              <a:spcBef>
                <a:spcPct val="0"/>
              </a:spcBef>
              <a:buFont typeface="Arial" panose="020B0604020202020204" pitchFamily="34" charset="0"/>
              <a:buChar char="•"/>
            </a:pPr>
            <a:r>
              <a:rPr lang="en-US" sz="1493" i="1">
                <a:solidFill>
                  <a:srgbClr val="232D4B"/>
                </a:solidFill>
                <a:latin typeface="ITC Franklin Gothic Std Book" panose="020B0504030503020204" pitchFamily="34" charset="77"/>
                <a:ea typeface="ITC Franklin Gothic Std 2"/>
                <a:cs typeface="ITC Franklin Gothic Std 2"/>
                <a:sym typeface="ITC Franklin Gothic Std 2"/>
              </a:rPr>
              <a:t> If you are paid bi-weekly, divide the monthly premiums by 2</a:t>
            </a:r>
          </a:p>
          <a:p>
            <a:pPr marL="228611" indent="-228611">
              <a:lnSpc>
                <a:spcPts val="2090"/>
              </a:lnSpc>
              <a:spcBef>
                <a:spcPct val="0"/>
              </a:spcBef>
              <a:buFont typeface="Arial" panose="020B0604020202020204" pitchFamily="34" charset="0"/>
              <a:buChar char="•"/>
            </a:pPr>
            <a:r>
              <a:rPr lang="en-US" sz="1493" i="1">
                <a:solidFill>
                  <a:srgbClr val="232D4B"/>
                </a:solidFill>
                <a:latin typeface="ITC Franklin Gothic Std Book" panose="020B0504030503020204" pitchFamily="34" charset="77"/>
                <a:ea typeface="ITC Franklin Gothic Std 2"/>
                <a:cs typeface="ITC Franklin Gothic Std 2"/>
                <a:sym typeface="ITC Franklin Gothic Std 2"/>
              </a:rPr>
              <a:t>Rates for COBRA, Postdoctoral fellows, J Visa, and </a:t>
            </a:r>
            <a:r>
              <a:rPr lang="en-US" sz="1493" i="1" err="1">
                <a:solidFill>
                  <a:srgbClr val="232D4B"/>
                </a:solidFill>
                <a:latin typeface="ITC Franklin Gothic Std Book" panose="020B0504030503020204" pitchFamily="34" charset="77"/>
                <a:ea typeface="ITC Franklin Gothic Std 2"/>
                <a:cs typeface="ITC Franklin Gothic Std 2"/>
                <a:sym typeface="ITC Franklin Gothic Std 2"/>
              </a:rPr>
              <a:t>Housestaff</a:t>
            </a:r>
            <a:r>
              <a:rPr lang="en-US" sz="1493" i="1">
                <a:solidFill>
                  <a:srgbClr val="232D4B"/>
                </a:solidFill>
                <a:latin typeface="ITC Franklin Gothic Std Book" panose="020B0504030503020204" pitchFamily="34" charset="77"/>
                <a:ea typeface="ITC Franklin Gothic Std 2"/>
                <a:cs typeface="ITC Franklin Gothic Std 2"/>
                <a:sym typeface="ITC Franklin Gothic Std 2"/>
              </a:rPr>
              <a:t> differ from above; you can see your rates online at </a:t>
            </a:r>
            <a:r>
              <a:rPr lang="en-US" sz="1493" i="1">
                <a:solidFill>
                  <a:srgbClr val="232D4B"/>
                </a:solidFill>
                <a:latin typeface="ITC Franklin Gothic Std Book" panose="020B0504030503020204" pitchFamily="34" charset="77"/>
                <a:ea typeface="ITC Franklin Gothic Std 2"/>
                <a:cs typeface="ITC Franklin Gothic Std 2"/>
                <a:sym typeface="ITC Franklin Gothic Std 2"/>
                <a:hlinkClick r:id="rId3"/>
              </a:rPr>
              <a:t>hr.virginia.edu/OE2026</a:t>
            </a:r>
            <a:endParaRPr lang="en-US" sz="1493" i="1">
              <a:solidFill>
                <a:srgbClr val="232D4B"/>
              </a:solidFill>
              <a:latin typeface="ITC Franklin Gothic Std Book" panose="020B0504030503020204" pitchFamily="34" charset="77"/>
              <a:ea typeface="ITC Franklin Gothic Std 2"/>
              <a:cs typeface="ITC Franklin Gothic Std 2"/>
              <a:sym typeface="ITC Franklin Gothic Std 2"/>
            </a:endParaRPr>
          </a:p>
        </p:txBody>
      </p:sp>
      <p:graphicFrame>
        <p:nvGraphicFramePr>
          <p:cNvPr id="7" name="Table 6">
            <a:extLst>
              <a:ext uri="{FF2B5EF4-FFF2-40B4-BE49-F238E27FC236}">
                <a16:creationId xmlns:a16="http://schemas.microsoft.com/office/drawing/2014/main" id="{3AC08743-775D-0D51-5D7A-9E579F6B9C63}"/>
              </a:ext>
            </a:extLst>
          </p:cNvPr>
          <p:cNvGraphicFramePr>
            <a:graphicFrameLocks noGrp="1"/>
          </p:cNvGraphicFramePr>
          <p:nvPr/>
        </p:nvGraphicFramePr>
        <p:xfrm>
          <a:off x="660400" y="1600200"/>
          <a:ext cx="6502400" cy="3480337"/>
        </p:xfrm>
        <a:graphic>
          <a:graphicData uri="http://schemas.openxmlformats.org/drawingml/2006/table">
            <a:tbl>
              <a:tblPr/>
              <a:tblGrid>
                <a:gridCol w="2987589">
                  <a:extLst>
                    <a:ext uri="{9D8B030D-6E8A-4147-A177-3AD203B41FA5}">
                      <a16:colId xmlns:a16="http://schemas.microsoft.com/office/drawing/2014/main" val="20000"/>
                    </a:ext>
                  </a:extLst>
                </a:gridCol>
                <a:gridCol w="3514811">
                  <a:extLst>
                    <a:ext uri="{9D8B030D-6E8A-4147-A177-3AD203B41FA5}">
                      <a16:colId xmlns:a16="http://schemas.microsoft.com/office/drawing/2014/main" val="20001"/>
                    </a:ext>
                  </a:extLst>
                </a:gridCol>
              </a:tblGrid>
              <a:tr h="724689">
                <a:tc>
                  <a:txBody>
                    <a:bodyPr/>
                    <a:lstStyle/>
                    <a:p>
                      <a:pPr algn="ctr">
                        <a:lnSpc>
                          <a:spcPts val="3919"/>
                        </a:lnSpc>
                        <a:defRPr/>
                      </a:pPr>
                      <a:r>
                        <a:rPr lang="en-US" sz="2100" b="0" i="0">
                          <a:solidFill>
                            <a:schemeClr val="bg1"/>
                          </a:solidFill>
                          <a:latin typeface="ITC Franklin Gothic Std Med" panose="020B0504030503020204" pitchFamily="34" charset="77"/>
                          <a:ea typeface="ITC Franklin Gothic Std 4"/>
                          <a:cs typeface="ITC Franklin Gothic Std 4"/>
                          <a:sym typeface="ITC Franklin Gothic Std 4"/>
                        </a:rPr>
                        <a:t>Davis Vision</a:t>
                      </a:r>
                      <a:endParaRPr lang="en-US" sz="2100" b="0" i="0">
                        <a:solidFill>
                          <a:schemeClr val="bg1"/>
                        </a:solidFill>
                        <a:latin typeface="ITC Franklin Gothic Std Med"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232D4B"/>
                    </a:solidFill>
                  </a:tcPr>
                </a:tc>
                <a:tc>
                  <a:txBody>
                    <a:bodyPr/>
                    <a:lstStyle/>
                    <a:p>
                      <a:pPr algn="ctr">
                        <a:lnSpc>
                          <a:spcPts val="3919"/>
                        </a:lnSpc>
                        <a:defRPr/>
                      </a:pPr>
                      <a:r>
                        <a:rPr lang="en-US" sz="2100" b="0" i="0">
                          <a:solidFill>
                            <a:schemeClr val="bg1"/>
                          </a:solidFill>
                          <a:latin typeface="ITC Franklin Gothic Std Med" panose="020B0504030503020204" pitchFamily="34" charset="77"/>
                          <a:ea typeface="ITC Franklin Gothic Std 4"/>
                          <a:cs typeface="ITC Franklin Gothic Std 4"/>
                          <a:sym typeface="ITC Franklin Gothic Std 4"/>
                        </a:rPr>
                        <a:t>Rate</a:t>
                      </a:r>
                      <a:endParaRPr lang="en-US" sz="2100" b="0" i="0">
                        <a:solidFill>
                          <a:schemeClr val="bg1"/>
                        </a:solidFill>
                        <a:latin typeface="ITC Franklin Gothic Std Med" panose="020B0504030503020204" pitchFamily="34" charset="77"/>
                      </a:endParaRPr>
                    </a:p>
                  </a:txBody>
                  <a:tcPr marL="127000" marR="127000" marT="127000" marB="127000" anchor="ctr">
                    <a:lnL w="12700" cap="flat" cmpd="sng" algn="ctr">
                      <a:solidFill>
                        <a:schemeClr val="tx1"/>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232D4B"/>
                    </a:solidFill>
                  </a:tcPr>
                </a:tc>
                <a:extLst>
                  <a:ext uri="{0D108BD9-81ED-4DB2-BD59-A6C34878D82A}">
                    <a16:rowId xmlns:a16="http://schemas.microsoft.com/office/drawing/2014/main" val="10000"/>
                  </a:ext>
                </a:extLst>
              </a:tr>
              <a:tr h="580828">
                <a:tc>
                  <a:txBody>
                    <a:bodyPr/>
                    <a:lstStyle/>
                    <a:p>
                      <a:pPr algn="ctr">
                        <a:lnSpc>
                          <a:spcPts val="3919"/>
                        </a:lnSpc>
                        <a:defRPr/>
                      </a:pP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Employee</a:t>
                      </a:r>
                      <a:endParaRPr lang="en-US" sz="1900" b="0" i="0">
                        <a:solidFill>
                          <a:schemeClr val="tx1"/>
                        </a:solidFill>
                        <a:latin typeface="ITC Franklin Gothic Std Med"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572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3919"/>
                        </a:lnSpc>
                        <a:defRPr/>
                      </a:pP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$7.90 </a:t>
                      </a:r>
                      <a:r>
                        <a:rPr lang="en-US" sz="1900" b="0" i="0">
                          <a:solidFill>
                            <a:srgbClr val="232D4B"/>
                          </a:solidFill>
                          <a:latin typeface="ITC Franklin Gothic Std Book" panose="020B0504030503020204" pitchFamily="34" charset="77"/>
                          <a:ea typeface="ITC Franklin Gothic Std 5"/>
                          <a:cs typeface="ITC Franklin Gothic Std 5"/>
                          <a:sym typeface="ITC Franklin Gothic Std 5"/>
                        </a:rPr>
                        <a:t>(-$0.42)</a:t>
                      </a:r>
                      <a:endParaRPr lang="en-US" sz="1900" b="0" i="0">
                        <a:solidFill>
                          <a:srgbClr val="232D4B"/>
                        </a:solidFill>
                        <a:latin typeface="ITC Franklin Gothic Std Book" panose="020B0504030503020204" pitchFamily="34" charset="77"/>
                      </a:endParaRPr>
                    </a:p>
                  </a:txBody>
                  <a:tcPr marL="127000" marR="127000" marT="127000" marB="127000" anchor="ctr">
                    <a:lnL w="12700" cap="flat" cmpd="sng" algn="ctr">
                      <a:solidFill>
                        <a:schemeClr val="tx1"/>
                      </a:solidFill>
                      <a:prstDash val="solid"/>
                      <a:round/>
                      <a:headEnd type="none" w="med" len="med"/>
                      <a:tailEnd type="none" w="med" len="med"/>
                    </a:lnL>
                    <a:lnR w="9525" cap="flat" cmpd="sng" algn="ctr">
                      <a:solidFill>
                        <a:srgbClr val="E57200"/>
                      </a:solidFill>
                      <a:prstDash val="solid"/>
                      <a:round/>
                      <a:headEnd type="none" w="med" len="med"/>
                      <a:tailEnd type="none" w="med" len="med"/>
                    </a:lnR>
                    <a:lnT w="9525" cap="flat" cmpd="sng" algn="ctr">
                      <a:solidFill>
                        <a:srgbClr val="E572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80828">
                <a:tc>
                  <a:txBody>
                    <a:bodyPr/>
                    <a:lstStyle/>
                    <a:p>
                      <a:pPr algn="ctr">
                        <a:lnSpc>
                          <a:spcPts val="3919"/>
                        </a:lnSpc>
                        <a:defRPr/>
                      </a:pPr>
                      <a:r>
                        <a:rPr lang="en-US" sz="1900" b="0" i="0" err="1">
                          <a:solidFill>
                            <a:schemeClr val="tx1"/>
                          </a:solidFill>
                          <a:latin typeface="ITC Franklin Gothic Std Med" panose="020B0504030503020204" pitchFamily="34" charset="77"/>
                          <a:ea typeface="ITC Franklin Gothic Std 5"/>
                          <a:cs typeface="ITC Franklin Gothic Std 5"/>
                          <a:sym typeface="ITC Franklin Gothic Std 5"/>
                        </a:rPr>
                        <a:t>EE+Child</a:t>
                      </a: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(ren)</a:t>
                      </a:r>
                      <a:endParaRPr lang="en-US" sz="1900" b="0" i="0">
                        <a:solidFill>
                          <a:schemeClr val="tx1"/>
                        </a:solidFill>
                        <a:latin typeface="ITC Franklin Gothic Std Med"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2D4B">
                        <a:alpha val="20000"/>
                      </a:srgbClr>
                    </a:solidFill>
                  </a:tcPr>
                </a:tc>
                <a:tc>
                  <a:txBody>
                    <a:bodyPr/>
                    <a:lstStyle/>
                    <a:p>
                      <a:pPr algn="ctr">
                        <a:lnSpc>
                          <a:spcPts val="3919"/>
                        </a:lnSpc>
                        <a:defRPr/>
                      </a:pP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$13.83 </a:t>
                      </a:r>
                      <a:r>
                        <a:rPr lang="en-US" sz="1900" b="0" i="0">
                          <a:solidFill>
                            <a:srgbClr val="232D4B"/>
                          </a:solidFill>
                          <a:latin typeface="ITC Franklin Gothic Std Book" panose="020B0504030503020204" pitchFamily="34" charset="77"/>
                          <a:ea typeface="ITC Franklin Gothic Std 5"/>
                          <a:cs typeface="ITC Franklin Gothic Std 5"/>
                          <a:sym typeface="ITC Franklin Gothic Std 5"/>
                        </a:rPr>
                        <a:t>(-$0.73)</a:t>
                      </a:r>
                      <a:endParaRPr lang="en-US" sz="1900" b="0" i="0">
                        <a:solidFill>
                          <a:srgbClr val="232D4B"/>
                        </a:solidFill>
                        <a:latin typeface="ITC Franklin Gothic Std Book" panose="020B0504030503020204" pitchFamily="34" charset="77"/>
                      </a:endParaRPr>
                    </a:p>
                  </a:txBody>
                  <a:tcPr marL="127000" marR="127000" marT="127000" marB="127000" anchor="ctr">
                    <a:lnL w="12700" cap="flat" cmpd="sng" algn="ctr">
                      <a:solidFill>
                        <a:schemeClr val="tx1"/>
                      </a:solidFill>
                      <a:prstDash val="solid"/>
                      <a:round/>
                      <a:headEnd type="none" w="med" len="med"/>
                      <a:tailEnd type="none" w="med" len="med"/>
                    </a:lnL>
                    <a:lnR w="9525" cap="flat" cmpd="sng" algn="ctr">
                      <a:solidFill>
                        <a:srgbClr val="E572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2D4B">
                        <a:alpha val="20000"/>
                      </a:srgbClr>
                    </a:solidFill>
                  </a:tcPr>
                </a:tc>
                <a:extLst>
                  <a:ext uri="{0D108BD9-81ED-4DB2-BD59-A6C34878D82A}">
                    <a16:rowId xmlns:a16="http://schemas.microsoft.com/office/drawing/2014/main" val="10002"/>
                  </a:ext>
                </a:extLst>
              </a:tr>
              <a:tr h="580828">
                <a:tc>
                  <a:txBody>
                    <a:bodyPr/>
                    <a:lstStyle/>
                    <a:p>
                      <a:pPr algn="ctr">
                        <a:lnSpc>
                          <a:spcPts val="3919"/>
                        </a:lnSpc>
                        <a:defRPr/>
                      </a:pPr>
                      <a:r>
                        <a:rPr lang="en-US" sz="1900" b="0" i="0" err="1">
                          <a:solidFill>
                            <a:schemeClr val="tx1"/>
                          </a:solidFill>
                          <a:latin typeface="ITC Franklin Gothic Std Med" panose="020B0504030503020204" pitchFamily="34" charset="77"/>
                          <a:ea typeface="ITC Franklin Gothic Std 5"/>
                          <a:cs typeface="ITC Franklin Gothic Std 5"/>
                          <a:sym typeface="ITC Franklin Gothic Std 5"/>
                        </a:rPr>
                        <a:t>EE+Spouse</a:t>
                      </a:r>
                      <a:endParaRPr lang="en-US" sz="1900" b="0" i="0">
                        <a:solidFill>
                          <a:schemeClr val="tx1"/>
                        </a:solidFill>
                        <a:latin typeface="ITC Franklin Gothic Std Med"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3919"/>
                        </a:lnSpc>
                        <a:defRPr/>
                      </a:pP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$14.23 </a:t>
                      </a:r>
                      <a:r>
                        <a:rPr lang="en-US" sz="1900" b="0" i="0">
                          <a:solidFill>
                            <a:srgbClr val="232D4B"/>
                          </a:solidFill>
                          <a:latin typeface="ITC Franklin Gothic Std Book" panose="020B0504030503020204" pitchFamily="34" charset="77"/>
                          <a:ea typeface="ITC Franklin Gothic Std 5"/>
                          <a:cs typeface="ITC Franklin Gothic Std 5"/>
                          <a:sym typeface="ITC Franklin Gothic Std 5"/>
                        </a:rPr>
                        <a:t>(-$0.75)</a:t>
                      </a:r>
                      <a:endParaRPr lang="en-US" sz="1900" b="0" i="0">
                        <a:solidFill>
                          <a:srgbClr val="232D4B"/>
                        </a:solidFill>
                        <a:latin typeface="ITC Franklin Gothic Std Book" panose="020B0504030503020204" pitchFamily="34" charset="77"/>
                      </a:endParaRPr>
                    </a:p>
                  </a:txBody>
                  <a:tcPr marL="127000" marR="127000" marT="127000" marB="127000" anchor="ctr">
                    <a:lnL w="12700" cap="flat" cmpd="sng" algn="ctr">
                      <a:solidFill>
                        <a:schemeClr val="tx1"/>
                      </a:solidFill>
                      <a:prstDash val="solid"/>
                      <a:round/>
                      <a:headEnd type="none" w="med" len="med"/>
                      <a:tailEnd type="none" w="med" len="med"/>
                    </a:lnL>
                    <a:lnR w="9525" cap="flat" cmpd="sng" algn="ctr">
                      <a:solidFill>
                        <a:srgbClr val="E572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80828">
                <a:tc>
                  <a:txBody>
                    <a:bodyPr/>
                    <a:lstStyle/>
                    <a:p>
                      <a:pPr algn="ctr">
                        <a:lnSpc>
                          <a:spcPts val="3919"/>
                        </a:lnSpc>
                        <a:defRPr/>
                      </a:pP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Family</a:t>
                      </a:r>
                      <a:endParaRPr lang="en-US" sz="1900" b="0" i="0">
                        <a:solidFill>
                          <a:schemeClr val="tx1"/>
                        </a:solidFill>
                        <a:latin typeface="ITC Franklin Gothic Std Med" panose="020B0504030503020204" pitchFamily="34" charset="77"/>
                      </a:endParaRPr>
                    </a:p>
                  </a:txBody>
                  <a:tcPr marL="127000" marR="127000" marT="127000" marB="127000" anchor="ctr">
                    <a:lnL w="9525" cap="flat" cmpd="sng" algn="ctr">
                      <a:solidFill>
                        <a:srgbClr val="E572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232D4B">
                        <a:alpha val="20000"/>
                      </a:srgbClr>
                    </a:solidFill>
                  </a:tcPr>
                </a:tc>
                <a:tc>
                  <a:txBody>
                    <a:bodyPr/>
                    <a:lstStyle/>
                    <a:p>
                      <a:pPr algn="ctr">
                        <a:lnSpc>
                          <a:spcPts val="3919"/>
                        </a:lnSpc>
                        <a:defRPr/>
                      </a:pPr>
                      <a:r>
                        <a:rPr lang="en-US" sz="1900" b="0" i="0">
                          <a:solidFill>
                            <a:schemeClr val="tx1"/>
                          </a:solidFill>
                          <a:latin typeface="ITC Franklin Gothic Std Med" panose="020B0504030503020204" pitchFamily="34" charset="77"/>
                          <a:ea typeface="ITC Franklin Gothic Std 5"/>
                          <a:cs typeface="ITC Franklin Gothic Std 5"/>
                          <a:sym typeface="ITC Franklin Gothic Std 5"/>
                        </a:rPr>
                        <a:t>$22.14 </a:t>
                      </a:r>
                      <a:r>
                        <a:rPr lang="en-US" sz="1900" b="0" i="0">
                          <a:solidFill>
                            <a:srgbClr val="232D4B"/>
                          </a:solidFill>
                          <a:latin typeface="ITC Franklin Gothic Std Book" panose="020B0504030503020204" pitchFamily="34" charset="77"/>
                          <a:ea typeface="ITC Franklin Gothic Std 5"/>
                          <a:cs typeface="ITC Franklin Gothic Std 5"/>
                          <a:sym typeface="ITC Franklin Gothic Std 5"/>
                        </a:rPr>
                        <a:t>(-$1.16)</a:t>
                      </a:r>
                      <a:endParaRPr lang="en-US" sz="1900" b="0" i="0">
                        <a:solidFill>
                          <a:srgbClr val="232D4B"/>
                        </a:solidFill>
                        <a:latin typeface="ITC Franklin Gothic Std Book" panose="020B0504030503020204" pitchFamily="34" charset="77"/>
                      </a:endParaRPr>
                    </a:p>
                  </a:txBody>
                  <a:tcPr marL="127000" marR="127000" marT="127000" marB="127000" anchor="ctr">
                    <a:lnL w="12700" cap="flat" cmpd="sng" algn="ctr">
                      <a:solidFill>
                        <a:schemeClr val="tx1"/>
                      </a:solidFill>
                      <a:prstDash val="solid"/>
                      <a:round/>
                      <a:headEnd type="none" w="med" len="med"/>
                      <a:tailEnd type="none" w="med" len="med"/>
                    </a:lnL>
                    <a:lnR w="9525" cap="flat" cmpd="sng" algn="ctr">
                      <a:solidFill>
                        <a:srgbClr val="E572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E57200"/>
                      </a:solidFill>
                      <a:prstDash val="solid"/>
                      <a:round/>
                      <a:headEnd type="none" w="med" len="med"/>
                      <a:tailEnd type="none" w="med" len="med"/>
                    </a:lnB>
                    <a:solidFill>
                      <a:srgbClr val="232D4B">
                        <a:alpha val="20000"/>
                      </a:srgbClr>
                    </a:solidFill>
                  </a:tcPr>
                </a:tc>
                <a:extLst>
                  <a:ext uri="{0D108BD9-81ED-4DB2-BD59-A6C34878D82A}">
                    <a16:rowId xmlns:a16="http://schemas.microsoft.com/office/drawing/2014/main" val="678390014"/>
                  </a:ext>
                </a:extLst>
              </a:tr>
            </a:tbl>
          </a:graphicData>
        </a:graphic>
      </p:graphicFrame>
    </p:spTree>
    <p:extLst>
      <p:ext uri="{BB962C8B-B14F-4D97-AF65-F5344CB8AC3E}">
        <p14:creationId xmlns:p14="http://schemas.microsoft.com/office/powerpoint/2010/main" val="360014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8F3649-144B-5B29-6734-E1829CB06AA6}"/>
              </a:ext>
            </a:extLst>
          </p:cNvPr>
          <p:cNvGrpSpPr/>
          <p:nvPr/>
        </p:nvGrpSpPr>
        <p:grpSpPr>
          <a:xfrm>
            <a:off x="2032" y="6400893"/>
            <a:ext cx="12192000" cy="380907"/>
            <a:chOff x="3048" y="9601339"/>
            <a:chExt cx="18288000" cy="571361"/>
          </a:xfrm>
        </p:grpSpPr>
        <p:sp>
          <p:nvSpPr>
            <p:cNvPr id="21" name="Freeform 4" descr="A close-up of a window  Description automatically generated">
              <a:extLst>
                <a:ext uri="{FF2B5EF4-FFF2-40B4-BE49-F238E27FC236}">
                  <a16:creationId xmlns:a16="http://schemas.microsoft.com/office/drawing/2014/main" id="{E45E68D7-0190-6180-E4FE-75D744F208EA}"/>
                </a:ext>
              </a:extLst>
            </p:cNvPr>
            <p:cNvSpPr/>
            <p:nvPr/>
          </p:nvSpPr>
          <p:spPr>
            <a:xfrm>
              <a:off x="4662466" y="9601339"/>
              <a:ext cx="6982879" cy="571361"/>
            </a:xfrm>
            <a:custGeom>
              <a:avLst/>
              <a:gdLst/>
              <a:ahLst/>
              <a:cxnLst/>
              <a:rect l="l" t="t" r="r" b="b"/>
              <a:pathLst>
                <a:path w="9310505" h="761815">
                  <a:moveTo>
                    <a:pt x="0" y="0"/>
                  </a:moveTo>
                  <a:lnTo>
                    <a:pt x="9310505" y="0"/>
                  </a:lnTo>
                  <a:lnTo>
                    <a:pt x="9310505" y="761815"/>
                  </a:lnTo>
                  <a:lnTo>
                    <a:pt x="0" y="761815"/>
                  </a:lnTo>
                  <a:lnTo>
                    <a:pt x="0" y="0"/>
                  </a:lnTo>
                  <a:close/>
                </a:path>
              </a:pathLst>
            </a:custGeom>
            <a:blipFill>
              <a:blip r:embed="rId3">
                <a:extLst>
                  <a:ext uri="{28A0092B-C50C-407E-A947-70E740481C1C}">
                    <a14:useLocalDpi xmlns:a14="http://schemas.microsoft.com/office/drawing/2010/main"/>
                  </a:ext>
                </a:extLst>
              </a:blip>
              <a:stretch>
                <a:fillRect/>
              </a:stretch>
            </a:blipFill>
          </p:spPr>
          <p:txBody>
            <a:bodyPr/>
            <a:lstStyle/>
            <a:p>
              <a:endParaRPr lang="en-US" sz="1200"/>
            </a:p>
          </p:txBody>
        </p:sp>
        <p:sp>
          <p:nvSpPr>
            <p:cNvPr id="22" name="Freeform 5" descr="A close-up of a window  Description automatically generated">
              <a:extLst>
                <a:ext uri="{FF2B5EF4-FFF2-40B4-BE49-F238E27FC236}">
                  <a16:creationId xmlns:a16="http://schemas.microsoft.com/office/drawing/2014/main" id="{A4C5D4BA-FAE4-945C-63D5-E6FB4769166A}"/>
                </a:ext>
              </a:extLst>
            </p:cNvPr>
            <p:cNvSpPr/>
            <p:nvPr/>
          </p:nvSpPr>
          <p:spPr>
            <a:xfrm>
              <a:off x="11645345" y="9604767"/>
              <a:ext cx="6645703" cy="567933"/>
            </a:xfrm>
            <a:custGeom>
              <a:avLst/>
              <a:gdLst/>
              <a:ahLst/>
              <a:cxnLst/>
              <a:rect l="l" t="t" r="r" b="b"/>
              <a:pathLst>
                <a:path w="9192777" h="757244">
                  <a:moveTo>
                    <a:pt x="0" y="0"/>
                  </a:moveTo>
                  <a:lnTo>
                    <a:pt x="9192776" y="0"/>
                  </a:lnTo>
                  <a:lnTo>
                    <a:pt x="9192776" y="757244"/>
                  </a:lnTo>
                  <a:lnTo>
                    <a:pt x="0" y="757244"/>
                  </a:lnTo>
                  <a:lnTo>
                    <a:pt x="0" y="0"/>
                  </a:lnTo>
                  <a:close/>
                </a:path>
              </a:pathLst>
            </a:custGeom>
            <a:blipFill>
              <a:blip r:embed="rId4">
                <a:extLst>
                  <a:ext uri="{28A0092B-C50C-407E-A947-70E740481C1C}">
                    <a14:useLocalDpi xmlns:a14="http://schemas.microsoft.com/office/drawing/2010/main"/>
                  </a:ext>
                </a:extLst>
              </a:blip>
              <a:stretch>
                <a:fillRect/>
              </a:stretch>
            </a:blipFill>
          </p:spPr>
          <p:txBody>
            <a:bodyPr/>
            <a:lstStyle/>
            <a:p>
              <a:endParaRPr lang="en-US" sz="1200"/>
            </a:p>
          </p:txBody>
        </p:sp>
        <p:sp>
          <p:nvSpPr>
            <p:cNvPr id="20" name="Freeform 4" descr="A close-up of a window  Description automatically generated">
              <a:extLst>
                <a:ext uri="{FF2B5EF4-FFF2-40B4-BE49-F238E27FC236}">
                  <a16:creationId xmlns:a16="http://schemas.microsoft.com/office/drawing/2014/main" id="{D2294E72-0F4E-ABED-8406-4C1A5A2769D7}"/>
                </a:ext>
              </a:extLst>
            </p:cNvPr>
            <p:cNvSpPr/>
            <p:nvPr/>
          </p:nvSpPr>
          <p:spPr>
            <a:xfrm>
              <a:off x="3048" y="9601339"/>
              <a:ext cx="4773079" cy="571361"/>
            </a:xfrm>
            <a:custGeom>
              <a:avLst/>
              <a:gdLst/>
              <a:ahLst/>
              <a:cxnLst/>
              <a:rect l="l" t="t" r="r" b="b"/>
              <a:pathLst>
                <a:path w="9310505" h="761815">
                  <a:moveTo>
                    <a:pt x="0" y="0"/>
                  </a:moveTo>
                  <a:lnTo>
                    <a:pt x="9310505" y="0"/>
                  </a:lnTo>
                  <a:lnTo>
                    <a:pt x="9310505" y="761815"/>
                  </a:lnTo>
                  <a:lnTo>
                    <a:pt x="0" y="761815"/>
                  </a:lnTo>
                  <a:lnTo>
                    <a:pt x="0" y="0"/>
                  </a:lnTo>
                  <a:close/>
                </a:path>
              </a:pathLst>
            </a:custGeom>
            <a:blipFill>
              <a:blip r:embed="rId5">
                <a:extLst>
                  <a:ext uri="{28A0092B-C50C-407E-A947-70E740481C1C}">
                    <a14:useLocalDpi xmlns:a14="http://schemas.microsoft.com/office/drawing/2010/main"/>
                  </a:ext>
                </a:extLst>
              </a:blip>
              <a:stretch>
                <a:fillRect r="1"/>
              </a:stretch>
            </a:blipFill>
          </p:spPr>
          <p:txBody>
            <a:bodyPr/>
            <a:lstStyle/>
            <a:p>
              <a:endParaRPr lang="en-US" sz="1200"/>
            </a:p>
          </p:txBody>
        </p:sp>
      </p:grpSp>
      <p:sp>
        <p:nvSpPr>
          <p:cNvPr id="2" name="Title 1">
            <a:extLst>
              <a:ext uri="{FF2B5EF4-FFF2-40B4-BE49-F238E27FC236}">
                <a16:creationId xmlns:a16="http://schemas.microsoft.com/office/drawing/2014/main" id="{8F821D76-1F07-8CFD-861D-04FDEC5F6830}"/>
              </a:ext>
            </a:extLst>
          </p:cNvPr>
          <p:cNvSpPr>
            <a:spLocks noGrp="1"/>
          </p:cNvSpPr>
          <p:nvPr>
            <p:ph type="title"/>
          </p:nvPr>
        </p:nvSpPr>
        <p:spPr>
          <a:xfrm>
            <a:off x="609600" y="482600"/>
            <a:ext cx="5842000" cy="609600"/>
          </a:xfrm>
        </p:spPr>
        <p:txBody>
          <a:bodyPr>
            <a:noAutofit/>
          </a:bodyPr>
          <a:lstStyle/>
          <a:p>
            <a:r>
              <a:rPr lang="en-US">
                <a:latin typeface="ITC Franklin Gothic Std Book" panose="020B0504030503020204" pitchFamily="34" charset="77"/>
              </a:rPr>
              <a:t>Health Care Flexible Spending Account (FSA)</a:t>
            </a:r>
          </a:p>
        </p:txBody>
      </p:sp>
      <p:sp>
        <p:nvSpPr>
          <p:cNvPr id="4" name="Content Placeholder 3">
            <a:extLst>
              <a:ext uri="{FF2B5EF4-FFF2-40B4-BE49-F238E27FC236}">
                <a16:creationId xmlns:a16="http://schemas.microsoft.com/office/drawing/2014/main" id="{EFAAC42A-D094-592A-A84C-0BD3954F42B3}"/>
              </a:ext>
            </a:extLst>
          </p:cNvPr>
          <p:cNvSpPr>
            <a:spLocks noGrp="1"/>
          </p:cNvSpPr>
          <p:nvPr>
            <p:ph sz="quarter" idx="11"/>
          </p:nvPr>
        </p:nvSpPr>
        <p:spPr>
          <a:xfrm>
            <a:off x="609600" y="1752600"/>
            <a:ext cx="8737600" cy="4724400"/>
          </a:xfrm>
        </p:spPr>
        <p:txBody>
          <a:bodyPr vert="horz" lIns="60960" tIns="30480" rIns="60960" bIns="30480" rtlCol="0" anchor="t">
            <a:normAutofit fontScale="92500" lnSpcReduction="20000"/>
          </a:bodyPr>
          <a:lstStyle/>
          <a:p>
            <a:pPr marL="0" indent="0">
              <a:buNone/>
            </a:pPr>
            <a:r>
              <a:rPr lang="en-US">
                <a:solidFill>
                  <a:srgbClr val="E57200"/>
                </a:solidFill>
              </a:rPr>
              <a:t>Who is eligible</a:t>
            </a:r>
          </a:p>
          <a:p>
            <a:r>
              <a:rPr lang="en-US" sz="2133">
                <a:latin typeface="ITC Franklin Gothic Std Book"/>
              </a:rPr>
              <a:t>Any benefits-eligible employee not enrolled in the                            Health Savings option for health care coverage</a:t>
            </a:r>
          </a:p>
          <a:p>
            <a:r>
              <a:rPr lang="en-US" sz="2133">
                <a:latin typeface="ITC Franklin Gothic Std Book"/>
              </a:rPr>
              <a:t>Employees on Health Savings option may elect limited FSA                   for dental/vision only​</a:t>
            </a:r>
          </a:p>
          <a:p>
            <a:r>
              <a:rPr lang="en-US" sz="2133"/>
              <a:t>Do not have to be on the UVA Health Plan to elect an FSA</a:t>
            </a:r>
          </a:p>
          <a:p>
            <a:r>
              <a:rPr lang="en-US" sz="2133"/>
              <a:t>You and your spouse cannot have a Full FSA &amp; HSA in the same year​</a:t>
            </a:r>
          </a:p>
          <a:p>
            <a:pPr marL="0" indent="0">
              <a:buNone/>
            </a:pPr>
            <a:r>
              <a:rPr lang="en-US">
                <a:solidFill>
                  <a:srgbClr val="E57200"/>
                </a:solidFill>
              </a:rPr>
              <a:t>Benefits</a:t>
            </a:r>
          </a:p>
          <a:p>
            <a:r>
              <a:rPr lang="en-US" sz="2133"/>
              <a:t>Contribute pre-tax through payroll deduction​</a:t>
            </a:r>
          </a:p>
          <a:p>
            <a:r>
              <a:rPr lang="en-US" sz="2133"/>
              <a:t>Use for eligible medical, dental, Rx, and vision expenses for that calendar year, plus a grace period through March 15 of the next year ​</a:t>
            </a:r>
          </a:p>
          <a:p>
            <a:r>
              <a:rPr lang="en-US" sz="2133"/>
              <a:t>Elect up to $2,500 in FSA per year​; minimum contribution $120/year</a:t>
            </a:r>
          </a:p>
          <a:p>
            <a:r>
              <a:rPr lang="en-US" sz="2133"/>
              <a:t>Full FSA balance available up front​</a:t>
            </a:r>
          </a:p>
          <a:p>
            <a:r>
              <a:rPr lang="en-US" sz="2133">
                <a:latin typeface="ITC Franklin Gothic Std Med" panose="020B0504030503020204" pitchFamily="34" charset="77"/>
              </a:rPr>
              <a:t>Use or lose </a:t>
            </a:r>
            <a:r>
              <a:rPr lang="en-US" sz="2133"/>
              <a:t>– use all funds by the grace period or forfeit them</a:t>
            </a:r>
          </a:p>
        </p:txBody>
      </p:sp>
      <p:pic>
        <p:nvPicPr>
          <p:cNvPr id="16" name="Picture Placeholder 15" descr="A close-up of a building&#10;&#10;AI-generated content may be incorrect.">
            <a:extLst>
              <a:ext uri="{FF2B5EF4-FFF2-40B4-BE49-F238E27FC236}">
                <a16:creationId xmlns:a16="http://schemas.microsoft.com/office/drawing/2014/main" id="{0DA8FB3F-C38B-AB59-0B10-8B3B520735C1}"/>
              </a:ext>
            </a:extLst>
          </p:cNvPr>
          <p:cNvPicPr>
            <a:picLocks noGrp="1" noChangeAspect="1"/>
          </p:cNvPicPr>
          <p:nvPr>
            <p:ph type="pic" sz="quarter" idx="12"/>
          </p:nvPr>
        </p:nvPicPr>
        <p:blipFill>
          <a:blip r:embed="rId6">
            <a:extLst>
              <a:ext uri="{28A0092B-C50C-407E-A947-70E740481C1C}">
                <a14:useLocalDpi xmlns:a14="http://schemas.microsoft.com/office/drawing/2010/main"/>
              </a:ext>
            </a:extLst>
          </a:blip>
          <a:srcRect l="268" r="268"/>
          <a:stretch>
            <a:fillRect/>
          </a:stretch>
        </p:blipFill>
        <p:spPr/>
      </p:pic>
      <p:sp>
        <p:nvSpPr>
          <p:cNvPr id="5" name="AutoShape 4">
            <a:extLst>
              <a:ext uri="{FF2B5EF4-FFF2-40B4-BE49-F238E27FC236}">
                <a16:creationId xmlns:a16="http://schemas.microsoft.com/office/drawing/2014/main" id="{0D6294D1-6F59-6D91-7332-56EEFCE62FF0}"/>
              </a:ext>
            </a:extLst>
          </p:cNvPr>
          <p:cNvSpPr/>
          <p:nvPr/>
        </p:nvSpPr>
        <p:spPr>
          <a:xfrm>
            <a:off x="660400" y="1397000"/>
            <a:ext cx="3571903" cy="0"/>
          </a:xfrm>
          <a:prstGeom prst="line">
            <a:avLst/>
          </a:prstGeom>
          <a:ln w="50800" cap="flat">
            <a:gradFill>
              <a:gsLst>
                <a:gs pos="0">
                  <a:srgbClr val="FFDE59">
                    <a:alpha val="100000"/>
                  </a:srgbClr>
                </a:gs>
                <a:gs pos="100000">
                  <a:srgbClr val="FF914D">
                    <a:alpha val="100000"/>
                  </a:srgbClr>
                </a:gs>
              </a:gsLst>
              <a:lin ang="0"/>
            </a:gradFill>
            <a:prstDash val="solid"/>
            <a:headEnd type="none" w="sm" len="sm"/>
            <a:tailEnd type="none" w="sm" len="sm"/>
          </a:ln>
        </p:spPr>
        <p:txBody>
          <a:bodyPr/>
          <a:lstStyle/>
          <a:p>
            <a:endParaRPr lang="en-US" sz="12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6511-B48E-0CAB-6D67-02B7B70F4DDD}"/>
              </a:ext>
            </a:extLst>
          </p:cNvPr>
          <p:cNvSpPr>
            <a:spLocks noGrp="1"/>
          </p:cNvSpPr>
          <p:nvPr>
            <p:ph type="ctrTitle"/>
          </p:nvPr>
        </p:nvSpPr>
        <p:spPr/>
        <p:txBody>
          <a:bodyPr>
            <a:normAutofit fontScale="90000"/>
          </a:bodyPr>
          <a:lstStyle/>
          <a:p>
            <a:r>
              <a:rPr lang="en-US"/>
              <a:t>Life Insurance</a:t>
            </a:r>
          </a:p>
        </p:txBody>
      </p:sp>
      <p:sp>
        <p:nvSpPr>
          <p:cNvPr id="3" name="Subtitle 2">
            <a:extLst>
              <a:ext uri="{FF2B5EF4-FFF2-40B4-BE49-F238E27FC236}">
                <a16:creationId xmlns:a16="http://schemas.microsoft.com/office/drawing/2014/main" id="{CF1004A3-7E35-4717-E61A-CBB846C75C4C}"/>
              </a:ext>
            </a:extLst>
          </p:cNvPr>
          <p:cNvSpPr>
            <a:spLocks noGrp="1"/>
          </p:cNvSpPr>
          <p:nvPr>
            <p:ph type="subTitle" idx="1"/>
          </p:nvPr>
        </p:nvSpPr>
        <p:spPr>
          <a:xfrm>
            <a:off x="558799" y="4244196"/>
            <a:ext cx="10639084" cy="2527053"/>
          </a:xfrm>
        </p:spPr>
        <p:txBody>
          <a:bodyPr vert="horz" lIns="60960" tIns="30480" rIns="60960" bIns="30480" rtlCol="0" anchor="t">
            <a:noAutofit/>
          </a:bodyPr>
          <a:lstStyle/>
          <a:p>
            <a:pPr marL="9314" lvl="1" algn="l">
              <a:lnSpc>
                <a:spcPct val="120000"/>
              </a:lnSpc>
            </a:pPr>
            <a:r>
              <a:rPr lang="en-US" sz="2133">
                <a:solidFill>
                  <a:srgbClr val="232D4B"/>
                </a:solidFill>
                <a:latin typeface="ITC Franklin Gothic Std Med"/>
                <a:ea typeface="ITC Franklin Gothic Std 3"/>
                <a:cs typeface="ITC Franklin Gothic Std 3"/>
                <a:sym typeface="ITC Franklin Gothic Std 3"/>
              </a:rPr>
              <a:t>During Open Enrollment</a:t>
            </a:r>
            <a:r>
              <a:rPr lang="en-US" sz="2133">
                <a:solidFill>
                  <a:srgbClr val="232D4B"/>
                </a:solidFill>
                <a:latin typeface="ITC Franklin Gothic Std 3"/>
                <a:ea typeface="ITC Franklin Gothic Std 3"/>
                <a:cs typeface="ITC Franklin Gothic Std 3"/>
                <a:sym typeface="ITC Franklin Gothic Std 3"/>
              </a:rPr>
              <a:t>:</a:t>
            </a:r>
            <a:endParaRPr lang="en-US"/>
          </a:p>
          <a:p>
            <a:pPr marL="555441" lvl="1" indent="-304815" algn="l">
              <a:lnSpc>
                <a:spcPct val="120000"/>
              </a:lnSpc>
              <a:buFont typeface="Arial" panose="020B0604020202020204" pitchFamily="34" charset="0"/>
              <a:buChar char="•"/>
            </a:pPr>
            <a:r>
              <a:rPr lang="en-US" sz="2133">
                <a:solidFill>
                  <a:srgbClr val="232D4B"/>
                </a:solidFill>
                <a:latin typeface="ITC Franklin Gothic Std Book"/>
                <a:ea typeface="ITC Franklin Gothic Std 3"/>
                <a:cs typeface="ITC Franklin Gothic Std 3"/>
                <a:sym typeface="ITC Franklin Gothic Std 3"/>
              </a:rPr>
              <a:t>If you are currently enrolled and have 1x or 2x optional life coverage, you may increase by one level without providing medical evidence of insurability. However, coverage cannot exceed 3x your salary or the maximum of $500,000.</a:t>
            </a:r>
          </a:p>
          <a:p>
            <a:pPr marL="555441" lvl="1" indent="-304815" algn="l">
              <a:lnSpc>
                <a:spcPct val="120000"/>
              </a:lnSpc>
              <a:buFont typeface="Arial" panose="020B0604020202020204" pitchFamily="34" charset="0"/>
              <a:buChar char="•"/>
            </a:pPr>
            <a:r>
              <a:rPr lang="en-US" sz="2133">
                <a:solidFill>
                  <a:srgbClr val="232D4B"/>
                </a:solidFill>
                <a:latin typeface="ITC Franklin Gothic Std Book"/>
                <a:ea typeface="ITC Franklin Gothic Std 3"/>
                <a:cs typeface="ITC Franklin Gothic Std 3"/>
                <a:sym typeface="ITC Franklin Gothic Std 3"/>
              </a:rPr>
              <a:t>If your spouse is currently enrolled with $25,000 coverage, you may increase spouse coverage to $50,000 without medical evidence of insurability.</a:t>
            </a:r>
            <a:endParaRPr lang="en-US" sz="2133">
              <a:solidFill>
                <a:srgbClr val="232D4B"/>
              </a:solidFill>
              <a:latin typeface="ITC Franklin Gothic Std 3"/>
              <a:ea typeface="ITC Franklin Gothic Std 3"/>
              <a:cs typeface="ITC Franklin Gothic Std 3"/>
            </a:endParaRPr>
          </a:p>
        </p:txBody>
      </p:sp>
      <p:sp>
        <p:nvSpPr>
          <p:cNvPr id="4" name="Text Placeholder 3">
            <a:extLst>
              <a:ext uri="{FF2B5EF4-FFF2-40B4-BE49-F238E27FC236}">
                <a16:creationId xmlns:a16="http://schemas.microsoft.com/office/drawing/2014/main" id="{B97B5174-6707-D442-6C36-95AF6AE7C1AE}"/>
              </a:ext>
            </a:extLst>
          </p:cNvPr>
          <p:cNvSpPr>
            <a:spLocks noGrp="1"/>
          </p:cNvSpPr>
          <p:nvPr>
            <p:ph type="body" sz="quarter" idx="10"/>
          </p:nvPr>
        </p:nvSpPr>
        <p:spPr>
          <a:xfrm>
            <a:off x="581803" y="3823898"/>
            <a:ext cx="7998604" cy="508000"/>
          </a:xfrm>
        </p:spPr>
        <p:txBody>
          <a:bodyPr vert="horz" lIns="60960" tIns="30480" rIns="60960" bIns="30480" rtlCol="0" anchor="t">
            <a:noAutofit/>
          </a:bodyPr>
          <a:lstStyle/>
          <a:p>
            <a:r>
              <a:rPr lang="en-US" b="1">
                <a:latin typeface="ITC Franklin Gothic Std Book"/>
              </a:rPr>
              <a:t>Exception for ORP, MCRP participants only:</a:t>
            </a:r>
            <a:endParaRPr lang="en-US" b="1">
              <a:latin typeface="ITC Franklin Gothic Std Book"/>
              <a:ea typeface="+mn-lt"/>
              <a:cs typeface="+mn-lt"/>
            </a:endParaRPr>
          </a:p>
        </p:txBody>
      </p:sp>
      <p:sp>
        <p:nvSpPr>
          <p:cNvPr id="7" name="Subtitle 2">
            <a:extLst>
              <a:ext uri="{FF2B5EF4-FFF2-40B4-BE49-F238E27FC236}">
                <a16:creationId xmlns:a16="http://schemas.microsoft.com/office/drawing/2014/main" id="{9F80E97B-6DD4-FBCD-93FF-DCAFE831D7FA}"/>
              </a:ext>
            </a:extLst>
          </p:cNvPr>
          <p:cNvSpPr txBox="1">
            <a:spLocks/>
          </p:cNvSpPr>
          <p:nvPr/>
        </p:nvSpPr>
        <p:spPr>
          <a:xfrm>
            <a:off x="3763992" y="1364411"/>
            <a:ext cx="7366000" cy="2133600"/>
          </a:xfrm>
          <a:prstGeom prst="rect">
            <a:avLst/>
          </a:prstGeom>
        </p:spPr>
        <p:txBody>
          <a:bodyPr vert="horz" lIns="60960" tIns="30480" rIns="60960" bIns="3048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ITC Franklin Gothic Std Book" panose="020B05040305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ITC Franklin Gothic Std Book" panose="020B0504030503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ITC Franklin Gothic Std Book" panose="020B0504030503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TC Franklin Gothic Std Book" panose="020B0504030503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55562" lvl="1" indent="-304815" algn="l">
              <a:lnSpc>
                <a:spcPct val="100000"/>
              </a:lnSpc>
              <a:buFont typeface="Wingdings" pitchFamily="2" charset="2"/>
              <a:buChar char="Ø"/>
            </a:pPr>
            <a:r>
              <a:rPr lang="en-US" sz="2133">
                <a:solidFill>
                  <a:srgbClr val="232D4B"/>
                </a:solidFill>
                <a:latin typeface="ITC Franklin Gothic Std 3"/>
                <a:ea typeface="ITC Franklin Gothic Std 3"/>
                <a:cs typeface="ITC Franklin Gothic Std 3"/>
                <a:sym typeface="ITC Franklin Gothic Std 3"/>
              </a:rPr>
              <a:t>All benefited employees have basic life insurance provided by UVA​</a:t>
            </a:r>
          </a:p>
          <a:p>
            <a:pPr marL="555562" lvl="1" indent="-304815" algn="l">
              <a:lnSpc>
                <a:spcPct val="100000"/>
              </a:lnSpc>
              <a:buFont typeface="Wingdings" pitchFamily="2" charset="2"/>
              <a:buChar char="Ø"/>
            </a:pPr>
            <a:r>
              <a:rPr lang="en-US" sz="2133">
                <a:solidFill>
                  <a:srgbClr val="232D4B"/>
                </a:solidFill>
                <a:latin typeface="ITC Franklin Gothic Std 3"/>
                <a:ea typeface="ITC Franklin Gothic Std 3"/>
                <a:cs typeface="ITC Franklin Gothic Std 3"/>
                <a:sym typeface="ITC Franklin Gothic Std 3"/>
              </a:rPr>
              <a:t>You can request additional, optional life insurance at any time during the year ​</a:t>
            </a:r>
          </a:p>
          <a:p>
            <a:pPr marL="555562" lvl="1" indent="-304815" algn="l">
              <a:lnSpc>
                <a:spcPct val="100000"/>
              </a:lnSpc>
              <a:buFont typeface="Wingdings" pitchFamily="2" charset="2"/>
              <a:buChar char="Ø"/>
            </a:pPr>
            <a:r>
              <a:rPr lang="en-US" sz="2133">
                <a:solidFill>
                  <a:srgbClr val="232D4B"/>
                </a:solidFill>
                <a:latin typeface="ITC Franklin Gothic Std 3"/>
                <a:ea typeface="ITC Franklin Gothic Std 3"/>
                <a:cs typeface="ITC Franklin Gothic Std 3"/>
                <a:sym typeface="ITC Franklin Gothic Std 3"/>
              </a:rPr>
              <a:t>Evidence of insurability is required; reviewed and determined by the vendor</a:t>
            </a:r>
          </a:p>
        </p:txBody>
      </p:sp>
      <p:pic>
        <p:nvPicPr>
          <p:cNvPr id="9" name="Picture 8" descr="A qr code with black and yellow squares&#10;&#10;AI-generated content may be incorrect.">
            <a:extLst>
              <a:ext uri="{FF2B5EF4-FFF2-40B4-BE49-F238E27FC236}">
                <a16:creationId xmlns:a16="http://schemas.microsoft.com/office/drawing/2014/main" id="{9958DD6B-AA67-74D3-666A-42120877C9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7600" y="1600200"/>
            <a:ext cx="1473200" cy="1473200"/>
          </a:xfrm>
          <a:prstGeom prst="rect">
            <a:avLst/>
          </a:prstGeom>
        </p:spPr>
      </p:pic>
    </p:spTree>
    <p:extLst>
      <p:ext uri="{BB962C8B-B14F-4D97-AF65-F5344CB8AC3E}">
        <p14:creationId xmlns:p14="http://schemas.microsoft.com/office/powerpoint/2010/main" val="2381524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51D52-77B6-2A1E-21C6-D2BA51B31B35}"/>
              </a:ext>
            </a:extLst>
          </p:cNvPr>
          <p:cNvSpPr>
            <a:spLocks noGrp="1"/>
          </p:cNvSpPr>
          <p:nvPr>
            <p:ph type="title"/>
          </p:nvPr>
        </p:nvSpPr>
        <p:spPr/>
        <p:txBody>
          <a:bodyPr>
            <a:normAutofit/>
          </a:bodyPr>
          <a:lstStyle/>
          <a:p>
            <a:r>
              <a:rPr lang="en-US">
                <a:solidFill>
                  <a:schemeClr val="tx1"/>
                </a:solidFill>
                <a:latin typeface="ITC Franklin Gothic Std Book" panose="020B0504030503020204" pitchFamily="34" charset="77"/>
              </a:rPr>
              <a:t>Action Items</a:t>
            </a:r>
          </a:p>
        </p:txBody>
      </p:sp>
      <p:sp>
        <p:nvSpPr>
          <p:cNvPr id="2" name="TextBox 41">
            <a:extLst>
              <a:ext uri="{FF2B5EF4-FFF2-40B4-BE49-F238E27FC236}">
                <a16:creationId xmlns:a16="http://schemas.microsoft.com/office/drawing/2014/main" id="{FFBF09F7-B2E9-92A2-0FE7-E6BAE4A6C483}"/>
              </a:ext>
            </a:extLst>
          </p:cNvPr>
          <p:cNvSpPr txBox="1"/>
          <p:nvPr/>
        </p:nvSpPr>
        <p:spPr>
          <a:xfrm>
            <a:off x="711200" y="1498600"/>
            <a:ext cx="10825193" cy="269304"/>
          </a:xfrm>
          <a:prstGeom prst="rect">
            <a:avLst/>
          </a:prstGeom>
        </p:spPr>
        <p:txBody>
          <a:bodyPr wrap="square" lIns="0" tIns="0" rIns="0" bIns="0" rtlCol="0" anchor="t">
            <a:spAutoFit/>
          </a:bodyPr>
          <a:lstStyle/>
          <a:p>
            <a:pPr>
              <a:lnSpc>
                <a:spcPts val="2080"/>
              </a:lnSpc>
            </a:pPr>
            <a:r>
              <a:rPr lang="en-US" sz="2000">
                <a:latin typeface="ITC Franklin Gothic Std 10"/>
                <a:ea typeface="ITC Franklin Gothic Std 10"/>
                <a:cs typeface="ITC Franklin Gothic Std 10"/>
                <a:sym typeface="ITC Franklin Gothic Std 10"/>
              </a:rPr>
              <a:t>Re-elect Healthcare FSA and/or Dependent Care FSA if you wish to continue for 2026.</a:t>
            </a:r>
          </a:p>
        </p:txBody>
      </p:sp>
      <p:sp>
        <p:nvSpPr>
          <p:cNvPr id="3" name="TextBox 42">
            <a:extLst>
              <a:ext uri="{FF2B5EF4-FFF2-40B4-BE49-F238E27FC236}">
                <a16:creationId xmlns:a16="http://schemas.microsoft.com/office/drawing/2014/main" id="{828F2F9B-9DFC-D95F-B5F1-65F556CEF196}"/>
              </a:ext>
            </a:extLst>
          </p:cNvPr>
          <p:cNvSpPr txBox="1"/>
          <p:nvPr/>
        </p:nvSpPr>
        <p:spPr>
          <a:xfrm>
            <a:off x="711200" y="1981461"/>
            <a:ext cx="9067800" cy="1077218"/>
          </a:xfrm>
          <a:prstGeom prst="rect">
            <a:avLst/>
          </a:prstGeom>
        </p:spPr>
        <p:txBody>
          <a:bodyPr wrap="square" lIns="0" tIns="0" rIns="0" bIns="0" rtlCol="0" anchor="t">
            <a:spAutoFit/>
          </a:bodyPr>
          <a:lstStyle/>
          <a:p>
            <a:pPr>
              <a:lnSpc>
                <a:spcPts val="2080"/>
              </a:lnSpc>
            </a:pPr>
            <a:r>
              <a:rPr lang="en-US" sz="2000">
                <a:latin typeface="ITC Franklin Gothic Std 10"/>
                <a:ea typeface="ITC Franklin Gothic Std 10"/>
                <a:cs typeface="ITC Franklin Gothic Std 10"/>
                <a:sym typeface="ITC Franklin Gothic Std 10"/>
              </a:rPr>
              <a:t>Remember, if you add dependents or add new coverage for existing dependents, you must upload required documentation before you submit your elections. If you change health, dental and/or vision plans, make sure to carry over any dependents to the new plan.</a:t>
            </a:r>
          </a:p>
        </p:txBody>
      </p:sp>
      <p:sp>
        <p:nvSpPr>
          <p:cNvPr id="4" name="TextBox 40">
            <a:extLst>
              <a:ext uri="{FF2B5EF4-FFF2-40B4-BE49-F238E27FC236}">
                <a16:creationId xmlns:a16="http://schemas.microsoft.com/office/drawing/2014/main" id="{0FC0B51C-707D-DE2E-E40E-AE788AA7D34F}"/>
              </a:ext>
            </a:extLst>
          </p:cNvPr>
          <p:cNvSpPr txBox="1"/>
          <p:nvPr/>
        </p:nvSpPr>
        <p:spPr>
          <a:xfrm>
            <a:off x="711200" y="3250670"/>
            <a:ext cx="10698672" cy="538609"/>
          </a:xfrm>
          <a:prstGeom prst="rect">
            <a:avLst/>
          </a:prstGeom>
        </p:spPr>
        <p:txBody>
          <a:bodyPr wrap="square" lIns="0" tIns="0" rIns="0" bIns="0" rtlCol="0" anchor="t">
            <a:spAutoFit/>
          </a:bodyPr>
          <a:lstStyle/>
          <a:p>
            <a:pPr>
              <a:lnSpc>
                <a:spcPts val="2080"/>
              </a:lnSpc>
            </a:pPr>
            <a:r>
              <a:rPr lang="en-US" sz="2000">
                <a:latin typeface="ITC Franklin Gothic Std 10"/>
                <a:ea typeface="ITC Franklin Gothic Std 10"/>
                <a:cs typeface="ITC Franklin Gothic Std 10"/>
                <a:sym typeface="ITC Franklin Gothic Std 10"/>
              </a:rPr>
              <a:t>Print/save your benefits elections confirmation statement AFTER submitting. Review it carefully before Open Enrollment closes to ensure it reflects your desired enrollments. </a:t>
            </a:r>
          </a:p>
        </p:txBody>
      </p:sp>
      <p:sp>
        <p:nvSpPr>
          <p:cNvPr id="5" name="TextBox 47">
            <a:extLst>
              <a:ext uri="{FF2B5EF4-FFF2-40B4-BE49-F238E27FC236}">
                <a16:creationId xmlns:a16="http://schemas.microsoft.com/office/drawing/2014/main" id="{07F031E7-F02A-2714-15CA-0FCB6302F93D}"/>
              </a:ext>
            </a:extLst>
          </p:cNvPr>
          <p:cNvSpPr txBox="1"/>
          <p:nvPr/>
        </p:nvSpPr>
        <p:spPr>
          <a:xfrm>
            <a:off x="711200" y="5674097"/>
            <a:ext cx="10963215" cy="538609"/>
          </a:xfrm>
          <a:prstGeom prst="rect">
            <a:avLst/>
          </a:prstGeom>
        </p:spPr>
        <p:txBody>
          <a:bodyPr wrap="square" lIns="0" tIns="0" rIns="0" bIns="0" rtlCol="0" anchor="t">
            <a:spAutoFit/>
          </a:bodyPr>
          <a:lstStyle/>
          <a:p>
            <a:pPr>
              <a:lnSpc>
                <a:spcPts val="2080"/>
              </a:lnSpc>
            </a:pPr>
            <a:r>
              <a:rPr lang="en-US" sz="2000">
                <a:latin typeface="ITC Franklin Gothic Std 10"/>
                <a:ea typeface="ITC Franklin Gothic Std 10"/>
                <a:cs typeface="ITC Franklin Gothic Std 10"/>
                <a:sym typeface="ITC Franklin Gothic Std 10"/>
              </a:rPr>
              <a:t>Remember, if you currently have a Full Healthcare FSA and you plan to open an HSA in 2026, spend funds down to $0.00 by 12/31/2025. </a:t>
            </a:r>
          </a:p>
        </p:txBody>
      </p:sp>
      <p:sp>
        <p:nvSpPr>
          <p:cNvPr id="6" name="TextBox 49">
            <a:extLst>
              <a:ext uri="{FF2B5EF4-FFF2-40B4-BE49-F238E27FC236}">
                <a16:creationId xmlns:a16="http://schemas.microsoft.com/office/drawing/2014/main" id="{F8A906CE-F261-3253-0CFF-C21608BB3E2D}"/>
              </a:ext>
            </a:extLst>
          </p:cNvPr>
          <p:cNvSpPr txBox="1"/>
          <p:nvPr/>
        </p:nvSpPr>
        <p:spPr>
          <a:xfrm>
            <a:off x="700867" y="4002686"/>
            <a:ext cx="5762748" cy="282129"/>
          </a:xfrm>
          <a:prstGeom prst="rect">
            <a:avLst/>
          </a:prstGeom>
        </p:spPr>
        <p:txBody>
          <a:bodyPr wrap="square" lIns="0" tIns="0" rIns="0" bIns="0" rtlCol="0" anchor="t">
            <a:spAutoFit/>
          </a:bodyPr>
          <a:lstStyle/>
          <a:p>
            <a:pPr>
              <a:lnSpc>
                <a:spcPts val="2219"/>
              </a:lnSpc>
            </a:pPr>
            <a:r>
              <a:rPr lang="en-US" sz="2133" spc="-91">
                <a:solidFill>
                  <a:srgbClr val="E57200"/>
                </a:solidFill>
                <a:latin typeface="ITC Franklin Gothic Std Med" panose="020B0504030503020204" pitchFamily="34" charset="77"/>
                <a:ea typeface="ITC Franklin Gothic Std 4"/>
                <a:cs typeface="ITC Franklin Gothic Std 4"/>
                <a:sym typeface="ITC Franklin Gothic Std 4"/>
              </a:rPr>
              <a:t>NEW Health Savings participants: ​</a:t>
            </a:r>
          </a:p>
        </p:txBody>
      </p:sp>
      <p:sp>
        <p:nvSpPr>
          <p:cNvPr id="8" name="TextBox 50">
            <a:extLst>
              <a:ext uri="{FF2B5EF4-FFF2-40B4-BE49-F238E27FC236}">
                <a16:creationId xmlns:a16="http://schemas.microsoft.com/office/drawing/2014/main" id="{B4FFFABD-2669-86A6-2E47-3821994F6EB2}"/>
              </a:ext>
            </a:extLst>
          </p:cNvPr>
          <p:cNvSpPr txBox="1"/>
          <p:nvPr/>
        </p:nvSpPr>
        <p:spPr>
          <a:xfrm>
            <a:off x="497667" y="4386654"/>
            <a:ext cx="11531600" cy="1346522"/>
          </a:xfrm>
          <a:prstGeom prst="rect">
            <a:avLst/>
          </a:prstGeom>
        </p:spPr>
        <p:txBody>
          <a:bodyPr wrap="square" lIns="0" tIns="0" rIns="0" bIns="0" rtlCol="0" anchor="t">
            <a:spAutoFit/>
          </a:bodyPr>
          <a:lstStyle/>
          <a:p>
            <a:pPr marL="431398" lvl="1" indent="-215487">
              <a:lnSpc>
                <a:spcPts val="2079"/>
              </a:lnSpc>
              <a:buFont typeface="Arial"/>
              <a:buChar char="•"/>
            </a:pPr>
            <a:r>
              <a:rPr lang="en-US" sz="1967">
                <a:latin typeface="ITC Franklin Gothic Std 10"/>
                <a:ea typeface="ITC Franklin Gothic Std 10"/>
                <a:cs typeface="ITC Franklin Gothic Std 10"/>
                <a:sym typeface="ITC Franklin Gothic Std 10"/>
              </a:rPr>
              <a:t>Watch for communications from Fidelity in case action is needed to open your HSA. ​</a:t>
            </a:r>
            <a:endParaRPr lang="en-US" sz="1967"/>
          </a:p>
          <a:p>
            <a:pPr>
              <a:lnSpc>
                <a:spcPts val="2079"/>
              </a:lnSpc>
            </a:pPr>
            <a:endParaRPr lang="en-US" sz="1999">
              <a:latin typeface="ITC Franklin Gothic Std 10"/>
              <a:ea typeface="ITC Franklin Gothic Std 10"/>
              <a:cs typeface="ITC Franklin Gothic Std 10"/>
              <a:sym typeface="ITC Franklin Gothic Std 10"/>
            </a:endParaRPr>
          </a:p>
          <a:p>
            <a:pPr marL="431398" lvl="1" indent="-215487">
              <a:lnSpc>
                <a:spcPts val="2079"/>
              </a:lnSpc>
              <a:buFont typeface="Arial"/>
              <a:buChar char="•"/>
            </a:pPr>
            <a:r>
              <a:rPr lang="en-US" sz="1967">
                <a:latin typeface="ITC Franklin Gothic Std 10"/>
                <a:ea typeface="ITC Franklin Gothic Std 10"/>
                <a:cs typeface="ITC Franklin Gothic Std 10"/>
                <a:sym typeface="ITC Franklin Gothic Std 10"/>
              </a:rPr>
              <a:t>If your HSA account is not opened within 90 days, you will forfeit the employer contribution, and your personal contributions will be returned.</a:t>
            </a:r>
            <a:endParaRPr lang="en-US" sz="1967">
              <a:latin typeface="ITC Franklin Gothic Std 10"/>
              <a:ea typeface="ITC Franklin Gothic Std 10"/>
              <a:cs typeface="ITC Franklin Gothic Std 10"/>
            </a:endParaRPr>
          </a:p>
          <a:p>
            <a:pPr>
              <a:lnSpc>
                <a:spcPts val="2079"/>
              </a:lnSpc>
            </a:pPr>
            <a:endParaRPr lang="en-US" sz="1999">
              <a:latin typeface="ITC Franklin Gothic Std 10"/>
              <a:ea typeface="ITC Franklin Gothic Std 10"/>
              <a:cs typeface="ITC Franklin Gothic Std 10"/>
              <a:sym typeface="ITC Franklin Gothic Std 10"/>
            </a:endParaRPr>
          </a:p>
        </p:txBody>
      </p:sp>
      <p:sp>
        <p:nvSpPr>
          <p:cNvPr id="20" name="Right Arrow 19">
            <a:extLst>
              <a:ext uri="{FF2B5EF4-FFF2-40B4-BE49-F238E27FC236}">
                <a16:creationId xmlns:a16="http://schemas.microsoft.com/office/drawing/2014/main" id="{9C13C604-7110-33B7-B8EF-96D80943F349}"/>
              </a:ext>
            </a:extLst>
          </p:cNvPr>
          <p:cNvSpPr/>
          <p:nvPr/>
        </p:nvSpPr>
        <p:spPr>
          <a:xfrm>
            <a:off x="203200" y="1498600"/>
            <a:ext cx="355600" cy="152400"/>
          </a:xfrm>
          <a:prstGeom prst="rightArrow">
            <a:avLst/>
          </a:prstGeom>
          <a:solidFill>
            <a:srgbClr val="E572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ight Arrow 20">
            <a:extLst>
              <a:ext uri="{FF2B5EF4-FFF2-40B4-BE49-F238E27FC236}">
                <a16:creationId xmlns:a16="http://schemas.microsoft.com/office/drawing/2014/main" id="{6E274624-7C73-3939-01C3-16688497484D}"/>
              </a:ext>
            </a:extLst>
          </p:cNvPr>
          <p:cNvSpPr/>
          <p:nvPr/>
        </p:nvSpPr>
        <p:spPr>
          <a:xfrm>
            <a:off x="203200" y="3250669"/>
            <a:ext cx="355600" cy="152400"/>
          </a:xfrm>
          <a:prstGeom prst="rightArrow">
            <a:avLst/>
          </a:prstGeom>
          <a:solidFill>
            <a:srgbClr val="E572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Right Arrow 21">
            <a:extLst>
              <a:ext uri="{FF2B5EF4-FFF2-40B4-BE49-F238E27FC236}">
                <a16:creationId xmlns:a16="http://schemas.microsoft.com/office/drawing/2014/main" id="{6FBEA386-967F-4411-14A0-BAC429673C35}"/>
              </a:ext>
            </a:extLst>
          </p:cNvPr>
          <p:cNvSpPr/>
          <p:nvPr/>
        </p:nvSpPr>
        <p:spPr>
          <a:xfrm>
            <a:off x="203200" y="4027055"/>
            <a:ext cx="355600" cy="152400"/>
          </a:xfrm>
          <a:prstGeom prst="rightArrow">
            <a:avLst/>
          </a:prstGeom>
          <a:solidFill>
            <a:srgbClr val="E572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ight Arrow 22">
            <a:extLst>
              <a:ext uri="{FF2B5EF4-FFF2-40B4-BE49-F238E27FC236}">
                <a16:creationId xmlns:a16="http://schemas.microsoft.com/office/drawing/2014/main" id="{7FAF589D-460A-23F5-9A56-CD86E68DD137}"/>
              </a:ext>
            </a:extLst>
          </p:cNvPr>
          <p:cNvSpPr/>
          <p:nvPr/>
        </p:nvSpPr>
        <p:spPr>
          <a:xfrm>
            <a:off x="223328" y="5691903"/>
            <a:ext cx="355600" cy="152400"/>
          </a:xfrm>
          <a:prstGeom prst="rightArrow">
            <a:avLst/>
          </a:prstGeom>
          <a:solidFill>
            <a:srgbClr val="E572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ight Arrow 9">
            <a:extLst>
              <a:ext uri="{FF2B5EF4-FFF2-40B4-BE49-F238E27FC236}">
                <a16:creationId xmlns:a16="http://schemas.microsoft.com/office/drawing/2014/main" id="{A7A9E522-4608-EF12-AEFC-A71A00E105F1}"/>
              </a:ext>
            </a:extLst>
          </p:cNvPr>
          <p:cNvSpPr/>
          <p:nvPr/>
        </p:nvSpPr>
        <p:spPr>
          <a:xfrm>
            <a:off x="203200" y="1981461"/>
            <a:ext cx="355600" cy="152400"/>
          </a:xfrm>
          <a:prstGeom prst="rightArrow">
            <a:avLst/>
          </a:prstGeom>
          <a:solidFill>
            <a:srgbClr val="E572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1" name="Picture 10" descr="A qr code with black and orange squares&#10;&#10;AI-generated content may be incorrect.">
            <a:extLst>
              <a:ext uri="{FF2B5EF4-FFF2-40B4-BE49-F238E27FC236}">
                <a16:creationId xmlns:a16="http://schemas.microsoft.com/office/drawing/2014/main" id="{C15349E9-9F26-CD03-5A88-40A94D8647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45951" y="1836981"/>
            <a:ext cx="1121043" cy="1121043"/>
          </a:xfrm>
          <a:prstGeom prst="rect">
            <a:avLst/>
          </a:prstGeom>
        </p:spPr>
      </p:pic>
      <p:sp>
        <p:nvSpPr>
          <p:cNvPr id="13" name="Arc 12">
            <a:extLst>
              <a:ext uri="{FF2B5EF4-FFF2-40B4-BE49-F238E27FC236}">
                <a16:creationId xmlns:a16="http://schemas.microsoft.com/office/drawing/2014/main" id="{B0811D72-9E01-6C0C-16C4-BE10FDE94B7B}"/>
              </a:ext>
            </a:extLst>
          </p:cNvPr>
          <p:cNvSpPr/>
          <p:nvPr/>
        </p:nvSpPr>
        <p:spPr>
          <a:xfrm rot="19222161">
            <a:off x="9571859" y="2102934"/>
            <a:ext cx="940231" cy="888570"/>
          </a:xfrm>
          <a:prstGeom prst="arc">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sz="1200"/>
          </a:p>
        </p:txBody>
      </p:sp>
      <p:sp>
        <p:nvSpPr>
          <p:cNvPr id="7" name="TextBox 47">
            <a:extLst>
              <a:ext uri="{FF2B5EF4-FFF2-40B4-BE49-F238E27FC236}">
                <a16:creationId xmlns:a16="http://schemas.microsoft.com/office/drawing/2014/main" id="{09E0D4B9-737C-627E-881D-A7F561DB7714}"/>
              </a:ext>
            </a:extLst>
          </p:cNvPr>
          <p:cNvSpPr txBox="1"/>
          <p:nvPr/>
        </p:nvSpPr>
        <p:spPr>
          <a:xfrm>
            <a:off x="698500" y="6334497"/>
            <a:ext cx="10963215" cy="538609"/>
          </a:xfrm>
          <a:prstGeom prst="rect">
            <a:avLst/>
          </a:prstGeom>
        </p:spPr>
        <p:txBody>
          <a:bodyPr wrap="square" lIns="0" tIns="0" rIns="0" bIns="0" rtlCol="0" anchor="t">
            <a:spAutoFit/>
          </a:bodyPr>
          <a:lstStyle/>
          <a:p>
            <a:pPr marL="304815" indent="-304815">
              <a:lnSpc>
                <a:spcPts val="2080"/>
              </a:lnSpc>
              <a:buFont typeface="Arial" panose="020B0604020202020204" pitchFamily="34" charset="0"/>
              <a:buChar char="•"/>
            </a:pPr>
            <a:r>
              <a:rPr lang="en-US" sz="2000">
                <a:latin typeface="ITC Franklin Gothic Std 10"/>
                <a:ea typeface="ITC Franklin Gothic Std 10"/>
                <a:cs typeface="ITC Franklin Gothic Std 10"/>
                <a:sym typeface="ITC Franklin Gothic Std 10"/>
              </a:rPr>
              <a:t>Monitor your balance throughout December for unexpected provider refunds. </a:t>
            </a:r>
            <a:endParaRPr lang="en-US" sz="2000">
              <a:latin typeface="ITC Franklin Gothic Std 10"/>
              <a:ea typeface="ITC Franklin Gothic Std 10"/>
              <a:cs typeface="ITC Franklin Gothic Std 10"/>
            </a:endParaRPr>
          </a:p>
          <a:p>
            <a:pPr>
              <a:lnSpc>
                <a:spcPts val="2080"/>
              </a:lnSpc>
            </a:pPr>
            <a:endParaRPr lang="en-US" sz="2000">
              <a:latin typeface="ITC Franklin Gothic Std 10"/>
              <a:ea typeface="ITC Franklin Gothic Std 10"/>
              <a:cs typeface="ITC Franklin Gothic Std 10"/>
              <a:sym typeface="ITC Franklin Gothic Std 10"/>
            </a:endParaRPr>
          </a:p>
        </p:txBody>
      </p:sp>
    </p:spTree>
    <p:extLst>
      <p:ext uri="{BB962C8B-B14F-4D97-AF65-F5344CB8AC3E}">
        <p14:creationId xmlns:p14="http://schemas.microsoft.com/office/powerpoint/2010/main" val="2754269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E6A3-2C76-2F19-499A-F01F6E58CE88}"/>
              </a:ext>
            </a:extLst>
          </p:cNvPr>
          <p:cNvSpPr>
            <a:spLocks noGrp="1"/>
          </p:cNvSpPr>
          <p:nvPr>
            <p:ph type="ctrTitle"/>
          </p:nvPr>
        </p:nvSpPr>
        <p:spPr>
          <a:xfrm>
            <a:off x="1747839" y="2227883"/>
            <a:ext cx="6360591" cy="975122"/>
          </a:xfrm>
        </p:spPr>
        <p:txBody>
          <a:bodyPr/>
          <a:lstStyle/>
          <a:p>
            <a:r>
              <a:rPr lang="en-US" dirty="0"/>
              <a:t>Advice, Tools, &amp; Resources </a:t>
            </a:r>
            <a:endParaRPr lang="en-US" dirty="0">
              <a:solidFill>
                <a:srgbClr val="FF0000"/>
              </a:solidFill>
            </a:endParaRPr>
          </a:p>
        </p:txBody>
      </p:sp>
      <p:pic>
        <p:nvPicPr>
          <p:cNvPr id="9" name="Picture 8" descr="Blue text on a black background&#10;&#10;AI-generated content may be incorrect.">
            <a:extLst>
              <a:ext uri="{FF2B5EF4-FFF2-40B4-BE49-F238E27FC236}">
                <a16:creationId xmlns:a16="http://schemas.microsoft.com/office/drawing/2014/main" id="{A52139FE-BE93-D6CF-7CDC-CBC2562C5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5715001"/>
            <a:ext cx="1993150" cy="485175"/>
          </a:xfrm>
          <a:prstGeom prst="rect">
            <a:avLst/>
          </a:prstGeom>
        </p:spPr>
      </p:pic>
      <p:sp>
        <p:nvSpPr>
          <p:cNvPr id="10" name="Text Placeholder 26">
            <a:extLst>
              <a:ext uri="{FF2B5EF4-FFF2-40B4-BE49-F238E27FC236}">
                <a16:creationId xmlns:a16="http://schemas.microsoft.com/office/drawing/2014/main" id="{C26A44BA-831F-2E42-B3AC-BF006E35DF20}"/>
              </a:ext>
            </a:extLst>
          </p:cNvPr>
          <p:cNvSpPr txBox="1">
            <a:spLocks/>
          </p:cNvSpPr>
          <p:nvPr/>
        </p:nvSpPr>
        <p:spPr>
          <a:xfrm>
            <a:off x="1814514" y="4667646"/>
            <a:ext cx="3573463" cy="13295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200"/>
              </a:spcAft>
              <a:buClr>
                <a:schemeClr val="tx1"/>
              </a:buClr>
              <a:buFont typeface="Arial" panose="020B0604020202020204" pitchFamily="34" charset="0"/>
              <a:buNone/>
              <a:defRPr sz="800" b="1" i="0" kern="1200">
                <a:solidFill>
                  <a:schemeClr val="tx1"/>
                </a:solidFill>
                <a:latin typeface="Ringside Narrow" panose="02000500000000000000" pitchFamily="2" charset="0"/>
                <a:ea typeface="+mn-ea"/>
                <a:cs typeface="+mn-cs"/>
              </a:defRPr>
            </a:lvl1pPr>
            <a:lvl2pPr marL="0" indent="0" algn="l" defTabSz="914400" rtl="0" eaLnBrk="1" latinLnBrk="0" hangingPunct="1">
              <a:lnSpc>
                <a:spcPct val="100000"/>
              </a:lnSpc>
              <a:spcBef>
                <a:spcPts val="0"/>
              </a:spcBef>
              <a:spcAft>
                <a:spcPts val="200"/>
              </a:spcAft>
              <a:buClr>
                <a:schemeClr val="tx1"/>
              </a:buClr>
              <a:buFont typeface="Arial" panose="020B0604020202020204" pitchFamily="34" charset="0"/>
              <a:buNone/>
              <a:tabLst/>
              <a:defRPr sz="2500" b="0" i="0" kern="1200">
                <a:solidFill>
                  <a:schemeClr val="bg2"/>
                </a:solidFill>
                <a:latin typeface="Sentinel Book" panose="02060603060506030203" pitchFamily="18" charset="0"/>
                <a:ea typeface="+mn-ea"/>
                <a:cs typeface="Sentinel Book" panose="02060603060506030203" pitchFamily="18" charset="0"/>
              </a:defRPr>
            </a:lvl2pPr>
            <a:lvl3pPr marL="9525" indent="0" algn="l" defTabSz="914400" rtl="0" eaLnBrk="1" latinLnBrk="0" hangingPunct="1">
              <a:lnSpc>
                <a:spcPct val="100000"/>
              </a:lnSpc>
              <a:spcBef>
                <a:spcPts val="0"/>
              </a:spcBef>
              <a:spcAft>
                <a:spcPts val="200"/>
              </a:spcAft>
              <a:buClr>
                <a:schemeClr val="tx1"/>
              </a:buClr>
              <a:buFont typeface="Arial" panose="020B0604020202020204" pitchFamily="34" charset="0"/>
              <a:buNone/>
              <a:tabLst/>
              <a:defRPr sz="1300" b="0" i="0" kern="1200">
                <a:solidFill>
                  <a:schemeClr val="bg2"/>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t>PRESENTED BY</a:t>
            </a:r>
          </a:p>
        </p:txBody>
      </p:sp>
      <p:sp>
        <p:nvSpPr>
          <p:cNvPr id="11" name="Text Placeholder 29">
            <a:extLst>
              <a:ext uri="{FF2B5EF4-FFF2-40B4-BE49-F238E27FC236}">
                <a16:creationId xmlns:a16="http://schemas.microsoft.com/office/drawing/2014/main" id="{C6966143-5ADD-37C1-76D2-7DD8575CC218}"/>
              </a:ext>
            </a:extLst>
          </p:cNvPr>
          <p:cNvSpPr txBox="1">
            <a:spLocks/>
          </p:cNvSpPr>
          <p:nvPr/>
        </p:nvSpPr>
        <p:spPr>
          <a:xfrm>
            <a:off x="1803037" y="4875064"/>
            <a:ext cx="4633912" cy="2540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300" b="0" i="0" kern="1200">
                <a:solidFill>
                  <a:schemeClr val="tx1"/>
                </a:solidFill>
                <a:latin typeface="Ringside Narrow Book"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bg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bg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bg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bg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rgbClr val="041459"/>
                </a:solidFill>
                <a:latin typeface="-apple-system"/>
              </a:rPr>
              <a:t>Rich Carroll</a:t>
            </a:r>
            <a:r>
              <a:rPr lang="en-US" sz="1600" b="1" dirty="0">
                <a:latin typeface="Ringside Narrow Book" panose="02000500000000000000" pitchFamily="50" charset="0"/>
                <a:ea typeface="Ringside Narrow Book" panose="02000500000000000000" pitchFamily="50" charset="0"/>
                <a:cs typeface="Times New Roman" panose="02020603050405020304" pitchFamily="18" charset="0"/>
              </a:rPr>
              <a:t> – Financial Consultant</a:t>
            </a:r>
            <a:endParaRPr lang="en-US" sz="1600" b="1" dirty="0">
              <a:solidFill>
                <a:srgbClr val="041459"/>
              </a:solidFill>
              <a:latin typeface="-apple-system"/>
            </a:endParaRPr>
          </a:p>
          <a:p>
            <a:endParaRPr lang="en-US" sz="1300" b="1" dirty="0">
              <a:solidFill>
                <a:srgbClr val="041459"/>
              </a:solidFill>
              <a:latin typeface="-apple-system"/>
            </a:endParaRPr>
          </a:p>
          <a:p>
            <a:endParaRPr lang="en-US" sz="1300" b="1" dirty="0">
              <a:solidFill>
                <a:srgbClr val="041459"/>
              </a:solidFill>
              <a:latin typeface="-apple-system"/>
            </a:endParaRPr>
          </a:p>
          <a:p>
            <a:endParaRPr lang="en-US" sz="1300" b="1" dirty="0"/>
          </a:p>
        </p:txBody>
      </p:sp>
    </p:spTree>
    <p:extLst>
      <p:ext uri="{BB962C8B-B14F-4D97-AF65-F5344CB8AC3E}">
        <p14:creationId xmlns:p14="http://schemas.microsoft.com/office/powerpoint/2010/main" val="324487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25B792B-1A86-4DC6-9D7F-A8235A0C7E1B}"/>
              </a:ext>
            </a:extLst>
          </p:cNvPr>
          <p:cNvSpPr>
            <a:spLocks noGrp="1"/>
          </p:cNvSpPr>
          <p:nvPr>
            <p:ph type="title"/>
          </p:nvPr>
        </p:nvSpPr>
        <p:spPr/>
        <p:txBody>
          <a:bodyPr/>
          <a:lstStyle/>
          <a:p>
            <a:r>
              <a:rPr lang="en-US" b="1" dirty="0">
                <a:solidFill>
                  <a:srgbClr val="041459"/>
                </a:solidFill>
                <a:latin typeface="TIAA Challenger Semibold" pitchFamily="50" charset="0"/>
              </a:rPr>
              <a:t>UVA Retirement Plans</a:t>
            </a:r>
          </a:p>
        </p:txBody>
      </p:sp>
      <p:sp>
        <p:nvSpPr>
          <p:cNvPr id="4" name="TextBox 3">
            <a:extLst>
              <a:ext uri="{FF2B5EF4-FFF2-40B4-BE49-F238E27FC236}">
                <a16:creationId xmlns:a16="http://schemas.microsoft.com/office/drawing/2014/main" id="{D5AD1135-FBCF-D20D-BE36-916724584923}"/>
              </a:ext>
            </a:extLst>
          </p:cNvPr>
          <p:cNvSpPr txBox="1"/>
          <p:nvPr/>
        </p:nvSpPr>
        <p:spPr>
          <a:xfrm>
            <a:off x="2101413" y="1373417"/>
            <a:ext cx="3325212" cy="4585871"/>
          </a:xfrm>
          <a:prstGeom prst="rect">
            <a:avLst/>
          </a:prstGeom>
          <a:solidFill>
            <a:schemeClr val="accent5">
              <a:lumMod val="20000"/>
              <a:lumOff val="80000"/>
            </a:schemeClr>
          </a:solidFill>
          <a:ln>
            <a:noFill/>
          </a:ln>
        </p:spPr>
        <p:txBody>
          <a:bodyPr wrap="square" lIns="0" tIns="0" rIns="0" bIns="0" rtlCol="0">
            <a:spAutoFit/>
          </a:bodyPr>
          <a:lstStyle/>
          <a:p>
            <a:pPr algn="ctr"/>
            <a:endParaRPr lang="en-US" sz="1800" dirty="0"/>
          </a:p>
          <a:p>
            <a:r>
              <a:rPr lang="en-US" sz="1800" dirty="0"/>
              <a:t>Visit </a:t>
            </a:r>
            <a:r>
              <a:rPr lang="en-US" sz="1800" b="1" dirty="0"/>
              <a:t>TIAA.org/uva </a:t>
            </a:r>
            <a:r>
              <a:rPr lang="en-US" sz="1800" dirty="0"/>
              <a:t>to:</a:t>
            </a:r>
          </a:p>
          <a:p>
            <a:endParaRPr lang="en-US" sz="1800" b="1" dirty="0"/>
          </a:p>
          <a:p>
            <a:pPr marL="285750" indent="-285750">
              <a:buFont typeface="Arial" panose="020B0604020202020204" pitchFamily="34" charset="0"/>
              <a:buChar char="•"/>
            </a:pPr>
            <a:r>
              <a:rPr lang="en-US" sz="1800" dirty="0"/>
              <a:t>Enroll in the UVA plans</a:t>
            </a:r>
          </a:p>
          <a:p>
            <a:endParaRPr lang="en-US" sz="1800" dirty="0"/>
          </a:p>
          <a:p>
            <a:pPr marL="285750" indent="-285750">
              <a:buFont typeface="Arial" panose="020B0604020202020204" pitchFamily="34" charset="0"/>
              <a:buChar char="•"/>
            </a:pPr>
            <a:r>
              <a:rPr lang="en-US" sz="1800" dirty="0"/>
              <a:t>Log in to your TIAA account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Research investment options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Request an appointment with a financial consultant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Establish your goals &amp; savings</a:t>
            </a:r>
            <a:endParaRPr lang="en-US" sz="1600" b="1" dirty="0"/>
          </a:p>
          <a:p>
            <a:endParaRPr lang="en-US" sz="1600" b="1" dirty="0"/>
          </a:p>
          <a:p>
            <a:r>
              <a:rPr lang="en-US" sz="1600" dirty="0"/>
              <a:t>And more…</a:t>
            </a:r>
            <a:endParaRPr lang="en-US" sz="1400" b="1" dirty="0"/>
          </a:p>
          <a:p>
            <a:endParaRPr lang="en-US" sz="1600" b="1" dirty="0"/>
          </a:p>
          <a:p>
            <a:endParaRPr lang="en-US" sz="1600" b="1" dirty="0"/>
          </a:p>
        </p:txBody>
      </p:sp>
      <p:pic>
        <p:nvPicPr>
          <p:cNvPr id="5" name="Picture 4">
            <a:extLst>
              <a:ext uri="{FF2B5EF4-FFF2-40B4-BE49-F238E27FC236}">
                <a16:creationId xmlns:a16="http://schemas.microsoft.com/office/drawing/2014/main" id="{1D76EA60-BD04-C9DC-A9D8-1AC34F5DFB3A}"/>
              </a:ext>
            </a:extLst>
          </p:cNvPr>
          <p:cNvPicPr>
            <a:picLocks noChangeAspect="1"/>
          </p:cNvPicPr>
          <p:nvPr/>
        </p:nvPicPr>
        <p:blipFill>
          <a:blip r:embed="rId3"/>
          <a:stretch>
            <a:fillRect/>
          </a:stretch>
        </p:blipFill>
        <p:spPr>
          <a:xfrm>
            <a:off x="6477001" y="783621"/>
            <a:ext cx="3218263" cy="5257800"/>
          </a:xfrm>
          <a:prstGeom prst="rect">
            <a:avLst/>
          </a:prstGeom>
        </p:spPr>
      </p:pic>
    </p:spTree>
    <p:extLst>
      <p:ext uri="{BB962C8B-B14F-4D97-AF65-F5344CB8AC3E}">
        <p14:creationId xmlns:p14="http://schemas.microsoft.com/office/powerpoint/2010/main" val="2096568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in a chair talking to another person&#10;&#10;Description automatically generated">
            <a:extLst>
              <a:ext uri="{FF2B5EF4-FFF2-40B4-BE49-F238E27FC236}">
                <a16:creationId xmlns:a16="http://schemas.microsoft.com/office/drawing/2014/main" id="{273165E0-E94A-9E77-E593-EDC90731814C}"/>
              </a:ext>
            </a:extLst>
          </p:cNvPr>
          <p:cNvPicPr>
            <a:picLocks noChangeAspect="1"/>
          </p:cNvPicPr>
          <p:nvPr/>
        </p:nvPicPr>
        <p:blipFill>
          <a:blip r:embed="rId2"/>
          <a:stretch>
            <a:fillRect/>
          </a:stretch>
        </p:blipFill>
        <p:spPr>
          <a:xfrm>
            <a:off x="1963085" y="3661732"/>
            <a:ext cx="3207123" cy="3162299"/>
          </a:xfrm>
          <a:prstGeom prst="rect">
            <a:avLst/>
          </a:prstGeom>
        </p:spPr>
      </p:pic>
      <p:sp>
        <p:nvSpPr>
          <p:cNvPr id="2" name="Freeform 2"/>
          <p:cNvSpPr/>
          <p:nvPr/>
        </p:nvSpPr>
        <p:spPr>
          <a:xfrm>
            <a:off x="-60619" y="4089400"/>
            <a:ext cx="12252619" cy="2768600"/>
          </a:xfrm>
          <a:custGeom>
            <a:avLst/>
            <a:gdLst/>
            <a:ahLst/>
            <a:cxnLst/>
            <a:rect l="l" t="t" r="r" b="b"/>
            <a:pathLst>
              <a:path w="18394878" h="4008580">
                <a:moveTo>
                  <a:pt x="0" y="0"/>
                </a:moveTo>
                <a:lnTo>
                  <a:pt x="18394878" y="0"/>
                </a:lnTo>
                <a:lnTo>
                  <a:pt x="18394878" y="4008579"/>
                </a:lnTo>
                <a:lnTo>
                  <a:pt x="0" y="4008579"/>
                </a:lnTo>
                <a:lnTo>
                  <a:pt x="0" y="0"/>
                </a:lnTo>
                <a:close/>
              </a:path>
            </a:pathLst>
          </a:custGeom>
          <a:blipFill>
            <a:blip r:embed="rId3">
              <a:extLst>
                <a:ext uri="{96DAC541-7B7A-43D3-8B79-37D633B846F1}">
                  <asvg:svgBlip xmlns:asvg="http://schemas.microsoft.com/office/drawing/2016/SVG/main" r:embed="rId4"/>
                </a:ext>
              </a:extLst>
            </a:blip>
            <a:stretch>
              <a:fillRect b="-1615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10325652" y="5743980"/>
            <a:ext cx="1626705" cy="791827"/>
          </a:xfrm>
          <a:custGeom>
            <a:avLst/>
            <a:gdLst/>
            <a:ahLst/>
            <a:cxnLst/>
            <a:rect l="l" t="t" r="r" b="b"/>
            <a:pathLst>
              <a:path w="2083551" h="1037011">
                <a:moveTo>
                  <a:pt x="0" y="0"/>
                </a:moveTo>
                <a:lnTo>
                  <a:pt x="2083551" y="0"/>
                </a:lnTo>
                <a:lnTo>
                  <a:pt x="2083551" y="1037012"/>
                </a:lnTo>
                <a:lnTo>
                  <a:pt x="0" y="1037012"/>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460513" y="721013"/>
            <a:ext cx="4699000" cy="29407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840"/>
              </a:lnSpc>
            </a:pPr>
            <a:r>
              <a:rPr lang="en-US" sz="3067" dirty="0">
                <a:solidFill>
                  <a:srgbClr val="232D4B"/>
                </a:solidFill>
                <a:latin typeface="Arimo Bold"/>
              </a:rPr>
              <a:t>FEAP provides resources and short-term counseling services for you and your adult (age 18+) family members, at no cost.</a:t>
            </a:r>
          </a:p>
        </p:txBody>
      </p:sp>
      <p:sp>
        <p:nvSpPr>
          <p:cNvPr id="9" name="TextBox 9"/>
          <p:cNvSpPr txBox="1"/>
          <p:nvPr/>
        </p:nvSpPr>
        <p:spPr>
          <a:xfrm>
            <a:off x="5570766" y="3063153"/>
            <a:ext cx="6227735" cy="131318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spcBef>
                <a:spcPct val="0"/>
              </a:spcBef>
            </a:pPr>
            <a:r>
              <a:rPr lang="en-US" sz="2133" b="1" dirty="0">
                <a:solidFill>
                  <a:srgbClr val="000000"/>
                </a:solidFill>
                <a:latin typeface="Arimo"/>
              </a:rPr>
              <a:t>Supervisors, managers, and University leaders can use FEAP for consultation on how to best serve, support, and manage their employees through everyday concerns and challenging times.</a:t>
            </a:r>
          </a:p>
        </p:txBody>
      </p:sp>
      <p:sp>
        <p:nvSpPr>
          <p:cNvPr id="12" name="Freeform 12"/>
          <p:cNvSpPr/>
          <p:nvPr/>
        </p:nvSpPr>
        <p:spPr>
          <a:xfrm>
            <a:off x="0" y="522085"/>
            <a:ext cx="4133197" cy="31750"/>
          </a:xfrm>
          <a:custGeom>
            <a:avLst/>
            <a:gdLst/>
            <a:ahLst/>
            <a:cxnLst/>
            <a:rect l="l" t="t" r="r" b="b"/>
            <a:pathLst>
              <a:path w="6199796" h="47625">
                <a:moveTo>
                  <a:pt x="0" y="0"/>
                </a:moveTo>
                <a:lnTo>
                  <a:pt x="6199796" y="0"/>
                </a:lnTo>
                <a:lnTo>
                  <a:pt x="6199796" y="47625"/>
                </a:lnTo>
                <a:lnTo>
                  <a:pt x="0" y="47625"/>
                </a:lnTo>
                <a:lnTo>
                  <a:pt x="0" y="0"/>
                </a:lnTo>
                <a:close/>
              </a:path>
            </a:pathLst>
          </a:custGeom>
          <a:blipFill>
            <a:blip r:embed="rId6"/>
            <a:stretch>
              <a:fillRect b="-2384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TextBox 13">
            <a:extLst>
              <a:ext uri="{FF2B5EF4-FFF2-40B4-BE49-F238E27FC236}">
                <a16:creationId xmlns:a16="http://schemas.microsoft.com/office/drawing/2014/main" id="{EB5F3BD3-96AC-D063-F87C-4E0EB2680412}"/>
              </a:ext>
            </a:extLst>
          </p:cNvPr>
          <p:cNvSpPr txBox="1"/>
          <p:nvPr/>
        </p:nvSpPr>
        <p:spPr>
          <a:xfrm>
            <a:off x="5567412" y="522085"/>
            <a:ext cx="3322589" cy="2113399"/>
          </a:xfrm>
          <a:prstGeom prst="rect">
            <a:avLst/>
          </a:prstGeom>
          <a:solidFill>
            <a:schemeClr val="tx2">
              <a:lumMod val="50000"/>
            </a:schemeClr>
          </a:solidFill>
        </p:spPr>
        <p:txBody>
          <a:bodyPr wrap="square" lIns="60960" tIns="30480" rIns="60960" bIns="304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667" b="1" dirty="0">
                <a:solidFill>
                  <a:schemeClr val="bg1"/>
                </a:solidFill>
                <a:latin typeface="Armino"/>
              </a:rPr>
              <a:t>FEAP has been operating for more than 30 years and is committed to employee well-being!</a:t>
            </a:r>
          </a:p>
        </p:txBody>
      </p:sp>
    </p:spTree>
    <p:extLst>
      <p:ext uri="{BB962C8B-B14F-4D97-AF65-F5344CB8AC3E}">
        <p14:creationId xmlns:p14="http://schemas.microsoft.com/office/powerpoint/2010/main" val="2691709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a:extLst>
            <a:ext uri="{FF2B5EF4-FFF2-40B4-BE49-F238E27FC236}">
              <a16:creationId xmlns:a16="http://schemas.microsoft.com/office/drawing/2014/main" id="{8F436125-858A-0AA2-703D-B84A5895D1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9101AAC-480E-D3B8-EDA1-E458FA830C74}"/>
              </a:ext>
            </a:extLst>
          </p:cNvPr>
          <p:cNvSpPr txBox="1"/>
          <p:nvPr/>
        </p:nvSpPr>
        <p:spPr>
          <a:xfrm>
            <a:off x="6210301" y="2019706"/>
            <a:ext cx="4633064" cy="2169825"/>
          </a:xfrm>
          <a:prstGeom prst="rect">
            <a:avLst/>
          </a:prstGeom>
          <a:noFill/>
        </p:spPr>
        <p:txBody>
          <a:bodyPr wrap="square">
            <a:spAutoFit/>
          </a:bodyPr>
          <a:lstStyle/>
          <a:p>
            <a:pPr defTabSz="685800">
              <a:defRPr/>
            </a:pPr>
            <a:r>
              <a:rPr lang="en-US" sz="4500" b="1">
                <a:solidFill>
                  <a:srgbClr val="E4FB5B"/>
                </a:solidFill>
                <a:latin typeface="TIAA Challenger Black" pitchFamily="2" charset="77"/>
              </a:rPr>
              <a:t>SAY GOODBYE </a:t>
            </a:r>
            <a:br>
              <a:rPr lang="en-US" sz="4500" b="1">
                <a:solidFill>
                  <a:srgbClr val="E4FB5B"/>
                </a:solidFill>
                <a:latin typeface="TIAA Challenger Black" pitchFamily="2" charset="77"/>
              </a:rPr>
            </a:br>
            <a:r>
              <a:rPr lang="en-US" sz="4500" b="1">
                <a:solidFill>
                  <a:srgbClr val="E4FB5B"/>
                </a:solidFill>
                <a:latin typeface="TIAA Challenger Black" pitchFamily="2" charset="77"/>
              </a:rPr>
              <a:t>TO PASSWORDS WITH PASSKEY.</a:t>
            </a:r>
          </a:p>
        </p:txBody>
      </p:sp>
      <p:sp>
        <p:nvSpPr>
          <p:cNvPr id="5" name="Rectangle 4">
            <a:extLst>
              <a:ext uri="{FF2B5EF4-FFF2-40B4-BE49-F238E27FC236}">
                <a16:creationId xmlns:a16="http://schemas.microsoft.com/office/drawing/2014/main" id="{5D8A6F43-DEA7-7B2E-5BE4-9947D748FF2A}"/>
              </a:ext>
            </a:extLst>
          </p:cNvPr>
          <p:cNvSpPr/>
          <p:nvPr/>
        </p:nvSpPr>
        <p:spPr>
          <a:xfrm>
            <a:off x="1524000" y="5041261"/>
            <a:ext cx="9144000" cy="959491"/>
          </a:xfrm>
          <a:prstGeom prst="rect">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00">
              <a:solidFill>
                <a:srgbClr val="FFFFFF"/>
              </a:solidFill>
              <a:latin typeface="Ringside Narrow Book" panose="020B0604020202020204"/>
            </a:endParaRPr>
          </a:p>
        </p:txBody>
      </p:sp>
      <p:pic>
        <p:nvPicPr>
          <p:cNvPr id="7" name="Picture 6">
            <a:extLst>
              <a:ext uri="{FF2B5EF4-FFF2-40B4-BE49-F238E27FC236}">
                <a16:creationId xmlns:a16="http://schemas.microsoft.com/office/drawing/2014/main" id="{EE2E00C6-22C1-22EF-D839-5AEFC7999B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833" y="1069546"/>
            <a:ext cx="3584741" cy="4931204"/>
          </a:xfrm>
          <a:prstGeom prst="rect">
            <a:avLst/>
          </a:prstGeom>
        </p:spPr>
      </p:pic>
      <p:pic>
        <p:nvPicPr>
          <p:cNvPr id="13" name="Picture 12" descr="A blue and black logo&#10;&#10;AI-generated content may be incorrect.">
            <a:extLst>
              <a:ext uri="{FF2B5EF4-FFF2-40B4-BE49-F238E27FC236}">
                <a16:creationId xmlns:a16="http://schemas.microsoft.com/office/drawing/2014/main" id="{4C46359A-9D5B-6507-CBA6-FA5576C2EE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2114" y="5344487"/>
            <a:ext cx="1099249" cy="276186"/>
          </a:xfrm>
          <a:prstGeom prst="rect">
            <a:avLst/>
          </a:prstGeom>
        </p:spPr>
      </p:pic>
    </p:spTree>
    <p:extLst>
      <p:ext uri="{BB962C8B-B14F-4D97-AF65-F5344CB8AC3E}">
        <p14:creationId xmlns:p14="http://schemas.microsoft.com/office/powerpoint/2010/main" val="707215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CE13BAFA-B12A-768F-86CE-F78E026C3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0" y="817109"/>
            <a:ext cx="5791200" cy="5600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screenshot of a phone&#10;&#10;AI-generated content may be incorrect.">
            <a:extLst>
              <a:ext uri="{FF2B5EF4-FFF2-40B4-BE49-F238E27FC236}">
                <a16:creationId xmlns:a16="http://schemas.microsoft.com/office/drawing/2014/main" id="{DFBAA053-4679-21B4-DA11-6182C0198602}"/>
              </a:ext>
            </a:extLst>
          </p:cNvPr>
          <p:cNvPicPr>
            <a:picLocks noChangeAspect="1"/>
          </p:cNvPicPr>
          <p:nvPr/>
        </p:nvPicPr>
        <p:blipFill>
          <a:blip r:embed="rId4"/>
          <a:stretch>
            <a:fillRect/>
          </a:stretch>
        </p:blipFill>
        <p:spPr>
          <a:xfrm>
            <a:off x="8101203" y="1676400"/>
            <a:ext cx="2099437" cy="4343400"/>
          </a:xfrm>
          <a:prstGeom prst="rect">
            <a:avLst/>
          </a:prstGeom>
        </p:spPr>
      </p:pic>
      <p:sp>
        <p:nvSpPr>
          <p:cNvPr id="5" name="Title 6">
            <a:extLst>
              <a:ext uri="{FF2B5EF4-FFF2-40B4-BE49-F238E27FC236}">
                <a16:creationId xmlns:a16="http://schemas.microsoft.com/office/drawing/2014/main" id="{92246617-E2A7-6CF3-8947-F45649605EFC}"/>
              </a:ext>
            </a:extLst>
          </p:cNvPr>
          <p:cNvSpPr>
            <a:spLocks noGrp="1"/>
          </p:cNvSpPr>
          <p:nvPr>
            <p:ph type="title"/>
          </p:nvPr>
        </p:nvSpPr>
        <p:spPr>
          <a:xfrm>
            <a:off x="1975945" y="440721"/>
            <a:ext cx="8224695" cy="685800"/>
          </a:xfrm>
        </p:spPr>
        <p:txBody>
          <a:bodyPr/>
          <a:lstStyle/>
          <a:p>
            <a:r>
              <a:rPr lang="en-US" b="1" dirty="0">
                <a:solidFill>
                  <a:srgbClr val="041459"/>
                </a:solidFill>
                <a:latin typeface="TIAA Challenger Semibold" pitchFamily="50" charset="0"/>
              </a:rPr>
              <a:t>TIAA Homepage</a:t>
            </a:r>
          </a:p>
        </p:txBody>
      </p:sp>
    </p:spTree>
    <p:extLst>
      <p:ext uri="{BB962C8B-B14F-4D97-AF65-F5344CB8AC3E}">
        <p14:creationId xmlns:p14="http://schemas.microsoft.com/office/powerpoint/2010/main" val="1413147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US" dirty="0">
                <a:solidFill>
                  <a:srgbClr val="041459"/>
                </a:solidFill>
              </a:rPr>
              <a:t>Retirement calculators &amp; financial tools</a:t>
            </a:r>
          </a:p>
          <a:p>
            <a:endParaRPr lang="en-US" dirty="0"/>
          </a:p>
        </p:txBody>
      </p:sp>
      <p:sp>
        <p:nvSpPr>
          <p:cNvPr id="8" name="TextBox 7"/>
          <p:cNvSpPr txBox="1"/>
          <p:nvPr/>
        </p:nvSpPr>
        <p:spPr>
          <a:xfrm>
            <a:off x="1975944" y="1928213"/>
            <a:ext cx="3281856" cy="4154984"/>
          </a:xfrm>
          <a:prstGeom prst="rect">
            <a:avLst/>
          </a:prstGeom>
          <a:solidFill>
            <a:schemeClr val="accent5">
              <a:lumMod val="20000"/>
              <a:lumOff val="80000"/>
            </a:schemeClr>
          </a:solidFill>
          <a:ln>
            <a:noFill/>
          </a:ln>
        </p:spPr>
        <p:txBody>
          <a:bodyPr wrap="square" lIns="0" tIns="0" rIns="0" bIns="0" rtlCol="0">
            <a:spAutoFit/>
          </a:bodyPr>
          <a:lstStyle/>
          <a:p>
            <a:pPr algn="ctr"/>
            <a:endParaRPr lang="en-US" sz="1800" dirty="0"/>
          </a:p>
          <a:p>
            <a:r>
              <a:rPr lang="en-US" sz="1800" dirty="0">
                <a:solidFill>
                  <a:srgbClr val="041459"/>
                </a:solidFill>
              </a:rPr>
              <a:t>A sixty second solution to estimate how much you need to save for a goal</a:t>
            </a:r>
          </a:p>
          <a:p>
            <a:pPr algn="ctr"/>
            <a:endParaRPr lang="en-US" sz="1800" dirty="0">
              <a:solidFill>
                <a:srgbClr val="041459"/>
              </a:solidFill>
            </a:endParaRPr>
          </a:p>
          <a:p>
            <a:r>
              <a:rPr lang="en-US" sz="1800" dirty="0">
                <a:solidFill>
                  <a:srgbClr val="041459"/>
                </a:solidFill>
              </a:rPr>
              <a:t>Retirement Journey Planner</a:t>
            </a:r>
          </a:p>
          <a:p>
            <a:pPr algn="ctr"/>
            <a:endParaRPr lang="en-US" sz="1800" dirty="0">
              <a:solidFill>
                <a:srgbClr val="041459"/>
              </a:solidFill>
            </a:endParaRPr>
          </a:p>
          <a:p>
            <a:r>
              <a:rPr lang="en-US" sz="1800" dirty="0">
                <a:solidFill>
                  <a:srgbClr val="041459"/>
                </a:solidFill>
              </a:rPr>
              <a:t>Lifetime Income Calculator</a:t>
            </a:r>
          </a:p>
          <a:p>
            <a:endParaRPr lang="en-US" sz="1800" dirty="0">
              <a:solidFill>
                <a:srgbClr val="041459"/>
              </a:solidFill>
            </a:endParaRPr>
          </a:p>
          <a:p>
            <a:r>
              <a:rPr lang="en-US" sz="1800" dirty="0">
                <a:solidFill>
                  <a:srgbClr val="041459"/>
                </a:solidFill>
              </a:rPr>
              <a:t>Budget &amp; Retirement Budget Worksheets</a:t>
            </a:r>
          </a:p>
          <a:p>
            <a:endParaRPr lang="en-US" sz="1800" dirty="0">
              <a:solidFill>
                <a:srgbClr val="041459"/>
              </a:solidFill>
            </a:endParaRPr>
          </a:p>
          <a:p>
            <a:r>
              <a:rPr lang="en-US" sz="1800" dirty="0">
                <a:solidFill>
                  <a:srgbClr val="041459"/>
                </a:solidFill>
              </a:rPr>
              <a:t>Debt Illustrator</a:t>
            </a:r>
          </a:p>
          <a:p>
            <a:endParaRPr lang="en-US" sz="1800" dirty="0">
              <a:solidFill>
                <a:srgbClr val="041459"/>
              </a:solidFill>
            </a:endParaRPr>
          </a:p>
          <a:p>
            <a:r>
              <a:rPr lang="en-US" sz="1800" dirty="0">
                <a:solidFill>
                  <a:srgbClr val="041459"/>
                </a:solidFill>
              </a:rPr>
              <a:t>And more…</a:t>
            </a:r>
            <a:endParaRPr lang="en-US" sz="1600" b="1" dirty="0">
              <a:solidFill>
                <a:srgbClr val="041459"/>
              </a:solidFill>
            </a:endParaRPr>
          </a:p>
        </p:txBody>
      </p:sp>
      <p:pic>
        <p:nvPicPr>
          <p:cNvPr id="4" name="Picture 3"/>
          <p:cNvPicPr>
            <a:picLocks noChangeAspect="1"/>
          </p:cNvPicPr>
          <p:nvPr/>
        </p:nvPicPr>
        <p:blipFill>
          <a:blip r:embed="rId3"/>
          <a:stretch>
            <a:fillRect/>
          </a:stretch>
        </p:blipFill>
        <p:spPr>
          <a:xfrm>
            <a:off x="6328493" y="1198490"/>
            <a:ext cx="3345013" cy="4750216"/>
          </a:xfrm>
          <a:prstGeom prst="rect">
            <a:avLst/>
          </a:prstGeom>
        </p:spPr>
      </p:pic>
      <p:sp>
        <p:nvSpPr>
          <p:cNvPr id="7" name="Title 6">
            <a:extLst>
              <a:ext uri="{FF2B5EF4-FFF2-40B4-BE49-F238E27FC236}">
                <a16:creationId xmlns:a16="http://schemas.microsoft.com/office/drawing/2014/main" id="{5B13AD56-DB35-73EE-F048-B27054AB6E4C}"/>
              </a:ext>
            </a:extLst>
          </p:cNvPr>
          <p:cNvSpPr txBox="1">
            <a:spLocks/>
          </p:cNvSpPr>
          <p:nvPr/>
        </p:nvSpPr>
        <p:spPr>
          <a:xfrm>
            <a:off x="1983653" y="404737"/>
            <a:ext cx="8224695" cy="685800"/>
          </a:xfrm>
          <a:prstGeom prst="rect">
            <a:avLst/>
          </a:prstGeom>
        </p:spPr>
        <p:txBody>
          <a:bodyPr vert="horz" lIns="0" tIns="0" rIns="0" bIns="0" rtlCol="0" anchor="t" anchorCtr="0">
            <a:noAutofit/>
          </a:bodyPr>
          <a:lstStyle>
            <a:lvl1pPr algn="l" defTabSz="914400" rtl="0" eaLnBrk="1" fontAlgn="t" latinLnBrk="0" hangingPunct="1">
              <a:lnSpc>
                <a:spcPts val="3000"/>
              </a:lnSpc>
              <a:spcBef>
                <a:spcPct val="0"/>
              </a:spcBef>
              <a:buNone/>
              <a:defRPr sz="2600" b="0" i="0" kern="1200">
                <a:solidFill>
                  <a:schemeClr val="accent4"/>
                </a:solidFill>
                <a:latin typeface="Gill Sans Nova Light" panose="020B0302020104020203" pitchFamily="34" charset="0"/>
                <a:ea typeface="+mj-ea"/>
                <a:cs typeface="Gill Sans Light" panose="020B0302020104020203" pitchFamily="34" charset="-79"/>
              </a:defRPr>
            </a:lvl1pPr>
          </a:lstStyle>
          <a:p>
            <a:r>
              <a:rPr lang="en-US" sz="2600" b="1" dirty="0">
                <a:solidFill>
                  <a:srgbClr val="041459"/>
                </a:solidFill>
                <a:latin typeface="TIAA Challenger Semibold" pitchFamily="50" charset="0"/>
              </a:rPr>
              <a:t>TIAA.org/tools</a:t>
            </a:r>
          </a:p>
        </p:txBody>
      </p:sp>
    </p:spTree>
    <p:extLst>
      <p:ext uri="{BB962C8B-B14F-4D97-AF65-F5344CB8AC3E}">
        <p14:creationId xmlns:p14="http://schemas.microsoft.com/office/powerpoint/2010/main" val="2162372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US" dirty="0">
                <a:solidFill>
                  <a:srgbClr val="041459"/>
                </a:solidFill>
              </a:rPr>
              <a:t>Self-assessment tool to help individuals understand their current financial situation and create a personal plan</a:t>
            </a:r>
          </a:p>
          <a:p>
            <a:endParaRPr lang="en-US" dirty="0"/>
          </a:p>
        </p:txBody>
      </p:sp>
      <p:sp>
        <p:nvSpPr>
          <p:cNvPr id="8" name="TextBox 7"/>
          <p:cNvSpPr txBox="1"/>
          <p:nvPr/>
        </p:nvSpPr>
        <p:spPr>
          <a:xfrm>
            <a:off x="1975944" y="1928214"/>
            <a:ext cx="3281856" cy="3477875"/>
          </a:xfrm>
          <a:prstGeom prst="rect">
            <a:avLst/>
          </a:prstGeom>
          <a:solidFill>
            <a:schemeClr val="accent5">
              <a:lumMod val="20000"/>
              <a:lumOff val="80000"/>
            </a:schemeClr>
          </a:solidFill>
          <a:ln>
            <a:noFill/>
          </a:ln>
        </p:spPr>
        <p:txBody>
          <a:bodyPr wrap="square" lIns="0" tIns="0" rIns="0" bIns="0" rtlCol="0">
            <a:spAutoFit/>
          </a:bodyPr>
          <a:lstStyle/>
          <a:p>
            <a:pPr algn="ctr"/>
            <a:endParaRPr lang="en-US" sz="1800" dirty="0"/>
          </a:p>
          <a:p>
            <a:r>
              <a:rPr lang="en-US" sz="1800" dirty="0">
                <a:solidFill>
                  <a:srgbClr val="041459"/>
                </a:solidFill>
              </a:rPr>
              <a:t>Answer a few simple questions about your current situation </a:t>
            </a:r>
          </a:p>
          <a:p>
            <a:pPr algn="ctr"/>
            <a:endParaRPr lang="en-US" sz="1800" dirty="0">
              <a:solidFill>
                <a:srgbClr val="041459"/>
              </a:solidFill>
            </a:endParaRPr>
          </a:p>
          <a:p>
            <a:r>
              <a:rPr lang="en-US" sz="1800" dirty="0">
                <a:solidFill>
                  <a:srgbClr val="041459"/>
                </a:solidFill>
              </a:rPr>
              <a:t>Receive a personalized list of topics</a:t>
            </a:r>
          </a:p>
          <a:p>
            <a:pPr algn="ctr"/>
            <a:endParaRPr lang="en-US" sz="1800" dirty="0">
              <a:solidFill>
                <a:srgbClr val="041459"/>
              </a:solidFill>
            </a:endParaRPr>
          </a:p>
          <a:p>
            <a:r>
              <a:rPr lang="en-US" sz="1800" dirty="0">
                <a:solidFill>
                  <a:srgbClr val="041459"/>
                </a:solidFill>
              </a:rPr>
              <a:t>Track progress and tackle the next topic when you’re ready</a:t>
            </a:r>
          </a:p>
          <a:p>
            <a:pPr algn="ctr"/>
            <a:endParaRPr lang="en-US" sz="1600" b="1" dirty="0"/>
          </a:p>
          <a:p>
            <a:pPr algn="ctr"/>
            <a:endParaRPr lang="en-US" sz="1600" b="1" dirty="0"/>
          </a:p>
          <a:p>
            <a:pPr algn="ctr"/>
            <a:endParaRPr lang="en-US" sz="1600" b="1" dirty="0"/>
          </a:p>
          <a:p>
            <a:pPr algn="ctr"/>
            <a:endParaRPr lang="en-US" sz="1600" b="1" dirty="0"/>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38801" y="1753711"/>
            <a:ext cx="3303591" cy="191344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404" y="3986350"/>
            <a:ext cx="3657600" cy="2083403"/>
          </a:xfrm>
          <a:prstGeom prst="rect">
            <a:avLst/>
          </a:prstGeom>
        </p:spPr>
      </p:pic>
      <p:sp>
        <p:nvSpPr>
          <p:cNvPr id="4" name="Title 6">
            <a:extLst>
              <a:ext uri="{FF2B5EF4-FFF2-40B4-BE49-F238E27FC236}">
                <a16:creationId xmlns:a16="http://schemas.microsoft.com/office/drawing/2014/main" id="{341BB61B-2817-999C-14B0-412018F8BFCB}"/>
              </a:ext>
            </a:extLst>
          </p:cNvPr>
          <p:cNvSpPr txBox="1">
            <a:spLocks/>
          </p:cNvSpPr>
          <p:nvPr/>
        </p:nvSpPr>
        <p:spPr>
          <a:xfrm>
            <a:off x="1960705" y="386223"/>
            <a:ext cx="8224695" cy="685800"/>
          </a:xfrm>
          <a:prstGeom prst="rect">
            <a:avLst/>
          </a:prstGeom>
        </p:spPr>
        <p:txBody>
          <a:bodyPr vert="horz" lIns="0" tIns="0" rIns="0" bIns="0" rtlCol="0" anchor="t" anchorCtr="0">
            <a:noAutofit/>
          </a:bodyPr>
          <a:lstStyle>
            <a:lvl1pPr algn="l" defTabSz="914400" rtl="0" eaLnBrk="1" fontAlgn="t" latinLnBrk="0" hangingPunct="1">
              <a:lnSpc>
                <a:spcPts val="3000"/>
              </a:lnSpc>
              <a:spcBef>
                <a:spcPct val="0"/>
              </a:spcBef>
              <a:buNone/>
              <a:defRPr sz="2600" b="0" i="0" kern="1200">
                <a:solidFill>
                  <a:schemeClr val="accent4"/>
                </a:solidFill>
                <a:latin typeface="Gill Sans Nova Light" panose="020B0302020104020203" pitchFamily="34" charset="0"/>
                <a:ea typeface="+mj-ea"/>
                <a:cs typeface="Gill Sans Light" panose="020B0302020104020203" pitchFamily="34" charset="-79"/>
              </a:defRPr>
            </a:lvl1pPr>
          </a:lstStyle>
          <a:p>
            <a:r>
              <a:rPr lang="en-US" sz="2600" b="1" dirty="0">
                <a:solidFill>
                  <a:srgbClr val="041459"/>
                </a:solidFill>
                <a:latin typeface="TIAA Challenger Semibold" pitchFamily="50" charset="0"/>
              </a:rPr>
              <a:t>6 Minute Check up</a:t>
            </a:r>
          </a:p>
        </p:txBody>
      </p:sp>
    </p:spTree>
    <p:extLst>
      <p:ext uri="{BB962C8B-B14F-4D97-AF65-F5344CB8AC3E}">
        <p14:creationId xmlns:p14="http://schemas.microsoft.com/office/powerpoint/2010/main" val="977836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009214" y="1305738"/>
            <a:ext cx="4495800" cy="2677656"/>
          </a:xfrm>
          <a:prstGeom prst="rect">
            <a:avLst/>
          </a:prstGeom>
        </p:spPr>
        <p:txBody>
          <a:bodyPr wrap="square">
            <a:spAutoFit/>
          </a:bodyPr>
          <a:lstStyle/>
          <a:p>
            <a:pPr algn="ctr"/>
            <a:r>
              <a:rPr lang="en-US" sz="2800" b="1" dirty="0"/>
              <a:t>Schedule an appointment</a:t>
            </a:r>
          </a:p>
          <a:p>
            <a:pPr algn="ctr"/>
            <a:r>
              <a:rPr lang="en-US" sz="2800" dirty="0"/>
              <a:t>Please visit </a:t>
            </a:r>
            <a:r>
              <a:rPr lang="en-US" sz="2800" b="1" dirty="0"/>
              <a:t>TIAA.org/</a:t>
            </a:r>
            <a:r>
              <a:rPr lang="en-US" sz="2800" b="1" dirty="0" err="1"/>
              <a:t>schedulenow</a:t>
            </a:r>
            <a:r>
              <a:rPr lang="en-US" sz="2800" dirty="0"/>
              <a:t> or call toll-free </a:t>
            </a:r>
            <a:r>
              <a:rPr lang="en-US" sz="2800" b="1" dirty="0"/>
              <a:t>800-732-8353</a:t>
            </a:r>
            <a:r>
              <a:rPr lang="en-US" sz="2800" dirty="0"/>
              <a:t>, weekdays, 8 a.m. to 8 p.m. (ET)</a:t>
            </a:r>
          </a:p>
        </p:txBody>
      </p:sp>
      <p:sp>
        <p:nvSpPr>
          <p:cNvPr id="24" name="Rectangle 23"/>
          <p:cNvSpPr/>
          <p:nvPr/>
        </p:nvSpPr>
        <p:spPr>
          <a:xfrm>
            <a:off x="2043535" y="5216319"/>
            <a:ext cx="8224695" cy="707886"/>
          </a:xfrm>
          <a:prstGeom prst="rect">
            <a:avLst/>
          </a:prstGeom>
        </p:spPr>
        <p:txBody>
          <a:bodyPr wrap="square">
            <a:spAutoFit/>
          </a:bodyPr>
          <a:lstStyle/>
          <a:p>
            <a:pPr algn="ctr"/>
            <a:r>
              <a:rPr lang="en-US" sz="2000" dirty="0"/>
              <a:t>Visit </a:t>
            </a:r>
            <a:r>
              <a:rPr lang="en-US" sz="2000" b="1" dirty="0"/>
              <a:t>TIAA.org/</a:t>
            </a:r>
            <a:r>
              <a:rPr lang="en-US" sz="2000" b="1" dirty="0" err="1"/>
              <a:t>webinarschedule</a:t>
            </a:r>
            <a:r>
              <a:rPr lang="en-US" sz="2000" b="1" dirty="0"/>
              <a:t> </a:t>
            </a:r>
            <a:r>
              <a:rPr lang="en-US" sz="2000" dirty="0"/>
              <a:t>to register for live webinars or watch past presentations on demand.</a:t>
            </a:r>
          </a:p>
        </p:txBody>
      </p:sp>
      <p:pic>
        <p:nvPicPr>
          <p:cNvPr id="5" name="Picture 4">
            <a:extLst>
              <a:ext uri="{FF2B5EF4-FFF2-40B4-BE49-F238E27FC236}">
                <a16:creationId xmlns:a16="http://schemas.microsoft.com/office/drawing/2014/main" id="{7A7C8963-D5A0-2178-865A-C99B991448AE}"/>
              </a:ext>
            </a:extLst>
          </p:cNvPr>
          <p:cNvPicPr>
            <a:picLocks noChangeAspect="1"/>
          </p:cNvPicPr>
          <p:nvPr/>
        </p:nvPicPr>
        <p:blipFill>
          <a:blip r:embed="rId3"/>
          <a:stretch>
            <a:fillRect/>
          </a:stretch>
        </p:blipFill>
        <p:spPr>
          <a:xfrm>
            <a:off x="6774265" y="1121156"/>
            <a:ext cx="3459645" cy="3614785"/>
          </a:xfrm>
          <a:prstGeom prst="rect">
            <a:avLst/>
          </a:prstGeom>
        </p:spPr>
      </p:pic>
      <p:sp>
        <p:nvSpPr>
          <p:cNvPr id="6" name="Title 6">
            <a:extLst>
              <a:ext uri="{FF2B5EF4-FFF2-40B4-BE49-F238E27FC236}">
                <a16:creationId xmlns:a16="http://schemas.microsoft.com/office/drawing/2014/main" id="{10F21C68-F597-3B50-8150-D94E93BFC849}"/>
              </a:ext>
            </a:extLst>
          </p:cNvPr>
          <p:cNvSpPr txBox="1">
            <a:spLocks/>
          </p:cNvSpPr>
          <p:nvPr/>
        </p:nvSpPr>
        <p:spPr>
          <a:xfrm>
            <a:off x="1960705" y="386223"/>
            <a:ext cx="8224695" cy="685800"/>
          </a:xfrm>
          <a:prstGeom prst="rect">
            <a:avLst/>
          </a:prstGeom>
        </p:spPr>
        <p:txBody>
          <a:bodyPr vert="horz" lIns="0" tIns="0" rIns="0" bIns="0" rtlCol="0" anchor="t" anchorCtr="0">
            <a:noAutofit/>
          </a:bodyPr>
          <a:lstStyle>
            <a:lvl1pPr algn="l" defTabSz="914400" rtl="0" eaLnBrk="1" fontAlgn="t" latinLnBrk="0" hangingPunct="1">
              <a:lnSpc>
                <a:spcPts val="3000"/>
              </a:lnSpc>
              <a:spcBef>
                <a:spcPct val="0"/>
              </a:spcBef>
              <a:buNone/>
              <a:defRPr sz="2600" b="0" i="0" kern="1200">
                <a:solidFill>
                  <a:schemeClr val="accent4"/>
                </a:solidFill>
                <a:latin typeface="Gill Sans Nova Light" panose="020B0302020104020203" pitchFamily="34" charset="0"/>
                <a:ea typeface="+mj-ea"/>
                <a:cs typeface="Gill Sans Light" panose="020B0302020104020203" pitchFamily="34" charset="-79"/>
              </a:defRPr>
            </a:lvl1pPr>
          </a:lstStyle>
          <a:p>
            <a:r>
              <a:rPr lang="en-US" sz="2600" b="1" dirty="0">
                <a:solidFill>
                  <a:srgbClr val="041459"/>
                </a:solidFill>
                <a:latin typeface="TIAA Challenger Semibold" pitchFamily="50" charset="0"/>
              </a:rPr>
              <a:t>TIAA Financial Consultants</a:t>
            </a:r>
          </a:p>
        </p:txBody>
      </p:sp>
    </p:spTree>
    <p:extLst>
      <p:ext uri="{BB962C8B-B14F-4D97-AF65-F5344CB8AC3E}">
        <p14:creationId xmlns:p14="http://schemas.microsoft.com/office/powerpoint/2010/main" val="399826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E9F6B2-CD2C-4EA0-91FC-2C5B27581049}"/>
              </a:ext>
            </a:extLst>
          </p:cNvPr>
          <p:cNvSpPr>
            <a:spLocks noGrp="1"/>
          </p:cNvSpPr>
          <p:nvPr>
            <p:ph type="body" sz="quarter" idx="15"/>
          </p:nvPr>
        </p:nvSpPr>
        <p:spPr/>
        <p:txBody>
          <a:bodyPr/>
          <a:lstStyle/>
          <a:p>
            <a:r>
              <a:rPr lang="en-US" dirty="0">
                <a:latin typeface="Franklin Gothic Book" panose="020B0503020102020204" pitchFamily="34" charset="0"/>
              </a:rPr>
              <a:t>TIAA.org</a:t>
            </a:r>
          </a:p>
        </p:txBody>
      </p:sp>
      <p:sp>
        <p:nvSpPr>
          <p:cNvPr id="4" name="Text Placeholder 3">
            <a:extLst>
              <a:ext uri="{FF2B5EF4-FFF2-40B4-BE49-F238E27FC236}">
                <a16:creationId xmlns:a16="http://schemas.microsoft.com/office/drawing/2014/main" id="{6CD4E3B5-9E00-418C-A6F4-2B4512F0BC54}"/>
              </a:ext>
            </a:extLst>
          </p:cNvPr>
          <p:cNvSpPr>
            <a:spLocks noGrp="1"/>
          </p:cNvSpPr>
          <p:nvPr>
            <p:ph type="body" sz="quarter" idx="13"/>
          </p:nvPr>
        </p:nvSpPr>
        <p:spPr/>
        <p:txBody>
          <a:bodyPr/>
          <a:lstStyle/>
          <a:p>
            <a:r>
              <a:rPr lang="en-US" dirty="0">
                <a:solidFill>
                  <a:srgbClr val="000408"/>
                </a:solidFill>
              </a:rPr>
              <a:t>©2025 Teachers Insurance and Annuity Association of America-College Retirement Equities Fund, 730 Third Avenue, New York, NY 10017</a:t>
            </a:r>
          </a:p>
        </p:txBody>
      </p:sp>
      <p:sp>
        <p:nvSpPr>
          <p:cNvPr id="6" name="Text Placeholder 5"/>
          <p:cNvSpPr>
            <a:spLocks noGrp="1"/>
          </p:cNvSpPr>
          <p:nvPr>
            <p:ph type="body" sz="quarter" idx="10"/>
          </p:nvPr>
        </p:nvSpPr>
        <p:spPr/>
        <p:txBody>
          <a:bodyPr/>
          <a:lstStyle/>
          <a:p>
            <a:endParaRPr lang="en-US" sz="1000" dirty="0"/>
          </a:p>
          <a:p>
            <a:endParaRPr lang="en-US" dirty="0"/>
          </a:p>
          <a:p>
            <a:r>
              <a:rPr lang="en-US" dirty="0"/>
              <a:t>Advice is obtained using an advice methodology from an independent third-party.</a:t>
            </a:r>
          </a:p>
          <a:p>
            <a:r>
              <a:rPr lang="en-US" dirty="0"/>
              <a:t>This material is for informational or educational purposes only and is not fiduciary investment advice, or a securities, investment strategy, or insurance product recommendation. This material does not consider an individual’s own objectives or circumstances which should be the basis of any investment decision.</a:t>
            </a:r>
          </a:p>
          <a:p>
            <a:r>
              <a:rPr lang="en-US" sz="1000" b="0" dirty="0">
                <a:solidFill>
                  <a:schemeClr val="bg2">
                    <a:lumMod val="25000"/>
                  </a:schemeClr>
                </a:solidFill>
              </a:rPr>
              <a:t>Certain products and services are only available to eligible individuals. </a:t>
            </a:r>
          </a:p>
          <a:p>
            <a:r>
              <a:rPr lang="en-US" sz="1000" dirty="0">
                <a:solidFill>
                  <a:schemeClr val="bg2">
                    <a:lumMod val="25000"/>
                  </a:schemeClr>
                </a:solidFill>
              </a:rPr>
              <a:t>Images portrayed throughout this deck are snapshots for illustrative purposes only.</a:t>
            </a:r>
          </a:p>
          <a:p>
            <a:r>
              <a:rPr lang="en-US" sz="1000" b="0" dirty="0">
                <a:solidFill>
                  <a:schemeClr val="bg2">
                    <a:lumMod val="25000"/>
                  </a:schemeClr>
                </a:solidFill>
              </a:rPr>
              <a:t>TIAA-CREF Individual &amp; Institutional Services, LLC, Member FINRA, distributes securities products. Annuity contracts and certificates are issued by Teachers Insurance and Annuity Association of America (TIAA) and College Retirement Equities Fund (CREF), New York, NY. Each is solely responsible for its own financial condition and contractual obligations.</a:t>
            </a:r>
          </a:p>
          <a:p>
            <a:r>
              <a:rPr lang="en-US" sz="1000" b="0" dirty="0">
                <a:solidFill>
                  <a:schemeClr val="bg2">
                    <a:lumMod val="25000"/>
                  </a:schemeClr>
                </a:solidFill>
              </a:rPr>
              <a:t>Investment products may be subject to market and other risk factors. See the applicable product literature or visit </a:t>
            </a:r>
            <a:r>
              <a:rPr lang="en-US" sz="1000" b="0" dirty="0">
                <a:solidFill>
                  <a:schemeClr val="bg2">
                    <a:lumMod val="25000"/>
                  </a:schemeClr>
                </a:solidFill>
                <a:latin typeface="Agenda Medium" panose="02000603040000020004" pitchFamily="50" charset="0"/>
              </a:rPr>
              <a:t>TIAA.org</a:t>
            </a:r>
            <a:r>
              <a:rPr lang="en-US" sz="1000" b="0" dirty="0">
                <a:solidFill>
                  <a:schemeClr val="bg2">
                    <a:lumMod val="25000"/>
                  </a:schemeClr>
                </a:solidFill>
              </a:rPr>
              <a:t> for details. </a:t>
            </a:r>
            <a:br>
              <a:rPr lang="en-US" sz="1000" b="0" dirty="0">
                <a:solidFill>
                  <a:schemeClr val="bg2">
                    <a:lumMod val="25000"/>
                  </a:schemeClr>
                </a:solidFill>
              </a:rPr>
            </a:br>
            <a:endParaRPr lang="en-US" sz="1000" b="0" dirty="0">
              <a:solidFill>
                <a:schemeClr val="bg2">
                  <a:lumMod val="25000"/>
                </a:schemeClr>
              </a:solidFill>
            </a:endParaRPr>
          </a:p>
          <a:p>
            <a:r>
              <a:rPr lang="en-US" sz="1100" b="1" dirty="0"/>
              <a:t>Investment, insurance and annuity products are not FDIC insured, are not bank guaranteed, are not deposits, are not insured by any federal government agency, are not a condition to any banking service or activity, and may lose value.</a:t>
            </a:r>
          </a:p>
          <a:p>
            <a:endParaRPr lang="en-US" sz="1000" b="0" dirty="0">
              <a:solidFill>
                <a:schemeClr val="bg2">
                  <a:lumMod val="25000"/>
                </a:schemeClr>
              </a:solidFill>
            </a:endParaRPr>
          </a:p>
        </p:txBody>
      </p:sp>
      <p:sp>
        <p:nvSpPr>
          <p:cNvPr id="7" name="Text Placeholder 6"/>
          <p:cNvSpPr>
            <a:spLocks noGrp="1"/>
          </p:cNvSpPr>
          <p:nvPr>
            <p:ph type="body" sz="quarter" idx="11"/>
          </p:nvPr>
        </p:nvSpPr>
        <p:spPr>
          <a:xfrm>
            <a:off x="1989176" y="5768341"/>
            <a:ext cx="7916824" cy="450771"/>
          </a:xfrm>
        </p:spPr>
        <p:txBody>
          <a:bodyPr/>
          <a:lstStyle/>
          <a:p>
            <a:r>
              <a:rPr lang="en-US" dirty="0">
                <a:solidFill>
                  <a:srgbClr val="000408"/>
                </a:solidFill>
                <a:latin typeface="Franklin Gothic Book" panose="020B0503020102020204" pitchFamily="34" charset="0"/>
              </a:rPr>
              <a:t>4763776  							08/25</a:t>
            </a:r>
          </a:p>
        </p:txBody>
      </p:sp>
    </p:spTree>
    <p:extLst>
      <p:ext uri="{BB962C8B-B14F-4D97-AF65-F5344CB8AC3E}">
        <p14:creationId xmlns:p14="http://schemas.microsoft.com/office/powerpoint/2010/main" val="105936224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magazine&#10;&#10;AI-generated content may be incorrect.">
            <a:extLst>
              <a:ext uri="{FF2B5EF4-FFF2-40B4-BE49-F238E27FC236}">
                <a16:creationId xmlns:a16="http://schemas.microsoft.com/office/drawing/2014/main" id="{C99CA549-960F-4BD1-8854-4AB28B3E2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2543930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hecklist&#10;&#10;AI-generated content may be incorrect.">
            <a:extLst>
              <a:ext uri="{FF2B5EF4-FFF2-40B4-BE49-F238E27FC236}">
                <a16:creationId xmlns:a16="http://schemas.microsoft.com/office/drawing/2014/main" id="{D3685BD6-538D-D414-60DF-CBAAFCCC0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2810460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AI-generated content may be incorrect.">
            <a:extLst>
              <a:ext uri="{FF2B5EF4-FFF2-40B4-BE49-F238E27FC236}">
                <a16:creationId xmlns:a16="http://schemas.microsoft.com/office/drawing/2014/main" id="{4A2ACC22-1432-ACAE-7EA9-2F877FA49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1716315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qr code&#10;&#10;AI-generated content may be incorrect.">
            <a:extLst>
              <a:ext uri="{FF2B5EF4-FFF2-40B4-BE49-F238E27FC236}">
                <a16:creationId xmlns:a16="http://schemas.microsoft.com/office/drawing/2014/main" id="{3FC8FC5B-A795-DA5E-A610-5C9FEA50B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3976399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4185613"/>
            <a:ext cx="12263252" cy="2672387"/>
          </a:xfrm>
          <a:custGeom>
            <a:avLst/>
            <a:gdLst/>
            <a:ahLst/>
            <a:cxnLst/>
            <a:rect l="l" t="t" r="r" b="b"/>
            <a:pathLst>
              <a:path w="18394878" h="4008580">
                <a:moveTo>
                  <a:pt x="0" y="0"/>
                </a:moveTo>
                <a:lnTo>
                  <a:pt x="18394878" y="0"/>
                </a:lnTo>
                <a:lnTo>
                  <a:pt x="18394878" y="4008579"/>
                </a:lnTo>
                <a:lnTo>
                  <a:pt x="0" y="4008579"/>
                </a:lnTo>
                <a:lnTo>
                  <a:pt x="0" y="0"/>
                </a:lnTo>
                <a:close/>
              </a:path>
            </a:pathLst>
          </a:custGeom>
          <a:blipFill>
            <a:blip r:embed="rId2">
              <a:extLst>
                <a:ext uri="{96DAC541-7B7A-43D3-8B79-37D633B846F1}">
                  <asvg:svgBlip xmlns:asvg="http://schemas.microsoft.com/office/drawing/2016/SVG/main" r:embed="rId3"/>
                </a:ext>
              </a:extLst>
            </a:blip>
            <a:stretch>
              <a:fillRect b="-1615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0588038" y="5826530"/>
            <a:ext cx="1389034" cy="691341"/>
          </a:xfrm>
          <a:custGeom>
            <a:avLst/>
            <a:gdLst/>
            <a:ahLst/>
            <a:cxnLst/>
            <a:rect l="l" t="t" r="r" b="b"/>
            <a:pathLst>
              <a:path w="2083551" h="1037011">
                <a:moveTo>
                  <a:pt x="0" y="0"/>
                </a:moveTo>
                <a:lnTo>
                  <a:pt x="2083551" y="0"/>
                </a:lnTo>
                <a:lnTo>
                  <a:pt x="2083551" y="1037012"/>
                </a:lnTo>
                <a:lnTo>
                  <a:pt x="0" y="1037012"/>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762000" y="1905000"/>
            <a:ext cx="5689600" cy="169277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6640"/>
              </a:lnSpc>
            </a:pPr>
            <a:r>
              <a:rPr lang="en-US" sz="5534" i="1" dirty="0">
                <a:solidFill>
                  <a:srgbClr val="232D4B"/>
                </a:solidFill>
                <a:latin typeface="Arimo Bold"/>
              </a:rPr>
              <a:t>FEAP Services</a:t>
            </a:r>
          </a:p>
          <a:p>
            <a:pPr algn="l">
              <a:lnSpc>
                <a:spcPts val="6640"/>
              </a:lnSpc>
            </a:pPr>
            <a:r>
              <a:rPr lang="en-US" sz="5534" i="1" dirty="0">
                <a:solidFill>
                  <a:srgbClr val="232D4B"/>
                </a:solidFill>
                <a:latin typeface="Arimo Bold"/>
              </a:rPr>
              <a:t>are confidential</a:t>
            </a:r>
          </a:p>
        </p:txBody>
      </p:sp>
      <p:sp>
        <p:nvSpPr>
          <p:cNvPr id="9" name="Freeform 9"/>
          <p:cNvSpPr/>
          <p:nvPr/>
        </p:nvSpPr>
        <p:spPr>
          <a:xfrm>
            <a:off x="0" y="533400"/>
            <a:ext cx="4133197" cy="31750"/>
          </a:xfrm>
          <a:custGeom>
            <a:avLst/>
            <a:gdLst/>
            <a:ahLst/>
            <a:cxnLst/>
            <a:rect l="l" t="t" r="r" b="b"/>
            <a:pathLst>
              <a:path w="6199796" h="47625">
                <a:moveTo>
                  <a:pt x="0" y="0"/>
                </a:moveTo>
                <a:lnTo>
                  <a:pt x="6199796" y="0"/>
                </a:lnTo>
                <a:lnTo>
                  <a:pt x="6199796" y="47625"/>
                </a:lnTo>
                <a:lnTo>
                  <a:pt x="0" y="47625"/>
                </a:lnTo>
                <a:lnTo>
                  <a:pt x="0" y="0"/>
                </a:lnTo>
                <a:close/>
              </a:path>
            </a:pathLst>
          </a:custGeom>
          <a:blipFill>
            <a:blip r:embed="rId5"/>
            <a:stretch>
              <a:fillRect b="-2384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0" name="Picture 9">
            <a:extLst>
              <a:ext uri="{FF2B5EF4-FFF2-40B4-BE49-F238E27FC236}">
                <a16:creationId xmlns:a16="http://schemas.microsoft.com/office/drawing/2014/main" id="{3E388F62-F76C-C87B-86E5-AD280603C3D9}"/>
              </a:ext>
            </a:extLst>
          </p:cNvPr>
          <p:cNvPicPr>
            <a:picLocks noChangeAspect="1"/>
          </p:cNvPicPr>
          <p:nvPr/>
        </p:nvPicPr>
        <p:blipFill>
          <a:blip r:embed="rId6"/>
          <a:stretch>
            <a:fillRect/>
          </a:stretch>
        </p:blipFill>
        <p:spPr>
          <a:xfrm>
            <a:off x="6908801" y="380833"/>
            <a:ext cx="4759695" cy="3994150"/>
          </a:xfrm>
          <a:prstGeom prst="rect">
            <a:avLst/>
          </a:prstGeom>
        </p:spPr>
      </p:pic>
    </p:spTree>
    <p:extLst>
      <p:ext uri="{BB962C8B-B14F-4D97-AF65-F5344CB8AC3E}">
        <p14:creationId xmlns:p14="http://schemas.microsoft.com/office/powerpoint/2010/main" val="7946196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ist&#10;&#10;AI-generated content may be incorrect.">
            <a:extLst>
              <a:ext uri="{FF2B5EF4-FFF2-40B4-BE49-F238E27FC236}">
                <a16:creationId xmlns:a16="http://schemas.microsoft.com/office/drawing/2014/main" id="{BEA030B0-B4DD-10A7-A1F1-A00E99386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19136352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ist&#10;&#10;AI-generated content may be incorrect.">
            <a:extLst>
              <a:ext uri="{FF2B5EF4-FFF2-40B4-BE49-F238E27FC236}">
                <a16:creationId xmlns:a16="http://schemas.microsoft.com/office/drawing/2014/main" id="{40864075-FBFA-2EBC-4DAF-E31DA0604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pic>
        <p:nvPicPr>
          <p:cNvPr id="5" name="Picture 4" descr="A close-up of a document&#10;&#10;AI-generated content may be incorrect.">
            <a:extLst>
              <a:ext uri="{FF2B5EF4-FFF2-40B4-BE49-F238E27FC236}">
                <a16:creationId xmlns:a16="http://schemas.microsoft.com/office/drawing/2014/main" id="{BDA60E92-CDCD-5186-9642-315D9A23C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42413947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0E59-99CF-CA4A-9FD3-2508DFF29382}"/>
              </a:ext>
            </a:extLst>
          </p:cNvPr>
          <p:cNvSpPr>
            <a:spLocks noGrp="1"/>
          </p:cNvSpPr>
          <p:nvPr>
            <p:ph type="title"/>
          </p:nvPr>
        </p:nvSpPr>
        <p:spPr>
          <a:xfrm>
            <a:off x="838200" y="3391354"/>
            <a:ext cx="10515600" cy="1325563"/>
          </a:xfrm>
        </p:spPr>
        <p:txBody>
          <a:bodyPr/>
          <a:lstStyle/>
          <a:p>
            <a:r>
              <a:rPr lang="en-US" b="0" dirty="0">
                <a:latin typeface="+mj-lt"/>
              </a:rPr>
              <a:t>THANK YOU!</a:t>
            </a:r>
          </a:p>
        </p:txBody>
      </p:sp>
      <p:pic>
        <p:nvPicPr>
          <p:cNvPr id="5" name="Picture 5">
            <a:extLst>
              <a:ext uri="{FF2B5EF4-FFF2-40B4-BE49-F238E27FC236}">
                <a16:creationId xmlns:a16="http://schemas.microsoft.com/office/drawing/2014/main" id="{5BC3E7E0-F177-492E-AA6E-C5A9AF548523}"/>
              </a:ext>
            </a:extLst>
          </p:cNvPr>
          <p:cNvPicPr>
            <a:picLocks noChangeAspect="1"/>
          </p:cNvPicPr>
          <p:nvPr/>
        </p:nvPicPr>
        <p:blipFill>
          <a:blip r:embed="rId2"/>
          <a:stretch>
            <a:fillRect/>
          </a:stretch>
        </p:blipFill>
        <p:spPr>
          <a:xfrm>
            <a:off x="9445172" y="1814"/>
            <a:ext cx="2745014" cy="6895192"/>
          </a:xfrm>
          <a:prstGeom prst="rect">
            <a:avLst/>
          </a:prstGeom>
        </p:spPr>
      </p:pic>
      <p:pic>
        <p:nvPicPr>
          <p:cNvPr id="6" name="Picture 6" descr="Logo&#10;&#10;Description automatically generated">
            <a:extLst>
              <a:ext uri="{FF2B5EF4-FFF2-40B4-BE49-F238E27FC236}">
                <a16:creationId xmlns:a16="http://schemas.microsoft.com/office/drawing/2014/main" id="{D6B84739-9AC8-48EF-9E84-BEEBAF7BDC57}"/>
              </a:ext>
            </a:extLst>
          </p:cNvPr>
          <p:cNvPicPr>
            <a:picLocks noChangeAspect="1"/>
          </p:cNvPicPr>
          <p:nvPr/>
        </p:nvPicPr>
        <p:blipFill>
          <a:blip r:embed="rId3"/>
          <a:stretch>
            <a:fillRect/>
          </a:stretch>
        </p:blipFill>
        <p:spPr>
          <a:xfrm>
            <a:off x="1762579" y="207529"/>
            <a:ext cx="1904093" cy="387764"/>
          </a:xfrm>
          <a:prstGeom prst="rect">
            <a:avLst/>
          </a:prstGeom>
        </p:spPr>
      </p:pic>
    </p:spTree>
    <p:extLst>
      <p:ext uri="{BB962C8B-B14F-4D97-AF65-F5344CB8AC3E}">
        <p14:creationId xmlns:p14="http://schemas.microsoft.com/office/powerpoint/2010/main" val="2774723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1E7C4-D86A-30C9-3435-1EE3E78D41BE}"/>
              </a:ext>
            </a:extLst>
          </p:cNvPr>
          <p:cNvPicPr>
            <a:picLocks noChangeAspect="1"/>
          </p:cNvPicPr>
          <p:nvPr/>
        </p:nvPicPr>
        <p:blipFill>
          <a:blip r:embed="rId3"/>
          <a:stretch>
            <a:fillRect/>
          </a:stretch>
        </p:blipFill>
        <p:spPr>
          <a:xfrm>
            <a:off x="7224860" y="3221"/>
            <a:ext cx="5014109" cy="5111649"/>
          </a:xfrm>
          <a:prstGeom prst="rect">
            <a:avLst/>
          </a:prstGeom>
        </p:spPr>
      </p:pic>
      <p:sp>
        <p:nvSpPr>
          <p:cNvPr id="4" name="Freeform 4"/>
          <p:cNvSpPr/>
          <p:nvPr/>
        </p:nvSpPr>
        <p:spPr>
          <a:xfrm>
            <a:off x="6494272" y="4432580"/>
            <a:ext cx="5748529" cy="2423079"/>
          </a:xfrm>
          <a:custGeom>
            <a:avLst/>
            <a:gdLst/>
            <a:ahLst/>
            <a:cxnLst/>
            <a:rect l="l" t="t" r="r" b="b"/>
            <a:pathLst>
              <a:path w="8318173" h="5717294">
                <a:moveTo>
                  <a:pt x="0" y="0"/>
                </a:moveTo>
                <a:lnTo>
                  <a:pt x="8318173" y="0"/>
                </a:lnTo>
                <a:lnTo>
                  <a:pt x="8318173" y="5717294"/>
                </a:lnTo>
                <a:lnTo>
                  <a:pt x="0" y="5717294"/>
                </a:lnTo>
                <a:lnTo>
                  <a:pt x="0" y="0"/>
                </a:lnTo>
                <a:close/>
              </a:path>
            </a:pathLst>
          </a:custGeom>
          <a:blipFill>
            <a:blip r:embed="rId4">
              <a:extLst>
                <a:ext uri="{96DAC541-7B7A-43D3-8B79-37D633B846F1}">
                  <asvg:svgBlip xmlns:asvg="http://schemas.microsoft.com/office/drawing/2016/SVG/main" r:embed="rId5"/>
                </a:ext>
              </a:extLst>
            </a:blip>
            <a:stretch>
              <a:fillRect l="-121140" b="-17359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0571922" y="5820858"/>
            <a:ext cx="1315278" cy="605342"/>
          </a:xfrm>
          <a:custGeom>
            <a:avLst/>
            <a:gdLst/>
            <a:ahLst/>
            <a:cxnLst/>
            <a:rect l="l" t="t" r="r" b="b"/>
            <a:pathLst>
              <a:path w="1838298" h="914946">
                <a:moveTo>
                  <a:pt x="0" y="0"/>
                </a:moveTo>
                <a:lnTo>
                  <a:pt x="1838298" y="0"/>
                </a:lnTo>
                <a:lnTo>
                  <a:pt x="1838298" y="914945"/>
                </a:lnTo>
                <a:lnTo>
                  <a:pt x="0" y="914945"/>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128484" y="80810"/>
            <a:ext cx="7399404" cy="11079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3600" b="1" i="1" dirty="0">
                <a:solidFill>
                  <a:srgbClr val="232D4B"/>
                </a:solidFill>
                <a:latin typeface="Arimo Bold"/>
              </a:rPr>
              <a:t>Some Reasons You Might Make</a:t>
            </a:r>
            <a:endParaRPr lang="en-US" sz="3600">
              <a:solidFill>
                <a:srgbClr val="000000"/>
              </a:solidFill>
              <a:latin typeface="Calibri"/>
              <a:ea typeface="Calibri"/>
              <a:cs typeface="Calibri"/>
            </a:endParaRPr>
          </a:p>
          <a:p>
            <a:r>
              <a:rPr lang="en-US" sz="3600" b="1" i="1" dirty="0">
                <a:solidFill>
                  <a:srgbClr val="232D4B"/>
                </a:solidFill>
                <a:latin typeface="Arimo Bold"/>
              </a:rPr>
              <a:t>A FEAP Appointment</a:t>
            </a:r>
            <a:endParaRPr lang="en-US" sz="3600" dirty="0">
              <a:ea typeface="Calibri"/>
              <a:cs typeface="Calibri"/>
            </a:endParaRPr>
          </a:p>
        </p:txBody>
      </p:sp>
      <p:sp>
        <p:nvSpPr>
          <p:cNvPr id="8" name="TextBox 8"/>
          <p:cNvSpPr txBox="1"/>
          <p:nvPr/>
        </p:nvSpPr>
        <p:spPr>
          <a:xfrm>
            <a:off x="375173" y="1195988"/>
            <a:ext cx="7155435" cy="684478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ct val="150000"/>
              </a:lnSpc>
              <a:spcBef>
                <a:spcPct val="0"/>
              </a:spcBef>
            </a:pPr>
            <a:r>
              <a:rPr lang="en-US" sz="1600" dirty="0">
                <a:solidFill>
                  <a:srgbClr val="25CAD3"/>
                </a:solidFill>
                <a:latin typeface="Arimo Bold"/>
                <a:ea typeface="Arimo Bold"/>
                <a:cs typeface="Arimo Bold"/>
              </a:rPr>
              <a:t>Stress and Life Management</a:t>
            </a:r>
            <a:r>
              <a:rPr lang="en-US" sz="800" dirty="0">
                <a:solidFill>
                  <a:srgbClr val="000000"/>
                </a:solidFill>
                <a:latin typeface="Calibri"/>
                <a:ea typeface="Calibri"/>
                <a:cs typeface="Calibri"/>
              </a:rPr>
              <a:t>       </a:t>
            </a:r>
            <a:r>
              <a:rPr lang="en-US" sz="1600" dirty="0">
                <a:solidFill>
                  <a:srgbClr val="25CAD3"/>
                </a:solidFill>
                <a:ea typeface="+mn-lt"/>
                <a:cs typeface="+mn-lt"/>
              </a:rPr>
              <a:t> </a:t>
            </a:r>
            <a:endParaRPr lang="en-US" sz="800" dirty="0">
              <a:solidFill>
                <a:srgbClr val="000000"/>
              </a:solidFill>
              <a:latin typeface="Calibri"/>
              <a:ea typeface="Calibri"/>
              <a:cs typeface="Calibri"/>
            </a:endParaRPr>
          </a:p>
          <a:p>
            <a:pPr marL="533427" lvl="1" indent="-228611">
              <a:lnSpc>
                <a:spcPct val="150000"/>
              </a:lnSpc>
              <a:spcBef>
                <a:spcPct val="0"/>
              </a:spcBef>
              <a:buFont typeface="Arial"/>
              <a:buChar char="•"/>
            </a:pPr>
            <a:r>
              <a:rPr lang="en-US" sz="1600" dirty="0">
                <a:solidFill>
                  <a:srgbClr val="000000"/>
                </a:solidFill>
                <a:latin typeface="Arimo Bold"/>
                <a:ea typeface="Arimo Bold"/>
                <a:cs typeface="Arimo Bold"/>
              </a:rPr>
              <a:t>Stress</a:t>
            </a:r>
            <a:r>
              <a:rPr lang="en-US" sz="1600" dirty="0">
                <a:latin typeface="Arimo Bold"/>
                <a:ea typeface="Arimo Bold"/>
                <a:cs typeface="Arimo Bold"/>
              </a:rPr>
              <a:t> Management</a:t>
            </a:r>
            <a:endParaRPr lang="en-US" sz="800" dirty="0">
              <a:solidFill>
                <a:srgbClr val="000000"/>
              </a:solidFill>
              <a:latin typeface="Calibri"/>
              <a:ea typeface="Calibri"/>
              <a:cs typeface="Calibri"/>
            </a:endParaRPr>
          </a:p>
          <a:p>
            <a:pPr marL="533427" lvl="1" indent="-228611">
              <a:lnSpc>
                <a:spcPct val="150000"/>
              </a:lnSpc>
              <a:spcBef>
                <a:spcPct val="0"/>
              </a:spcBef>
              <a:buFont typeface="Arial"/>
              <a:buChar char="•"/>
            </a:pPr>
            <a:r>
              <a:rPr lang="en-US" sz="1600" dirty="0">
                <a:latin typeface="Arimo Bold"/>
                <a:ea typeface="Arimo Bold"/>
                <a:cs typeface="Arimo Bold"/>
              </a:rPr>
              <a:t>Work/Life Design</a:t>
            </a:r>
          </a:p>
          <a:p>
            <a:pPr marL="533427" lvl="1" indent="-228611">
              <a:lnSpc>
                <a:spcPct val="150000"/>
              </a:lnSpc>
              <a:spcBef>
                <a:spcPct val="0"/>
              </a:spcBef>
              <a:buFont typeface="Arial"/>
              <a:buChar char="•"/>
            </a:pPr>
            <a:r>
              <a:rPr lang="en-US" sz="1600" dirty="0">
                <a:latin typeface="Arimo Bold"/>
                <a:ea typeface="Arimo Bold"/>
                <a:cs typeface="Arimo Bold"/>
              </a:rPr>
              <a:t>Life Transitions</a:t>
            </a:r>
          </a:p>
          <a:p>
            <a:pPr algn="l">
              <a:lnSpc>
                <a:spcPct val="150000"/>
              </a:lnSpc>
              <a:spcBef>
                <a:spcPct val="0"/>
              </a:spcBef>
            </a:pPr>
            <a:r>
              <a:rPr lang="en-US" sz="1600" dirty="0">
                <a:solidFill>
                  <a:srgbClr val="25CAD3"/>
                </a:solidFill>
                <a:latin typeface="Arimo Bold"/>
              </a:rPr>
              <a:t>Mental Health &amp; Emotional Well-being</a:t>
            </a:r>
            <a:endParaRPr lang="en-US" sz="800" dirty="0">
              <a:ea typeface="Calibri"/>
              <a:cs typeface="Calibri"/>
            </a:endParaRPr>
          </a:p>
          <a:p>
            <a:pPr marL="609630" lvl="1" indent="-304815">
              <a:lnSpc>
                <a:spcPct val="150000"/>
              </a:lnSpc>
              <a:spcBef>
                <a:spcPct val="0"/>
              </a:spcBef>
              <a:buFont typeface="Arial" panose="020B0604020202020204" pitchFamily="34" charset="0"/>
              <a:buChar char="•"/>
            </a:pPr>
            <a:r>
              <a:rPr lang="en-US" sz="1600" dirty="0">
                <a:solidFill>
                  <a:srgbClr val="232D4B"/>
                </a:solidFill>
                <a:latin typeface="Arimo Bold"/>
                <a:ea typeface="Arimo Bold"/>
                <a:cs typeface="Arimo Bold"/>
              </a:rPr>
              <a:t>Emotional Well-being Coaching</a:t>
            </a:r>
            <a:endParaRPr lang="en-US" sz="1600" dirty="0">
              <a:solidFill>
                <a:srgbClr val="232D4B"/>
              </a:solidFill>
              <a:latin typeface="Arimo Bold"/>
            </a:endParaRPr>
          </a:p>
          <a:p>
            <a:pPr marL="609630" lvl="1" indent="-304815">
              <a:lnSpc>
                <a:spcPct val="150000"/>
              </a:lnSpc>
              <a:spcBef>
                <a:spcPct val="0"/>
              </a:spcBef>
              <a:buFont typeface="Arial" panose="020B0604020202020204" pitchFamily="34" charset="0"/>
              <a:buChar char="•"/>
            </a:pPr>
            <a:r>
              <a:rPr lang="en-US" sz="1600" dirty="0">
                <a:solidFill>
                  <a:srgbClr val="232D4B"/>
                </a:solidFill>
                <a:latin typeface="Arimo Bold"/>
              </a:rPr>
              <a:t>Depression &amp; Anxiety</a:t>
            </a:r>
            <a:endParaRPr lang="en-US" sz="1600" dirty="0">
              <a:solidFill>
                <a:srgbClr val="232D4B"/>
              </a:solidFill>
              <a:latin typeface="Arimo Bold"/>
              <a:ea typeface="Arimo Bold"/>
              <a:cs typeface="Arimo Bold"/>
            </a:endParaRPr>
          </a:p>
          <a:p>
            <a:pPr marL="609630" lvl="1" indent="-304815">
              <a:lnSpc>
                <a:spcPct val="150000"/>
              </a:lnSpc>
              <a:spcBef>
                <a:spcPct val="0"/>
              </a:spcBef>
              <a:buFont typeface="Arial" panose="020B0604020202020204" pitchFamily="34" charset="0"/>
              <a:buChar char="•"/>
            </a:pPr>
            <a:r>
              <a:rPr lang="en-US" sz="1600" dirty="0">
                <a:solidFill>
                  <a:srgbClr val="232D4B"/>
                </a:solidFill>
                <a:latin typeface="Arimo Bold"/>
              </a:rPr>
              <a:t>Grief and Loss</a:t>
            </a:r>
            <a:endParaRPr lang="en-US" sz="1600" dirty="0">
              <a:solidFill>
                <a:srgbClr val="232D4B"/>
              </a:solidFill>
              <a:latin typeface="Arimo Bold"/>
              <a:ea typeface="Arimo Bold"/>
              <a:cs typeface="Arimo Bold"/>
            </a:endParaRPr>
          </a:p>
          <a:p>
            <a:pPr marL="609630" lvl="1" indent="-304815">
              <a:lnSpc>
                <a:spcPct val="150000"/>
              </a:lnSpc>
              <a:spcBef>
                <a:spcPct val="0"/>
              </a:spcBef>
              <a:buFont typeface="Arial" panose="020B0604020202020204" pitchFamily="34" charset="0"/>
              <a:buChar char="•"/>
            </a:pPr>
            <a:r>
              <a:rPr lang="en-US" sz="1600" dirty="0">
                <a:solidFill>
                  <a:srgbClr val="232D4B"/>
                </a:solidFill>
                <a:latin typeface="Arimo Bold"/>
              </a:rPr>
              <a:t>Trauma</a:t>
            </a:r>
            <a:endParaRPr lang="en-US" sz="1600" dirty="0">
              <a:solidFill>
                <a:srgbClr val="232D4B"/>
              </a:solidFill>
              <a:latin typeface="Arimo Bold"/>
              <a:ea typeface="Arimo Bold"/>
              <a:cs typeface="Arimo Bold"/>
            </a:endParaRPr>
          </a:p>
          <a:p>
            <a:pPr marL="609630" lvl="1" indent="-304815">
              <a:lnSpc>
                <a:spcPct val="150000"/>
              </a:lnSpc>
              <a:spcBef>
                <a:spcPct val="0"/>
              </a:spcBef>
              <a:buFont typeface="Arial" panose="020B0604020202020204" pitchFamily="34" charset="0"/>
              <a:buChar char="•"/>
            </a:pPr>
            <a:r>
              <a:rPr lang="en-US" sz="1600" dirty="0">
                <a:solidFill>
                  <a:srgbClr val="232D4B"/>
                </a:solidFill>
                <a:latin typeface="Arimo Bold"/>
              </a:rPr>
              <a:t>Substance misuse</a:t>
            </a:r>
            <a:endParaRPr lang="en-US" sz="1600" dirty="0">
              <a:solidFill>
                <a:srgbClr val="232D4B"/>
              </a:solidFill>
              <a:latin typeface="Arimo Bold"/>
              <a:ea typeface="Arimo Bold"/>
              <a:cs typeface="Arimo Bold"/>
            </a:endParaRPr>
          </a:p>
          <a:p>
            <a:pPr>
              <a:lnSpc>
                <a:spcPct val="150000"/>
              </a:lnSpc>
              <a:spcBef>
                <a:spcPct val="0"/>
              </a:spcBef>
            </a:pPr>
            <a:r>
              <a:rPr lang="en-US" sz="1600" dirty="0">
                <a:solidFill>
                  <a:srgbClr val="25CAD3"/>
                </a:solidFill>
                <a:latin typeface="Arimo Bold"/>
              </a:rPr>
              <a:t>Relationship &amp; Interpersonal Concerns</a:t>
            </a:r>
            <a:endParaRPr lang="en-US" sz="1600" dirty="0">
              <a:solidFill>
                <a:srgbClr val="25CAD3"/>
              </a:solidFill>
              <a:latin typeface="Arimo Bold"/>
              <a:ea typeface="Arimo Bold"/>
              <a:cs typeface="Arimo Bold"/>
            </a:endParaRPr>
          </a:p>
          <a:p>
            <a:pPr marL="609630" lvl="1" indent="-304815">
              <a:lnSpc>
                <a:spcPct val="150000"/>
              </a:lnSpc>
              <a:spcBef>
                <a:spcPct val="0"/>
              </a:spcBef>
              <a:buFont typeface="Arial" panose="020B0604020202020204" pitchFamily="34" charset="0"/>
              <a:buChar char="•"/>
            </a:pPr>
            <a:r>
              <a:rPr lang="en-US" sz="1600" dirty="0">
                <a:solidFill>
                  <a:srgbClr val="232D4B"/>
                </a:solidFill>
                <a:latin typeface="Arimo Bold"/>
              </a:rPr>
              <a:t>Relationships, including Couples</a:t>
            </a:r>
            <a:endParaRPr lang="en-US" sz="1600" dirty="0">
              <a:solidFill>
                <a:srgbClr val="232D4B"/>
              </a:solidFill>
              <a:latin typeface="Arimo Bold"/>
              <a:ea typeface="Arimo Bold"/>
              <a:cs typeface="Arimo Bold"/>
            </a:endParaRPr>
          </a:p>
          <a:p>
            <a:pPr marL="609630" lvl="1" indent="-304815">
              <a:lnSpc>
                <a:spcPct val="150000"/>
              </a:lnSpc>
              <a:spcBef>
                <a:spcPct val="0"/>
              </a:spcBef>
              <a:buFont typeface="Arial" panose="020B0604020202020204" pitchFamily="34" charset="0"/>
              <a:buChar char="•"/>
            </a:pPr>
            <a:r>
              <a:rPr lang="en-US" sz="1600" dirty="0">
                <a:solidFill>
                  <a:srgbClr val="232D4B"/>
                </a:solidFill>
                <a:latin typeface="Arimo Bold"/>
              </a:rPr>
              <a:t>Parenting, Blended &amp; Extended Families Concerns</a:t>
            </a:r>
            <a:endParaRPr lang="en-US" sz="1600" dirty="0">
              <a:solidFill>
                <a:srgbClr val="232D4B"/>
              </a:solidFill>
              <a:latin typeface="Arimo Bold"/>
              <a:ea typeface="Arimo Bold"/>
              <a:cs typeface="Arimo Bold"/>
            </a:endParaRPr>
          </a:p>
          <a:p>
            <a:pPr marL="609630" lvl="1" indent="-304815">
              <a:lnSpc>
                <a:spcPct val="150000"/>
              </a:lnSpc>
              <a:spcBef>
                <a:spcPct val="0"/>
              </a:spcBef>
              <a:buFont typeface="Arial" panose="020B0604020202020204" pitchFamily="34" charset="0"/>
              <a:buChar char="•"/>
            </a:pPr>
            <a:r>
              <a:rPr lang="en-US" sz="1600" dirty="0">
                <a:solidFill>
                  <a:srgbClr val="232D4B"/>
                </a:solidFill>
                <a:latin typeface="Arimo Bold"/>
              </a:rPr>
              <a:t>Workplace Relationships</a:t>
            </a:r>
            <a:endParaRPr lang="en-US" sz="1600" dirty="0">
              <a:solidFill>
                <a:srgbClr val="232D4B"/>
              </a:solidFill>
              <a:latin typeface="Arimo Bold"/>
              <a:ea typeface="Arimo Bold"/>
              <a:cs typeface="Arimo Bold"/>
            </a:endParaRPr>
          </a:p>
          <a:p>
            <a:pPr marL="609630" lvl="1" indent="-304815">
              <a:lnSpc>
                <a:spcPct val="150000"/>
              </a:lnSpc>
              <a:spcBef>
                <a:spcPct val="0"/>
              </a:spcBef>
              <a:buFont typeface="Arial" panose="020B0604020202020204" pitchFamily="34" charset="0"/>
              <a:buChar char="•"/>
            </a:pPr>
            <a:r>
              <a:rPr lang="en-US" sz="1600" dirty="0">
                <a:solidFill>
                  <a:srgbClr val="232D4B"/>
                </a:solidFill>
                <a:latin typeface="Arimo Bold"/>
              </a:rPr>
              <a:t>Separation &amp; Divorce</a:t>
            </a:r>
            <a:endParaRPr lang="en-US" sz="1600" dirty="0">
              <a:solidFill>
                <a:srgbClr val="232D4B"/>
              </a:solidFill>
              <a:latin typeface="Arimo Bold"/>
              <a:ea typeface="Arimo Bold"/>
              <a:cs typeface="Arimo Bold"/>
            </a:endParaRPr>
          </a:p>
          <a:p>
            <a:pPr>
              <a:lnSpc>
                <a:spcPts val="2613"/>
              </a:lnSpc>
              <a:spcBef>
                <a:spcPct val="0"/>
              </a:spcBef>
            </a:pPr>
            <a:endParaRPr lang="en-US" sz="1867" dirty="0">
              <a:solidFill>
                <a:srgbClr val="25CAD3"/>
              </a:solidFill>
              <a:latin typeface="Arimo Bold"/>
            </a:endParaRPr>
          </a:p>
          <a:p>
            <a:pPr>
              <a:lnSpc>
                <a:spcPts val="2613"/>
              </a:lnSpc>
              <a:spcBef>
                <a:spcPct val="0"/>
              </a:spcBef>
            </a:pPr>
            <a:endParaRPr lang="en-US" sz="1866" dirty="0">
              <a:solidFill>
                <a:srgbClr val="232D4B"/>
              </a:solidFill>
              <a:latin typeface="Arimo Bold"/>
            </a:endParaRPr>
          </a:p>
          <a:p>
            <a:pPr>
              <a:lnSpc>
                <a:spcPts val="2613"/>
              </a:lnSpc>
              <a:spcBef>
                <a:spcPct val="0"/>
              </a:spcBef>
            </a:pPr>
            <a:endParaRPr lang="en-US" sz="1866" dirty="0">
              <a:solidFill>
                <a:srgbClr val="232D4B"/>
              </a:solidFill>
              <a:latin typeface="Arimo Bold"/>
            </a:endParaRPr>
          </a:p>
          <a:p>
            <a:pPr algn="l">
              <a:lnSpc>
                <a:spcPts val="2613"/>
              </a:lnSpc>
              <a:spcBef>
                <a:spcPct val="0"/>
              </a:spcBef>
            </a:pPr>
            <a:endParaRPr lang="en-US" sz="1866" dirty="0">
              <a:solidFill>
                <a:srgbClr val="232D4B"/>
              </a:solidFill>
              <a:latin typeface="Arimo Bold"/>
            </a:endParaRPr>
          </a:p>
        </p:txBody>
      </p:sp>
    </p:spTree>
    <p:extLst>
      <p:ext uri="{BB962C8B-B14F-4D97-AF65-F5344CB8AC3E}">
        <p14:creationId xmlns:p14="http://schemas.microsoft.com/office/powerpoint/2010/main" val="2501240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594618" y="1076892"/>
            <a:ext cx="12184138" cy="6960370"/>
          </a:xfrm>
          <a:custGeom>
            <a:avLst/>
            <a:gdLst/>
            <a:ahLst/>
            <a:cxnLst/>
            <a:rect l="l" t="t" r="r" b="b"/>
            <a:pathLst>
              <a:path w="18276207" h="10440555">
                <a:moveTo>
                  <a:pt x="0" y="0"/>
                </a:moveTo>
                <a:lnTo>
                  <a:pt x="18276208" y="0"/>
                </a:lnTo>
                <a:lnTo>
                  <a:pt x="18276208" y="10440555"/>
                </a:lnTo>
                <a:lnTo>
                  <a:pt x="0" y="10440555"/>
                </a:lnTo>
                <a:lnTo>
                  <a:pt x="0" y="0"/>
                </a:lnTo>
                <a:close/>
              </a:path>
            </a:pathLst>
          </a:custGeom>
          <a:blipFill>
            <a:blip r:embed="rId3">
              <a:extLst>
                <a:ext uri="{96DAC541-7B7A-43D3-8B79-37D633B846F1}">
                  <asvg:svgBlip xmlns:asvg="http://schemas.microsoft.com/office/drawing/2016/SVG/main" r:embed="rId4"/>
                </a:ext>
              </a:extLst>
            </a:blip>
            <a:stretch>
              <a:fillRect t="-75163" r="-6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376902" y="1073728"/>
            <a:ext cx="7032525" cy="4158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880"/>
              </a:lnSpc>
            </a:pPr>
            <a:r>
              <a:rPr lang="en-US" sz="4400" dirty="0">
                <a:solidFill>
                  <a:srgbClr val="232D4B"/>
                </a:solidFill>
                <a:latin typeface="Arimo Bold"/>
                <a:ea typeface="Arimo Bold"/>
                <a:cs typeface="Arimo Bold"/>
              </a:rPr>
              <a:t>Crisis </a:t>
            </a:r>
            <a:r>
              <a:rPr lang="en-US" sz="4800" dirty="0">
                <a:solidFill>
                  <a:srgbClr val="232D4B"/>
                </a:solidFill>
                <a:latin typeface="Arimo Bold"/>
                <a:ea typeface="Arimo Bold"/>
                <a:cs typeface="Arimo Bold"/>
              </a:rPr>
              <a:t>Care</a:t>
            </a:r>
          </a:p>
        </p:txBody>
      </p:sp>
      <p:sp>
        <p:nvSpPr>
          <p:cNvPr id="8" name="TextBox 8"/>
          <p:cNvSpPr txBox="1"/>
          <p:nvPr/>
        </p:nvSpPr>
        <p:spPr>
          <a:xfrm>
            <a:off x="375815" y="1933165"/>
            <a:ext cx="5218633" cy="38317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127"/>
              </a:lnSpc>
              <a:spcBef>
                <a:spcPct val="0"/>
              </a:spcBef>
            </a:pPr>
            <a:r>
              <a:rPr lang="en-US" sz="2667" b="1" dirty="0">
                <a:solidFill>
                  <a:srgbClr val="000000"/>
                </a:solidFill>
                <a:latin typeface="Arimo"/>
                <a:ea typeface="Arimo"/>
                <a:cs typeface="Arimo"/>
              </a:rPr>
              <a:t>FEAP's </a:t>
            </a:r>
            <a:r>
              <a:rPr lang="en-US" sz="2667" b="1" i="1" dirty="0">
                <a:solidFill>
                  <a:srgbClr val="000000"/>
                </a:solidFill>
                <a:latin typeface="Arimo"/>
                <a:ea typeface="Arimo"/>
                <a:cs typeface="Arimo"/>
              </a:rPr>
              <a:t>Crisis &amp; Care Coordinator</a:t>
            </a:r>
          </a:p>
          <a:p>
            <a:pPr>
              <a:lnSpc>
                <a:spcPts val="2127"/>
              </a:lnSpc>
              <a:spcBef>
                <a:spcPct val="0"/>
              </a:spcBef>
            </a:pPr>
            <a:endParaRPr lang="en-US" sz="2400" i="1" dirty="0">
              <a:solidFill>
                <a:srgbClr val="000000"/>
              </a:solidFill>
              <a:latin typeface="Arimo"/>
              <a:ea typeface="Arimo"/>
              <a:cs typeface="Arimo"/>
            </a:endParaRPr>
          </a:p>
          <a:p>
            <a:pPr marL="381019" indent="-381019">
              <a:lnSpc>
                <a:spcPts val="2127"/>
              </a:lnSpc>
              <a:spcBef>
                <a:spcPct val="0"/>
              </a:spcBef>
              <a:buFont typeface="Arial"/>
              <a:buChar char="•"/>
            </a:pPr>
            <a:r>
              <a:rPr lang="en-US" sz="2267" dirty="0">
                <a:solidFill>
                  <a:srgbClr val="000000"/>
                </a:solidFill>
                <a:latin typeface="Arimo"/>
              </a:rPr>
              <a:t>Sees faculty and staff in crisis to assess, stabilize and ensure connection to needed resources</a:t>
            </a:r>
            <a:endParaRPr lang="en-US" sz="2267" dirty="0">
              <a:solidFill>
                <a:srgbClr val="000000"/>
              </a:solidFill>
              <a:latin typeface="Arimo"/>
              <a:ea typeface="Arimo"/>
              <a:cs typeface="Arimo"/>
            </a:endParaRPr>
          </a:p>
          <a:p>
            <a:pPr marL="381019" indent="-381019">
              <a:lnSpc>
                <a:spcPts val="2127"/>
              </a:lnSpc>
              <a:spcBef>
                <a:spcPct val="0"/>
              </a:spcBef>
              <a:buFont typeface="Arial"/>
              <a:buChar char="•"/>
            </a:pPr>
            <a:endParaRPr lang="en-US" sz="2267" dirty="0">
              <a:solidFill>
                <a:srgbClr val="000000"/>
              </a:solidFill>
              <a:latin typeface="Arimo"/>
              <a:ea typeface="Arimo"/>
              <a:cs typeface="Arimo"/>
            </a:endParaRPr>
          </a:p>
          <a:p>
            <a:pPr marL="381019" indent="-381019">
              <a:lnSpc>
                <a:spcPts val="2127"/>
              </a:lnSpc>
              <a:spcBef>
                <a:spcPct val="0"/>
              </a:spcBef>
              <a:buFont typeface="Arial"/>
              <a:buChar char="•"/>
            </a:pPr>
            <a:r>
              <a:rPr lang="en-US" sz="2267" dirty="0">
                <a:solidFill>
                  <a:srgbClr val="000000"/>
                </a:solidFill>
                <a:latin typeface="Arimo"/>
                <a:ea typeface="Arimo"/>
                <a:cs typeface="Arimo"/>
              </a:rPr>
              <a:t>Consultation with leaders on emotional, behavioral and safety concerns &amp; needs for critical incident response.</a:t>
            </a:r>
          </a:p>
          <a:p>
            <a:pPr marL="381019" indent="-381019">
              <a:lnSpc>
                <a:spcPts val="2127"/>
              </a:lnSpc>
              <a:spcBef>
                <a:spcPct val="0"/>
              </a:spcBef>
              <a:buFont typeface="Arial"/>
              <a:buChar char="•"/>
            </a:pPr>
            <a:endParaRPr lang="en-US" sz="2267" dirty="0">
              <a:solidFill>
                <a:srgbClr val="000000"/>
              </a:solidFill>
              <a:latin typeface="Arimo"/>
              <a:ea typeface="Arimo"/>
              <a:cs typeface="Arimo"/>
            </a:endParaRPr>
          </a:p>
          <a:p>
            <a:pPr marL="381019" indent="-381019">
              <a:lnSpc>
                <a:spcPts val="2127"/>
              </a:lnSpc>
              <a:spcBef>
                <a:spcPct val="0"/>
              </a:spcBef>
              <a:buFont typeface="Arial"/>
              <a:buChar char="•"/>
            </a:pPr>
            <a:r>
              <a:rPr lang="en-US" sz="2267" dirty="0">
                <a:solidFill>
                  <a:srgbClr val="000000"/>
                </a:solidFill>
                <a:latin typeface="Arimo"/>
                <a:ea typeface="Arimo"/>
                <a:cs typeface="Arimo"/>
              </a:rPr>
              <a:t>Same day appointments available Monday through Friday</a:t>
            </a:r>
          </a:p>
          <a:p>
            <a:pPr>
              <a:lnSpc>
                <a:spcPts val="2127"/>
              </a:lnSpc>
              <a:spcBef>
                <a:spcPct val="0"/>
              </a:spcBef>
            </a:pPr>
            <a:endParaRPr lang="en-US" sz="2400" dirty="0">
              <a:solidFill>
                <a:srgbClr val="000000"/>
              </a:solidFill>
              <a:latin typeface="Arimo"/>
              <a:ea typeface="Arimo"/>
              <a:cs typeface="Arimo"/>
            </a:endParaRPr>
          </a:p>
        </p:txBody>
      </p:sp>
      <p:sp>
        <p:nvSpPr>
          <p:cNvPr id="9" name="Freeform 9"/>
          <p:cNvSpPr/>
          <p:nvPr/>
        </p:nvSpPr>
        <p:spPr>
          <a:xfrm>
            <a:off x="0" y="606044"/>
            <a:ext cx="4133197" cy="31750"/>
          </a:xfrm>
          <a:custGeom>
            <a:avLst/>
            <a:gdLst/>
            <a:ahLst/>
            <a:cxnLst/>
            <a:rect l="l" t="t" r="r" b="b"/>
            <a:pathLst>
              <a:path w="6199796" h="47625">
                <a:moveTo>
                  <a:pt x="0" y="0"/>
                </a:moveTo>
                <a:lnTo>
                  <a:pt x="6199796" y="0"/>
                </a:lnTo>
                <a:lnTo>
                  <a:pt x="6199796" y="47625"/>
                </a:lnTo>
                <a:lnTo>
                  <a:pt x="0" y="47625"/>
                </a:lnTo>
                <a:lnTo>
                  <a:pt x="0" y="0"/>
                </a:lnTo>
                <a:close/>
              </a:path>
            </a:pathLst>
          </a:custGeom>
          <a:blipFill>
            <a:blip r:embed="rId5"/>
            <a:stretch>
              <a:fillRect b="-2384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191970" y="113984"/>
            <a:ext cx="623186" cy="310168"/>
          </a:xfrm>
          <a:custGeom>
            <a:avLst/>
            <a:gdLst/>
            <a:ahLst/>
            <a:cxnLst/>
            <a:rect l="l" t="t" r="r" b="b"/>
            <a:pathLst>
              <a:path w="934779" h="465252">
                <a:moveTo>
                  <a:pt x="0" y="0"/>
                </a:moveTo>
                <a:lnTo>
                  <a:pt x="934779" y="0"/>
                </a:lnTo>
                <a:lnTo>
                  <a:pt x="934779" y="465252"/>
                </a:lnTo>
                <a:lnTo>
                  <a:pt x="0" y="465252"/>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3" name="Picture 12" descr="Are Global Corporations Paying Enough Attention to Employees' Mental Health?">
            <a:extLst>
              <a:ext uri="{FF2B5EF4-FFF2-40B4-BE49-F238E27FC236}">
                <a16:creationId xmlns:a16="http://schemas.microsoft.com/office/drawing/2014/main" id="{A1C782DF-0DAF-2A43-6C50-CE68B9352FDB}"/>
              </a:ext>
            </a:extLst>
          </p:cNvPr>
          <p:cNvPicPr>
            <a:picLocks noChangeAspect="1"/>
          </p:cNvPicPr>
          <p:nvPr/>
        </p:nvPicPr>
        <p:blipFill>
          <a:blip r:embed="rId7"/>
          <a:stretch>
            <a:fillRect/>
          </a:stretch>
        </p:blipFill>
        <p:spPr>
          <a:xfrm>
            <a:off x="6804561" y="422564"/>
            <a:ext cx="4876799" cy="2766949"/>
          </a:xfrm>
          <a:prstGeom prst="rect">
            <a:avLst/>
          </a:prstGeom>
        </p:spPr>
      </p:pic>
      <p:pic>
        <p:nvPicPr>
          <p:cNvPr id="16" name="Picture 15" descr="5 Best Mental Health tips for you! | Project Return Peer Support Network">
            <a:extLst>
              <a:ext uri="{FF2B5EF4-FFF2-40B4-BE49-F238E27FC236}">
                <a16:creationId xmlns:a16="http://schemas.microsoft.com/office/drawing/2014/main" id="{4B663303-988C-8CC6-4C86-AA7E458647E4}"/>
              </a:ext>
            </a:extLst>
          </p:cNvPr>
          <p:cNvPicPr>
            <a:picLocks noChangeAspect="1"/>
          </p:cNvPicPr>
          <p:nvPr/>
        </p:nvPicPr>
        <p:blipFill>
          <a:blip r:embed="rId8"/>
          <a:stretch>
            <a:fillRect/>
          </a:stretch>
        </p:blipFill>
        <p:spPr>
          <a:xfrm>
            <a:off x="6802192" y="3656992"/>
            <a:ext cx="4876799" cy="2892525"/>
          </a:xfrm>
          <a:prstGeom prst="rect">
            <a:avLst/>
          </a:prstGeom>
        </p:spPr>
      </p:pic>
    </p:spTree>
    <p:extLst>
      <p:ext uri="{BB962C8B-B14F-4D97-AF65-F5344CB8AC3E}">
        <p14:creationId xmlns:p14="http://schemas.microsoft.com/office/powerpoint/2010/main" val="645965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69488" y="-1"/>
            <a:ext cx="12184138" cy="6858000"/>
          </a:xfrm>
          <a:custGeom>
            <a:avLst/>
            <a:gdLst/>
            <a:ahLst/>
            <a:cxnLst/>
            <a:rect l="l" t="t" r="r" b="b"/>
            <a:pathLst>
              <a:path w="18276207" h="10440555">
                <a:moveTo>
                  <a:pt x="0" y="0"/>
                </a:moveTo>
                <a:lnTo>
                  <a:pt x="18276207" y="0"/>
                </a:lnTo>
                <a:lnTo>
                  <a:pt x="18276207" y="10440555"/>
                </a:lnTo>
                <a:lnTo>
                  <a:pt x="0" y="10440555"/>
                </a:lnTo>
                <a:lnTo>
                  <a:pt x="0" y="0"/>
                </a:lnTo>
                <a:close/>
              </a:path>
            </a:pathLst>
          </a:custGeom>
          <a:blipFill>
            <a:blip r:embed="rId3">
              <a:extLst>
                <a:ext uri="{96DAC541-7B7A-43D3-8B79-37D633B846F1}">
                  <asvg:svgBlip xmlns:asvg="http://schemas.microsoft.com/office/drawing/2016/SVG/main" r:embed="rId4"/>
                </a:ext>
              </a:extLst>
            </a:blip>
            <a:stretch>
              <a:fillRect t="-75163" r="-6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91970" y="113984"/>
            <a:ext cx="623186" cy="310168"/>
          </a:xfrm>
          <a:custGeom>
            <a:avLst/>
            <a:gdLst/>
            <a:ahLst/>
            <a:cxnLst/>
            <a:rect l="l" t="t" r="r" b="b"/>
            <a:pathLst>
              <a:path w="934779" h="465252">
                <a:moveTo>
                  <a:pt x="0" y="0"/>
                </a:moveTo>
                <a:lnTo>
                  <a:pt x="934779" y="0"/>
                </a:lnTo>
                <a:lnTo>
                  <a:pt x="934779" y="465252"/>
                </a:lnTo>
                <a:lnTo>
                  <a:pt x="0" y="465252"/>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669572" y="2570609"/>
            <a:ext cx="5253008" cy="29803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824"/>
              </a:lnSpc>
              <a:spcBef>
                <a:spcPct val="0"/>
              </a:spcBef>
            </a:pPr>
            <a:endParaRPr lang="en-US" sz="2400" dirty="0">
              <a:solidFill>
                <a:srgbClr val="000000"/>
              </a:solidFill>
              <a:latin typeface="Arimo"/>
              <a:ea typeface="Arimo"/>
              <a:cs typeface="Arimo"/>
            </a:endParaRPr>
          </a:p>
          <a:p>
            <a:pPr marL="172729" lvl="1">
              <a:spcBef>
                <a:spcPct val="0"/>
              </a:spcBef>
            </a:pPr>
            <a:r>
              <a:rPr lang="en-US" sz="3200" dirty="0">
                <a:solidFill>
                  <a:srgbClr val="000000"/>
                </a:solidFill>
                <a:latin typeface="Arimo"/>
                <a:ea typeface="Arimo"/>
                <a:cs typeface="Arimo"/>
              </a:rPr>
              <a:t>Crisis Aid individually or in supportive groups sessions</a:t>
            </a:r>
            <a:endParaRPr lang="en-US" sz="2667" dirty="0">
              <a:solidFill>
                <a:srgbClr val="000000"/>
              </a:solidFill>
              <a:latin typeface="Arimo"/>
              <a:ea typeface="Arimo"/>
              <a:cs typeface="Arimo"/>
            </a:endParaRPr>
          </a:p>
          <a:p>
            <a:pPr marL="650273" lvl="2" indent="-172729">
              <a:spcBef>
                <a:spcPct val="0"/>
              </a:spcBef>
              <a:buFont typeface="Wingdings"/>
              <a:buChar char="§"/>
            </a:pPr>
            <a:endParaRPr lang="en-US" sz="2667" dirty="0">
              <a:solidFill>
                <a:srgbClr val="000000"/>
              </a:solidFill>
              <a:latin typeface="Arimo"/>
              <a:ea typeface="Arimo"/>
              <a:cs typeface="Arimo"/>
            </a:endParaRPr>
          </a:p>
          <a:p>
            <a:pPr marL="172729" lvl="1">
              <a:spcBef>
                <a:spcPct val="0"/>
              </a:spcBef>
            </a:pPr>
            <a:r>
              <a:rPr lang="en-US" sz="3200" dirty="0">
                <a:solidFill>
                  <a:srgbClr val="000000"/>
                </a:solidFill>
                <a:latin typeface="Arimo"/>
                <a:ea typeface="Arimo"/>
                <a:cs typeface="Arimo"/>
              </a:rPr>
              <a:t>Leadership Coaching, Consultation &amp; Support</a:t>
            </a:r>
          </a:p>
          <a:p>
            <a:pPr marL="345457" lvl="1" indent="-172729">
              <a:spcBef>
                <a:spcPct val="0"/>
              </a:spcBef>
              <a:buFont typeface="Arial"/>
              <a:buChar char="•"/>
            </a:pPr>
            <a:endParaRPr lang="en-US" sz="2400" dirty="0">
              <a:solidFill>
                <a:srgbClr val="000000"/>
              </a:solidFill>
              <a:latin typeface="Arimo"/>
              <a:ea typeface="Arimo"/>
              <a:cs typeface="Arimo"/>
            </a:endParaRPr>
          </a:p>
        </p:txBody>
      </p:sp>
      <p:sp>
        <p:nvSpPr>
          <p:cNvPr id="10" name="TextBox 10"/>
          <p:cNvSpPr txBox="1"/>
          <p:nvPr/>
        </p:nvSpPr>
        <p:spPr>
          <a:xfrm>
            <a:off x="499780" y="976603"/>
            <a:ext cx="5422800" cy="13029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234" dirty="0">
                <a:solidFill>
                  <a:srgbClr val="232D4B"/>
                </a:solidFill>
                <a:latin typeface="Arimo Bold"/>
              </a:rPr>
              <a:t>Critical Incident Response</a:t>
            </a:r>
            <a:endParaRPr lang="en-US" sz="4234" dirty="0">
              <a:solidFill>
                <a:srgbClr val="232D4B"/>
              </a:solidFill>
              <a:latin typeface="Arimo Bold"/>
              <a:ea typeface="Arimo Bold"/>
              <a:cs typeface="Arimo Bold"/>
            </a:endParaRPr>
          </a:p>
        </p:txBody>
      </p:sp>
      <p:sp>
        <p:nvSpPr>
          <p:cNvPr id="11" name="Freeform 11"/>
          <p:cNvSpPr/>
          <p:nvPr/>
        </p:nvSpPr>
        <p:spPr>
          <a:xfrm>
            <a:off x="0" y="552450"/>
            <a:ext cx="4133197" cy="31750"/>
          </a:xfrm>
          <a:custGeom>
            <a:avLst/>
            <a:gdLst/>
            <a:ahLst/>
            <a:cxnLst/>
            <a:rect l="l" t="t" r="r" b="b"/>
            <a:pathLst>
              <a:path w="6199796" h="47625">
                <a:moveTo>
                  <a:pt x="0" y="0"/>
                </a:moveTo>
                <a:lnTo>
                  <a:pt x="6199796" y="0"/>
                </a:lnTo>
                <a:lnTo>
                  <a:pt x="6199796" y="47625"/>
                </a:lnTo>
                <a:lnTo>
                  <a:pt x="0" y="47625"/>
                </a:lnTo>
                <a:lnTo>
                  <a:pt x="0" y="0"/>
                </a:lnTo>
                <a:close/>
              </a:path>
            </a:pathLst>
          </a:custGeom>
          <a:blipFill>
            <a:blip r:embed="rId6"/>
            <a:stretch>
              <a:fillRect b="-2384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3" name="Picture 12" descr="Critical Incident Stress Management">
            <a:extLst>
              <a:ext uri="{FF2B5EF4-FFF2-40B4-BE49-F238E27FC236}">
                <a16:creationId xmlns:a16="http://schemas.microsoft.com/office/drawing/2014/main" id="{FEFE42F9-C355-A7BE-C2FA-1E2DCF231078}"/>
              </a:ext>
            </a:extLst>
          </p:cNvPr>
          <p:cNvPicPr>
            <a:picLocks noChangeAspect="1"/>
          </p:cNvPicPr>
          <p:nvPr/>
        </p:nvPicPr>
        <p:blipFill>
          <a:blip r:embed="rId7"/>
          <a:stretch>
            <a:fillRect/>
          </a:stretch>
        </p:blipFill>
        <p:spPr>
          <a:xfrm>
            <a:off x="7000876" y="1"/>
            <a:ext cx="5191124" cy="6857999"/>
          </a:xfrm>
          <a:prstGeom prst="rect">
            <a:avLst/>
          </a:prstGeom>
        </p:spPr>
      </p:pic>
    </p:spTree>
    <p:extLst>
      <p:ext uri="{BB962C8B-B14F-4D97-AF65-F5344CB8AC3E}">
        <p14:creationId xmlns:p14="http://schemas.microsoft.com/office/powerpoint/2010/main" val="1845339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dentity theft and fraud scams | police ...">
            <a:extLst>
              <a:ext uri="{FF2B5EF4-FFF2-40B4-BE49-F238E27FC236}">
                <a16:creationId xmlns:a16="http://schemas.microsoft.com/office/drawing/2014/main" id="{FA609712-C5B7-0195-19C0-E62A3CFC8610}"/>
              </a:ext>
            </a:extLst>
          </p:cNvPr>
          <p:cNvPicPr>
            <a:picLocks noChangeAspect="1"/>
          </p:cNvPicPr>
          <p:nvPr/>
        </p:nvPicPr>
        <p:blipFill>
          <a:blip r:embed="rId2"/>
          <a:stretch>
            <a:fillRect/>
          </a:stretch>
        </p:blipFill>
        <p:spPr>
          <a:xfrm>
            <a:off x="9788884" y="2684888"/>
            <a:ext cx="2287073" cy="1488224"/>
          </a:xfrm>
          <a:prstGeom prst="rect">
            <a:avLst/>
          </a:prstGeom>
        </p:spPr>
      </p:pic>
      <p:sp>
        <p:nvSpPr>
          <p:cNvPr id="2" name="Freeform 2"/>
          <p:cNvSpPr/>
          <p:nvPr/>
        </p:nvSpPr>
        <p:spPr>
          <a:xfrm>
            <a:off x="-60619" y="4089400"/>
            <a:ext cx="12252619" cy="2768600"/>
          </a:xfrm>
          <a:custGeom>
            <a:avLst/>
            <a:gdLst/>
            <a:ahLst/>
            <a:cxnLst/>
            <a:rect l="l" t="t" r="r" b="b"/>
            <a:pathLst>
              <a:path w="18394878" h="4008580">
                <a:moveTo>
                  <a:pt x="0" y="0"/>
                </a:moveTo>
                <a:lnTo>
                  <a:pt x="18394878" y="0"/>
                </a:lnTo>
                <a:lnTo>
                  <a:pt x="18394878" y="4008579"/>
                </a:lnTo>
                <a:lnTo>
                  <a:pt x="0" y="4008579"/>
                </a:lnTo>
                <a:lnTo>
                  <a:pt x="0" y="0"/>
                </a:lnTo>
                <a:close/>
              </a:path>
            </a:pathLst>
          </a:custGeom>
          <a:blipFill>
            <a:blip r:embed="rId3">
              <a:extLst>
                <a:ext uri="{96DAC541-7B7A-43D3-8B79-37D633B846F1}">
                  <asvg:svgBlip xmlns:asvg="http://schemas.microsoft.com/office/drawing/2016/SVG/main" r:embed="rId4"/>
                </a:ext>
              </a:extLst>
            </a:blip>
            <a:stretch>
              <a:fillRect b="-1615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10480574" y="5826530"/>
            <a:ext cx="1389034" cy="691341"/>
          </a:xfrm>
          <a:custGeom>
            <a:avLst/>
            <a:gdLst/>
            <a:ahLst/>
            <a:cxnLst/>
            <a:rect l="l" t="t" r="r" b="b"/>
            <a:pathLst>
              <a:path w="2083551" h="1037011">
                <a:moveTo>
                  <a:pt x="0" y="0"/>
                </a:moveTo>
                <a:lnTo>
                  <a:pt x="2083551" y="0"/>
                </a:lnTo>
                <a:lnTo>
                  <a:pt x="2083551" y="1037012"/>
                </a:lnTo>
                <a:lnTo>
                  <a:pt x="0" y="1037012"/>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200025" y="720726"/>
            <a:ext cx="6908700" cy="15115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spcBef>
                <a:spcPts val="133"/>
              </a:spcBef>
              <a:spcAft>
                <a:spcPts val="133"/>
              </a:spcAft>
            </a:pPr>
            <a:r>
              <a:rPr lang="en-US" sz="4800" dirty="0">
                <a:solidFill>
                  <a:srgbClr val="232D4B"/>
                </a:solidFill>
                <a:latin typeface="Arimo Bold"/>
              </a:rPr>
              <a:t>Eldercare, Financial,</a:t>
            </a:r>
            <a:endParaRPr lang="en-US" sz="4800">
              <a:solidFill>
                <a:srgbClr val="232D4B"/>
              </a:solidFill>
              <a:latin typeface="Arimo Bold"/>
              <a:ea typeface="Arimo Bold"/>
              <a:cs typeface="Arimo Bold"/>
            </a:endParaRPr>
          </a:p>
          <a:p>
            <a:pPr>
              <a:spcBef>
                <a:spcPts val="133"/>
              </a:spcBef>
              <a:spcAft>
                <a:spcPts val="133"/>
              </a:spcAft>
            </a:pPr>
            <a:r>
              <a:rPr lang="en-US" sz="4800" dirty="0">
                <a:solidFill>
                  <a:srgbClr val="232D4B"/>
                </a:solidFill>
                <a:latin typeface="Arimo Bold"/>
              </a:rPr>
              <a:t>Fraud &amp; Legal Services</a:t>
            </a:r>
            <a:endParaRPr lang="en-US" sz="4400">
              <a:solidFill>
                <a:srgbClr val="232D4B"/>
              </a:solidFill>
              <a:latin typeface="Arimo Bold"/>
              <a:ea typeface="Arimo Bold"/>
              <a:cs typeface="Arimo Bold"/>
            </a:endParaRPr>
          </a:p>
        </p:txBody>
      </p:sp>
      <p:sp>
        <p:nvSpPr>
          <p:cNvPr id="9" name="TextBox 9"/>
          <p:cNvSpPr txBox="1"/>
          <p:nvPr/>
        </p:nvSpPr>
        <p:spPr>
          <a:xfrm>
            <a:off x="200937" y="2418094"/>
            <a:ext cx="6227735" cy="40010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432"/>
              </a:lnSpc>
              <a:spcBef>
                <a:spcPct val="0"/>
              </a:spcBef>
            </a:pPr>
            <a:r>
              <a:rPr lang="en-US" sz="2133" b="1" i="1" dirty="0">
                <a:solidFill>
                  <a:srgbClr val="000000"/>
                </a:solidFill>
                <a:latin typeface="Arimo"/>
                <a:ea typeface="Arimo"/>
                <a:cs typeface="Arimo"/>
              </a:rPr>
              <a:t>Upon referral from FEAP:</a:t>
            </a:r>
          </a:p>
          <a:p>
            <a:pPr>
              <a:lnSpc>
                <a:spcPts val="2431"/>
              </a:lnSpc>
              <a:spcBef>
                <a:spcPct val="0"/>
              </a:spcBef>
            </a:pPr>
            <a:endParaRPr lang="en-US" sz="2133" dirty="0">
              <a:solidFill>
                <a:srgbClr val="000000"/>
              </a:solidFill>
              <a:latin typeface="Arimo"/>
              <a:ea typeface="Arimo"/>
              <a:cs typeface="Arimo"/>
            </a:endParaRPr>
          </a:p>
          <a:p>
            <a:pPr>
              <a:lnSpc>
                <a:spcPts val="2431"/>
              </a:lnSpc>
              <a:spcBef>
                <a:spcPct val="0"/>
              </a:spcBef>
            </a:pPr>
            <a:r>
              <a:rPr lang="en-US" sz="2133" dirty="0">
                <a:solidFill>
                  <a:srgbClr val="000000"/>
                </a:solidFill>
                <a:latin typeface="Arimo"/>
                <a:ea typeface="Arimo"/>
                <a:cs typeface="Arimo"/>
              </a:rPr>
              <a:t> Free 60-minute consultation</a:t>
            </a:r>
            <a:endParaRPr lang="en-US" sz="800" dirty="0"/>
          </a:p>
          <a:p>
            <a:pPr marL="609630" lvl="1" indent="-304815">
              <a:lnSpc>
                <a:spcPts val="2431"/>
              </a:lnSpc>
              <a:spcBef>
                <a:spcPct val="0"/>
              </a:spcBef>
              <a:buFont typeface="Arial"/>
              <a:buChar char="•"/>
            </a:pPr>
            <a:r>
              <a:rPr lang="en-US" sz="2133" dirty="0">
                <a:solidFill>
                  <a:srgbClr val="000000"/>
                </a:solidFill>
                <a:latin typeface="Arimo"/>
                <a:ea typeface="Arimo"/>
                <a:cs typeface="Arimo"/>
              </a:rPr>
              <a:t>Fraud resolution services</a:t>
            </a:r>
          </a:p>
          <a:p>
            <a:pPr marL="609630" lvl="1" indent="-304815">
              <a:lnSpc>
                <a:spcPts val="2431"/>
              </a:lnSpc>
              <a:spcBef>
                <a:spcPct val="0"/>
              </a:spcBef>
              <a:buFont typeface="Arial"/>
              <a:buChar char="•"/>
            </a:pPr>
            <a:r>
              <a:rPr lang="en-US" sz="2133" dirty="0">
                <a:solidFill>
                  <a:srgbClr val="000000"/>
                </a:solidFill>
                <a:latin typeface="Arimo"/>
                <a:ea typeface="Arimo"/>
                <a:cs typeface="Arimo"/>
              </a:rPr>
              <a:t>Wide variety of financial topics</a:t>
            </a:r>
          </a:p>
          <a:p>
            <a:pPr marL="609630" lvl="1" indent="-304815">
              <a:lnSpc>
                <a:spcPts val="2431"/>
              </a:lnSpc>
              <a:spcBef>
                <a:spcPct val="0"/>
              </a:spcBef>
              <a:buFont typeface="Arial"/>
              <a:buChar char="•"/>
            </a:pPr>
            <a:r>
              <a:rPr lang="en-US" sz="2133" dirty="0">
                <a:solidFill>
                  <a:srgbClr val="000000"/>
                </a:solidFill>
                <a:latin typeface="Arimo"/>
                <a:ea typeface="Arimo"/>
                <a:cs typeface="Arimo"/>
              </a:rPr>
              <a:t>Eldercare related concerns</a:t>
            </a:r>
          </a:p>
          <a:p>
            <a:pPr marL="609630" lvl="1" indent="-304815">
              <a:lnSpc>
                <a:spcPts val="2431"/>
              </a:lnSpc>
              <a:spcBef>
                <a:spcPct val="0"/>
              </a:spcBef>
              <a:buFont typeface="Arial"/>
              <a:buChar char="•"/>
            </a:pPr>
            <a:endParaRPr lang="en-US" sz="2133" dirty="0">
              <a:solidFill>
                <a:srgbClr val="000000"/>
              </a:solidFill>
              <a:latin typeface="Arimo"/>
              <a:ea typeface="Arimo"/>
              <a:cs typeface="Arimo"/>
            </a:endParaRPr>
          </a:p>
          <a:p>
            <a:pPr lvl="1">
              <a:lnSpc>
                <a:spcPts val="2431"/>
              </a:lnSpc>
              <a:spcBef>
                <a:spcPct val="0"/>
              </a:spcBef>
            </a:pPr>
            <a:r>
              <a:rPr lang="en-US" sz="2133" dirty="0">
                <a:solidFill>
                  <a:srgbClr val="000000"/>
                </a:solidFill>
                <a:latin typeface="Arimo"/>
                <a:ea typeface="Arimo"/>
                <a:cs typeface="Arimo"/>
              </a:rPr>
              <a:t>Free 30-minute consultation</a:t>
            </a:r>
          </a:p>
          <a:p>
            <a:pPr marL="609630" lvl="1" indent="-304815">
              <a:lnSpc>
                <a:spcPts val="2431"/>
              </a:lnSpc>
              <a:spcBef>
                <a:spcPct val="0"/>
              </a:spcBef>
              <a:buFont typeface="Arial"/>
              <a:buChar char="•"/>
            </a:pPr>
            <a:r>
              <a:rPr lang="en-US" sz="2133" dirty="0">
                <a:solidFill>
                  <a:srgbClr val="000000"/>
                </a:solidFill>
                <a:latin typeface="Arimo"/>
                <a:ea typeface="Arimo"/>
                <a:cs typeface="Arimo"/>
              </a:rPr>
              <a:t>Full range of legal issues</a:t>
            </a:r>
          </a:p>
          <a:p>
            <a:pPr marL="609630" lvl="1" indent="-304815">
              <a:lnSpc>
                <a:spcPts val="2431"/>
              </a:lnSpc>
              <a:spcBef>
                <a:spcPct val="0"/>
              </a:spcBef>
              <a:buFont typeface="Arial"/>
              <a:buChar char="•"/>
            </a:pPr>
            <a:r>
              <a:rPr lang="en-US" sz="2133" dirty="0">
                <a:solidFill>
                  <a:srgbClr val="000000"/>
                </a:solidFill>
                <a:latin typeface="Arimo"/>
                <a:ea typeface="Arimo"/>
                <a:cs typeface="Arimo"/>
              </a:rPr>
              <a:t>Employment law exclusion</a:t>
            </a:r>
          </a:p>
          <a:p>
            <a:pPr marL="609630" lvl="1" indent="-304815">
              <a:lnSpc>
                <a:spcPts val="2431"/>
              </a:lnSpc>
              <a:spcBef>
                <a:spcPct val="0"/>
              </a:spcBef>
              <a:buFont typeface="Arial"/>
              <a:buChar char="•"/>
            </a:pPr>
            <a:r>
              <a:rPr lang="en-US" sz="2133" dirty="0">
                <a:solidFill>
                  <a:srgbClr val="000000"/>
                </a:solidFill>
                <a:latin typeface="Arimo"/>
                <a:ea typeface="Arimo"/>
                <a:cs typeface="Arimo"/>
              </a:rPr>
              <a:t>Discount of 25% on services billed hourly</a:t>
            </a:r>
          </a:p>
          <a:p>
            <a:pPr>
              <a:lnSpc>
                <a:spcPts val="2431"/>
              </a:lnSpc>
              <a:spcBef>
                <a:spcPct val="0"/>
              </a:spcBef>
            </a:pPr>
            <a:endParaRPr lang="en-US" sz="2133" dirty="0">
              <a:solidFill>
                <a:srgbClr val="000000"/>
              </a:solidFill>
              <a:latin typeface="Arimo"/>
              <a:ea typeface="Arimo"/>
              <a:cs typeface="Arimo"/>
            </a:endParaRPr>
          </a:p>
          <a:p>
            <a:pPr>
              <a:lnSpc>
                <a:spcPts val="2432"/>
              </a:lnSpc>
              <a:spcBef>
                <a:spcPct val="0"/>
              </a:spcBef>
            </a:pPr>
            <a:endParaRPr lang="en-US" sz="2133" dirty="0">
              <a:solidFill>
                <a:srgbClr val="000000"/>
              </a:solidFill>
              <a:latin typeface="Arimo"/>
              <a:ea typeface="Arimo"/>
              <a:cs typeface="Arimo"/>
            </a:endParaRPr>
          </a:p>
        </p:txBody>
      </p:sp>
      <p:sp>
        <p:nvSpPr>
          <p:cNvPr id="12" name="Freeform 12"/>
          <p:cNvSpPr/>
          <p:nvPr/>
        </p:nvSpPr>
        <p:spPr>
          <a:xfrm>
            <a:off x="0" y="522085"/>
            <a:ext cx="4133197" cy="31750"/>
          </a:xfrm>
          <a:custGeom>
            <a:avLst/>
            <a:gdLst/>
            <a:ahLst/>
            <a:cxnLst/>
            <a:rect l="l" t="t" r="r" b="b"/>
            <a:pathLst>
              <a:path w="6199796" h="47625">
                <a:moveTo>
                  <a:pt x="0" y="0"/>
                </a:moveTo>
                <a:lnTo>
                  <a:pt x="6199796" y="0"/>
                </a:lnTo>
                <a:lnTo>
                  <a:pt x="6199796" y="47625"/>
                </a:lnTo>
                <a:lnTo>
                  <a:pt x="0" y="47625"/>
                </a:lnTo>
                <a:lnTo>
                  <a:pt x="0" y="0"/>
                </a:lnTo>
                <a:close/>
              </a:path>
            </a:pathLst>
          </a:custGeom>
          <a:blipFill>
            <a:blip r:embed="rId6"/>
            <a:stretch>
              <a:fillRect b="-2384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3" name="Picture 12" descr="Stress of Caring for Elderly Parents ...">
            <a:extLst>
              <a:ext uri="{FF2B5EF4-FFF2-40B4-BE49-F238E27FC236}">
                <a16:creationId xmlns:a16="http://schemas.microsoft.com/office/drawing/2014/main" id="{16F090C2-8128-00AE-2E61-55CA773A497D}"/>
              </a:ext>
            </a:extLst>
          </p:cNvPr>
          <p:cNvPicPr>
            <a:picLocks noChangeAspect="1"/>
          </p:cNvPicPr>
          <p:nvPr/>
        </p:nvPicPr>
        <p:blipFill>
          <a:blip r:embed="rId7"/>
          <a:stretch>
            <a:fillRect/>
          </a:stretch>
        </p:blipFill>
        <p:spPr>
          <a:xfrm>
            <a:off x="7211320" y="883948"/>
            <a:ext cx="2465320" cy="1666472"/>
          </a:xfrm>
          <a:prstGeom prst="rect">
            <a:avLst/>
          </a:prstGeom>
        </p:spPr>
      </p:pic>
      <p:pic>
        <p:nvPicPr>
          <p:cNvPr id="14" name="Picture 13" descr="Financial Literacy - Overview, Benefits ...">
            <a:extLst>
              <a:ext uri="{FF2B5EF4-FFF2-40B4-BE49-F238E27FC236}">
                <a16:creationId xmlns:a16="http://schemas.microsoft.com/office/drawing/2014/main" id="{5C5E89B6-E9C1-B5D8-2E50-72971D961370}"/>
              </a:ext>
            </a:extLst>
          </p:cNvPr>
          <p:cNvPicPr>
            <a:picLocks noChangeAspect="1"/>
          </p:cNvPicPr>
          <p:nvPr/>
        </p:nvPicPr>
        <p:blipFill>
          <a:blip r:embed="rId8"/>
          <a:stretch>
            <a:fillRect/>
          </a:stretch>
        </p:blipFill>
        <p:spPr>
          <a:xfrm>
            <a:off x="9790985" y="883948"/>
            <a:ext cx="2282869" cy="1666472"/>
          </a:xfrm>
          <a:prstGeom prst="rect">
            <a:avLst/>
          </a:prstGeom>
        </p:spPr>
      </p:pic>
      <p:pic>
        <p:nvPicPr>
          <p:cNvPr id="15" name="Picture 14" descr="General Counsel vs. Chief Legal Officer ...">
            <a:extLst>
              <a:ext uri="{FF2B5EF4-FFF2-40B4-BE49-F238E27FC236}">
                <a16:creationId xmlns:a16="http://schemas.microsoft.com/office/drawing/2014/main" id="{F0A68C04-8205-991E-9317-C60981B4103F}"/>
              </a:ext>
            </a:extLst>
          </p:cNvPr>
          <p:cNvPicPr>
            <a:picLocks noChangeAspect="1"/>
          </p:cNvPicPr>
          <p:nvPr/>
        </p:nvPicPr>
        <p:blipFill>
          <a:blip r:embed="rId9"/>
          <a:stretch>
            <a:fillRect/>
          </a:stretch>
        </p:blipFill>
        <p:spPr>
          <a:xfrm>
            <a:off x="7215389" y="2682026"/>
            <a:ext cx="2457181" cy="1676131"/>
          </a:xfrm>
          <a:prstGeom prst="rect">
            <a:avLst/>
          </a:prstGeom>
        </p:spPr>
      </p:pic>
    </p:spTree>
    <p:extLst>
      <p:ext uri="{BB962C8B-B14F-4D97-AF65-F5344CB8AC3E}">
        <p14:creationId xmlns:p14="http://schemas.microsoft.com/office/powerpoint/2010/main" val="12812558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IDDENSTRINGTEXTBOXDEFAULTNAME123" val="HiddenStringTextBoxDefaultName123"/>
</p:tagLst>
</file>

<file path=ppt/tags/tag2.xml><?xml version="1.0" encoding="utf-8"?>
<p:tagLst xmlns:a="http://schemas.openxmlformats.org/drawingml/2006/main" xmlns:r="http://schemas.openxmlformats.org/officeDocument/2006/relationships" xmlns:p="http://schemas.openxmlformats.org/presentationml/2006/main">
  <p:tag name="HIDDENSTRINGTEXTBOXDEFAULTNAME123" val="HiddenStringTextBoxDefaultName123"/>
</p:tagLst>
</file>

<file path=ppt/tags/tag3.xml><?xml version="1.0" encoding="utf-8"?>
<p:tagLst xmlns:a="http://schemas.openxmlformats.org/drawingml/2006/main" xmlns:r="http://schemas.openxmlformats.org/officeDocument/2006/relationships" xmlns:p="http://schemas.openxmlformats.org/presentationml/2006/main">
  <p:tag name="HIDDENSTRINGTEXTBOXDEFAULTNAME123" val="HiddenStringTextBoxDefaultName123"/>
</p:tagLst>
</file>

<file path=ppt/tags/tag4.xml><?xml version="1.0" encoding="utf-8"?>
<p:tagLst xmlns:a="http://schemas.openxmlformats.org/drawingml/2006/main" xmlns:r="http://schemas.openxmlformats.org/officeDocument/2006/relationships" xmlns:p="http://schemas.openxmlformats.org/presentationml/2006/main">
  <p:tag name="HIDDENSTRINGTEXTBOXDEFAULTNAME123" val="HiddenStringTextBoxDefaultName123"/>
</p:tagLst>
</file>

<file path=ppt/tags/tag5.xml><?xml version="1.0" encoding="utf-8"?>
<p:tagLst xmlns:a="http://schemas.openxmlformats.org/drawingml/2006/main" xmlns:r="http://schemas.openxmlformats.org/officeDocument/2006/relationships" xmlns:p="http://schemas.openxmlformats.org/presentationml/2006/main">
  <p:tag name="HIDDENSTRINGTEXTBOXDEFAULTNAME123" val="HiddenStringTextBoxDefaultName123"/>
</p:tagLst>
</file>

<file path=ppt/tags/tag6.xml><?xml version="1.0" encoding="utf-8"?>
<p:tagLst xmlns:a="http://schemas.openxmlformats.org/drawingml/2006/main" xmlns:r="http://schemas.openxmlformats.org/officeDocument/2006/relationships" xmlns:p="http://schemas.openxmlformats.org/presentationml/2006/main">
  <p:tag name="HIDDENSTRINGTEXTBOXDEFAULTNAME123" val="HiddenStringTextBoxDefaultName123"/>
</p:tagLst>
</file>

<file path=ppt/theme/theme1.xml><?xml version="1.0" encoding="utf-8"?>
<a:theme xmlns:a="http://schemas.openxmlformats.org/drawingml/2006/main" name="Non-WayFinder Pages with Footer">
  <a:themeElements>
    <a:clrScheme name="TIAA">
      <a:dk1>
        <a:srgbClr val="041459"/>
      </a:dk1>
      <a:lt1>
        <a:srgbClr val="FFFFFF"/>
      </a:lt1>
      <a:dk2>
        <a:srgbClr val="305AF3"/>
      </a:dk2>
      <a:lt2>
        <a:srgbClr val="F5F5F0"/>
      </a:lt2>
      <a:accent1>
        <a:srgbClr val="8AAFFA"/>
      </a:accent1>
      <a:accent2>
        <a:srgbClr val="C3DAFF"/>
      </a:accent2>
      <a:accent3>
        <a:srgbClr val="00313C"/>
      </a:accent3>
      <a:accent4>
        <a:srgbClr val="00A38D"/>
      </a:accent4>
      <a:accent5>
        <a:srgbClr val="98DED0"/>
      </a:accent5>
      <a:accent6>
        <a:srgbClr val="CEEEDE"/>
      </a:accent6>
      <a:hlink>
        <a:srgbClr val="305AF3"/>
      </a:hlink>
      <a:folHlink>
        <a:srgbClr val="8AAF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IALOY24012A TIAA Webinar Template R2 Black" id="{F15B81AD-5119-184B-B258-6D0F743ACB01}" vid="{F31A07CA-C80B-894E-89D2-5C88BF543D0E}"/>
    </a:ext>
  </a:extLst>
</a:theme>
</file>

<file path=ppt/theme/theme10.xml><?xml version="1.0" encoding="utf-8"?>
<a:theme xmlns:a="http://schemas.openxmlformats.org/drawingml/2006/main" name="2_TIAA widescreen">
  <a:themeElements>
    <a:clrScheme name="TIAA theme 122223">
      <a:dk1>
        <a:srgbClr val="041459"/>
      </a:dk1>
      <a:lt1>
        <a:srgbClr val="FFFFFF"/>
      </a:lt1>
      <a:dk2>
        <a:srgbClr val="305AF3"/>
      </a:dk2>
      <a:lt2>
        <a:srgbClr val="F5F5F0"/>
      </a:lt2>
      <a:accent1>
        <a:srgbClr val="8AAFFA"/>
      </a:accent1>
      <a:accent2>
        <a:srgbClr val="C3DAFF"/>
      </a:accent2>
      <a:accent3>
        <a:srgbClr val="00313C"/>
      </a:accent3>
      <a:accent4>
        <a:srgbClr val="00A38D"/>
      </a:accent4>
      <a:accent5>
        <a:srgbClr val="98DED0"/>
      </a:accent5>
      <a:accent6>
        <a:srgbClr val="CEEEDE"/>
      </a:accent6>
      <a:hlink>
        <a:srgbClr val="305AF3"/>
      </a:hlink>
      <a:folHlink>
        <a:srgbClr val="8AAFFA"/>
      </a:folHlink>
    </a:clrScheme>
    <a:fontScheme name="Arial">
      <a:majorFont>
        <a:latin typeface="TIAA Challenger SemiBold"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ingside Narrow Book"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2700">
          <a:solidFill>
            <a:schemeClr val="tx2"/>
          </a:solidFill>
        </a:ln>
      </a:spPr>
      <a:bodyPr rtlCol="0" anchor="ctr"/>
      <a:lstStyle>
        <a:defPPr algn="ctr">
          <a:defRPr sz="1600" dirty="0" smtClean="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dirty="0" err="1" smtClean="0">
            <a:latin typeface="Ringside Narrow Book" panose="02000500000000000000" pitchFamily="2" charset="0"/>
          </a:defRPr>
        </a:defPPr>
      </a:lstStyle>
    </a:txDef>
  </a:objectDefaults>
  <a:extraClrSchemeLst/>
  <a:custClrLst>
    <a:custClr name="Insight">
      <a:srgbClr val="E4FB5B"/>
    </a:custClr>
    <a:custClr name="Status Red">
      <a:srgbClr val="FF343B"/>
    </a:custClr>
    <a:custClr name="Status Orange">
      <a:srgbClr val="FFA500"/>
    </a:custClr>
    <a:custClr name="Ethos Blue 200">
      <a:srgbClr val="989FBB"/>
    </a:custClr>
    <a:custClr name="Ethos Blue 250">
      <a:srgbClr val="8189AC"/>
    </a:custClr>
    <a:custClr name="Ethos Blue 300">
      <a:srgbClr val="6D779F"/>
    </a:custClr>
    <a:custClr name="Ethos Blue 400">
      <a:srgbClr val="2F3C75"/>
    </a:custClr>
  </a:custClr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eme1">
  <a:themeElements>
    <a:clrScheme name="TIAA 2021">
      <a:dk1>
        <a:srgbClr val="003765"/>
      </a:dk1>
      <a:lt1>
        <a:srgbClr val="FFFFFF"/>
      </a:lt1>
      <a:dk2>
        <a:srgbClr val="BEC6C4"/>
      </a:dk2>
      <a:lt2>
        <a:srgbClr val="E6EAE9"/>
      </a:lt2>
      <a:accent1>
        <a:srgbClr val="003765"/>
      </a:accent1>
      <a:accent2>
        <a:srgbClr val="743ABD"/>
      </a:accent2>
      <a:accent3>
        <a:srgbClr val="0067B9"/>
      </a:accent3>
      <a:accent4>
        <a:srgbClr val="00A3E0"/>
      </a:accent4>
      <a:accent5>
        <a:srgbClr val="99D6EA"/>
      </a:accent5>
      <a:accent6>
        <a:srgbClr val="FFA300"/>
      </a:accent6>
      <a:hlink>
        <a:srgbClr val="00A3E0"/>
      </a:hlink>
      <a:folHlink>
        <a:srgbClr val="A9ABAD"/>
      </a:folHlink>
    </a:clrScheme>
    <a:fontScheme name="TIAA 2021">
      <a:majorFont>
        <a:latin typeface="Gill Sans MT"/>
        <a:ea typeface=""/>
        <a:cs typeface=""/>
      </a:majorFont>
      <a:minorFont>
        <a:latin typeface="Franklin Gothic Book"/>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solidFill>
        <a:solidFill>
          <a:schemeClr val="phClr"/>
        </a:soli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miter lim="800000"/>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spAutoFit/>
      </a:bodyPr>
      <a:lstStyle>
        <a:defPPr>
          <a:defRPr sz="1600" dirty="0"/>
        </a:defPPr>
      </a:lstStyle>
    </a:txDef>
  </a:objectDefaults>
  <a:extraClrSchemeLst/>
  <a:extLst>
    <a:ext uri="{05A4C25C-085E-4340-85A3-A5531E510DB2}">
      <thm15:themeFamily xmlns:thm15="http://schemas.microsoft.com/office/thememl/2012/main" name="Office_PPT_Standard_T V2.potx [Read-Only]" id="{A188C018-EA4F-412B-9CD2-978C38C16E07}" vid="{B52E884E-2AA1-43D9-8830-0C261DF94684}"/>
    </a:ext>
  </a:extLst>
</a:theme>
</file>

<file path=ppt/theme/theme12.xml><?xml version="1.0" encoding="utf-8"?>
<a:theme xmlns:a="http://schemas.openxmlformats.org/drawingml/2006/main" name="TIAA NEW">
  <a:themeElements>
    <a:clrScheme name="Custom 24">
      <a:dk1>
        <a:srgbClr val="041459"/>
      </a:dk1>
      <a:lt1>
        <a:srgbClr val="FFFFFF"/>
      </a:lt1>
      <a:dk2>
        <a:srgbClr val="0050C1"/>
      </a:dk2>
      <a:lt2>
        <a:srgbClr val="95D3E9"/>
      </a:lt2>
      <a:accent1>
        <a:srgbClr val="D0EAEB"/>
      </a:accent1>
      <a:accent2>
        <a:srgbClr val="C8BCE5"/>
      </a:accent2>
      <a:accent3>
        <a:srgbClr val="8BD8B6"/>
      </a:accent3>
      <a:accent4>
        <a:srgbClr val="EBFC84"/>
      </a:accent4>
      <a:accent5>
        <a:srgbClr val="003AEC"/>
      </a:accent5>
      <a:accent6>
        <a:srgbClr val="E3FB5B"/>
      </a:accent6>
      <a:hlink>
        <a:srgbClr val="E3FA5A"/>
      </a:hlink>
      <a:folHlink>
        <a:srgbClr val="003AEC"/>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AA NEW" id="{EA81A388-E87E-F64B-9DBB-D5DEC7E2BBD8}" vid="{E8BA4104-37DF-3548-8973-B2CFE020530B}"/>
    </a:ext>
  </a:extLst>
</a:theme>
</file>

<file path=ppt/theme/theme13.xml><?xml version="1.0" encoding="utf-8"?>
<a:theme xmlns:a="http://schemas.openxmlformats.org/drawingml/2006/main" name="Theme1">
  <a:themeElements>
    <a:clrScheme name="TIAA 2021">
      <a:dk1>
        <a:srgbClr val="003765"/>
      </a:dk1>
      <a:lt1>
        <a:srgbClr val="FFFFFF"/>
      </a:lt1>
      <a:dk2>
        <a:srgbClr val="BEC6C4"/>
      </a:dk2>
      <a:lt2>
        <a:srgbClr val="E6EAE9"/>
      </a:lt2>
      <a:accent1>
        <a:srgbClr val="003765"/>
      </a:accent1>
      <a:accent2>
        <a:srgbClr val="743ABD"/>
      </a:accent2>
      <a:accent3>
        <a:srgbClr val="0067B9"/>
      </a:accent3>
      <a:accent4>
        <a:srgbClr val="00A3E0"/>
      </a:accent4>
      <a:accent5>
        <a:srgbClr val="99D6EA"/>
      </a:accent5>
      <a:accent6>
        <a:srgbClr val="FFA300"/>
      </a:accent6>
      <a:hlink>
        <a:srgbClr val="00A3E0"/>
      </a:hlink>
      <a:folHlink>
        <a:srgbClr val="A9ABAD"/>
      </a:folHlink>
    </a:clrScheme>
    <a:fontScheme name="TIAA 2021">
      <a:majorFont>
        <a:latin typeface="Gill Sans MT"/>
        <a:ea typeface=""/>
        <a:cs typeface=""/>
      </a:majorFont>
      <a:minorFont>
        <a:latin typeface="Franklin Gothic Book"/>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solidFill>
        <a:solidFill>
          <a:schemeClr val="phClr"/>
        </a:soli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miter lim="800000"/>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spAutoFit/>
      </a:bodyPr>
      <a:lstStyle>
        <a:defPPr>
          <a:defRPr sz="1600" dirty="0"/>
        </a:defPPr>
      </a:lstStyle>
    </a:txDef>
  </a:objectDefaults>
  <a:extraClrSchemeLst/>
  <a:extLst>
    <a:ext uri="{05A4C25C-085E-4340-85A3-A5531E510DB2}">
      <thm15:themeFamily xmlns:thm15="http://schemas.microsoft.com/office/thememl/2012/main" name="Office_PPT_Standard_T V2.potx [Read-Only]" id="{A188C018-EA4F-412B-9CD2-978C38C16E07}" vid="{B52E884E-2AA1-43D9-8830-0C261DF94684}"/>
    </a:ext>
  </a:extLst>
</a:theme>
</file>

<file path=ppt/theme/theme14.xml><?xml version="1.0" encoding="utf-8"?>
<a:theme xmlns:a="http://schemas.openxmlformats.org/drawingml/2006/main" name="Theme1">
  <a:themeElements>
    <a:clrScheme name="TIAA 2021">
      <a:dk1>
        <a:srgbClr val="003765"/>
      </a:dk1>
      <a:lt1>
        <a:srgbClr val="FFFFFF"/>
      </a:lt1>
      <a:dk2>
        <a:srgbClr val="BEC6C4"/>
      </a:dk2>
      <a:lt2>
        <a:srgbClr val="E6EAE9"/>
      </a:lt2>
      <a:accent1>
        <a:srgbClr val="003765"/>
      </a:accent1>
      <a:accent2>
        <a:srgbClr val="743ABD"/>
      </a:accent2>
      <a:accent3>
        <a:srgbClr val="0067B9"/>
      </a:accent3>
      <a:accent4>
        <a:srgbClr val="00A3E0"/>
      </a:accent4>
      <a:accent5>
        <a:srgbClr val="99D6EA"/>
      </a:accent5>
      <a:accent6>
        <a:srgbClr val="FFA300"/>
      </a:accent6>
      <a:hlink>
        <a:srgbClr val="00A3E0"/>
      </a:hlink>
      <a:folHlink>
        <a:srgbClr val="A9ABAD"/>
      </a:folHlink>
    </a:clrScheme>
    <a:fontScheme name="TIAA 2021">
      <a:majorFont>
        <a:latin typeface="Gill Sans MT"/>
        <a:ea typeface=""/>
        <a:cs typeface=""/>
      </a:majorFont>
      <a:minorFont>
        <a:latin typeface="Franklin Gothic Book"/>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solidFill>
        <a:solidFill>
          <a:schemeClr val="phClr"/>
        </a:soli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miter lim="800000"/>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spAutoFit/>
      </a:bodyPr>
      <a:lstStyle>
        <a:defPPr>
          <a:defRPr sz="1600" dirty="0"/>
        </a:defPPr>
      </a:lstStyle>
    </a:txDef>
  </a:objectDefaults>
  <a:extraClrSchemeLst/>
  <a:extLst>
    <a:ext uri="{05A4C25C-085E-4340-85A3-A5531E510DB2}">
      <thm15:themeFamily xmlns:thm15="http://schemas.microsoft.com/office/thememl/2012/main" name="Office_PPT_Standard_T V2.potx [Read-Only]" id="{A188C018-EA4F-412B-9CD2-978C38C16E07}" vid="{B52E884E-2AA1-43D9-8830-0C261DF94684}"/>
    </a:ext>
  </a:extLst>
</a:theme>
</file>

<file path=ppt/theme/theme15.xml><?xml version="1.0" encoding="utf-8"?>
<a:theme xmlns:a="http://schemas.openxmlformats.org/drawingml/2006/main" name="Theme1">
  <a:themeElements>
    <a:clrScheme name="TIAA 2021">
      <a:dk1>
        <a:srgbClr val="003765"/>
      </a:dk1>
      <a:lt1>
        <a:srgbClr val="FFFFFF"/>
      </a:lt1>
      <a:dk2>
        <a:srgbClr val="BEC6C4"/>
      </a:dk2>
      <a:lt2>
        <a:srgbClr val="E6EAE9"/>
      </a:lt2>
      <a:accent1>
        <a:srgbClr val="003765"/>
      </a:accent1>
      <a:accent2>
        <a:srgbClr val="743ABD"/>
      </a:accent2>
      <a:accent3>
        <a:srgbClr val="0067B9"/>
      </a:accent3>
      <a:accent4>
        <a:srgbClr val="00A3E0"/>
      </a:accent4>
      <a:accent5>
        <a:srgbClr val="99D6EA"/>
      </a:accent5>
      <a:accent6>
        <a:srgbClr val="FFA300"/>
      </a:accent6>
      <a:hlink>
        <a:srgbClr val="00A3E0"/>
      </a:hlink>
      <a:folHlink>
        <a:srgbClr val="A9ABAD"/>
      </a:folHlink>
    </a:clrScheme>
    <a:fontScheme name="TIAA 2021">
      <a:majorFont>
        <a:latin typeface="Gill Sans MT"/>
        <a:ea typeface=""/>
        <a:cs typeface=""/>
      </a:majorFont>
      <a:minorFont>
        <a:latin typeface="Franklin Gothic Book"/>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solidFill>
        <a:solidFill>
          <a:schemeClr val="phClr"/>
        </a:soli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miter lim="800000"/>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spAutoFit/>
      </a:bodyPr>
      <a:lstStyle>
        <a:defPPr>
          <a:defRPr sz="1600" dirty="0"/>
        </a:defPPr>
      </a:lstStyle>
    </a:txDef>
  </a:objectDefaults>
  <a:extraClrSchemeLst/>
  <a:extLst>
    <a:ext uri="{05A4C25C-085E-4340-85A3-A5531E510DB2}">
      <thm15:themeFamily xmlns:thm15="http://schemas.microsoft.com/office/thememl/2012/main" name="Office_PPT_Standard_T V2.potx [Read-Only]" id="{A188C018-EA4F-412B-9CD2-978C38C16E07}" vid="{B52E884E-2AA1-43D9-8830-0C261DF94684}"/>
    </a:ext>
  </a:extLst>
</a:theme>
</file>

<file path=ppt/theme/theme16.xml><?xml version="1.0" encoding="utf-8"?>
<a:theme xmlns:a="http://schemas.openxmlformats.org/drawingml/2006/main" name="Theme1">
  <a:themeElements>
    <a:clrScheme name="TIAA 2021">
      <a:dk1>
        <a:srgbClr val="003765"/>
      </a:dk1>
      <a:lt1>
        <a:srgbClr val="FFFFFF"/>
      </a:lt1>
      <a:dk2>
        <a:srgbClr val="BEC6C4"/>
      </a:dk2>
      <a:lt2>
        <a:srgbClr val="E6EAE9"/>
      </a:lt2>
      <a:accent1>
        <a:srgbClr val="003765"/>
      </a:accent1>
      <a:accent2>
        <a:srgbClr val="743ABD"/>
      </a:accent2>
      <a:accent3>
        <a:srgbClr val="0067B9"/>
      </a:accent3>
      <a:accent4>
        <a:srgbClr val="00A3E0"/>
      </a:accent4>
      <a:accent5>
        <a:srgbClr val="99D6EA"/>
      </a:accent5>
      <a:accent6>
        <a:srgbClr val="FFA300"/>
      </a:accent6>
      <a:hlink>
        <a:srgbClr val="00A3E0"/>
      </a:hlink>
      <a:folHlink>
        <a:srgbClr val="A9ABAD"/>
      </a:folHlink>
    </a:clrScheme>
    <a:fontScheme name="TIAA 2021">
      <a:majorFont>
        <a:latin typeface="Gill Sans MT"/>
        <a:ea typeface=""/>
        <a:cs typeface=""/>
      </a:majorFont>
      <a:minorFont>
        <a:latin typeface="Franklin Gothic Book"/>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solidFill>
        <a:solidFill>
          <a:schemeClr val="phClr"/>
        </a:soli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miter lim="800000"/>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spAutoFit/>
      </a:bodyPr>
      <a:lstStyle>
        <a:defPPr>
          <a:defRPr sz="1600" dirty="0"/>
        </a:defPPr>
      </a:lstStyle>
    </a:txDef>
  </a:objectDefaults>
  <a:extraClrSchemeLst/>
  <a:extLst>
    <a:ext uri="{05A4C25C-085E-4340-85A3-A5531E510DB2}">
      <thm15:themeFamily xmlns:thm15="http://schemas.microsoft.com/office/thememl/2012/main" name="Office_PPT_Standard_T V2.potx [Read-Only]" id="{A188C018-EA4F-412B-9CD2-978C38C16E07}" vid="{B52E884E-2AA1-43D9-8830-0C261DF94684}"/>
    </a:ext>
  </a:extLst>
</a:theme>
</file>

<file path=ppt/theme/theme17.xml><?xml version="1.0" encoding="utf-8"?>
<a:theme xmlns:a="http://schemas.openxmlformats.org/drawingml/2006/main" name="Theme1">
  <a:themeElements>
    <a:clrScheme name="TIAA 2021">
      <a:dk1>
        <a:srgbClr val="003765"/>
      </a:dk1>
      <a:lt1>
        <a:srgbClr val="FFFFFF"/>
      </a:lt1>
      <a:dk2>
        <a:srgbClr val="BEC6C4"/>
      </a:dk2>
      <a:lt2>
        <a:srgbClr val="E6EAE9"/>
      </a:lt2>
      <a:accent1>
        <a:srgbClr val="003765"/>
      </a:accent1>
      <a:accent2>
        <a:srgbClr val="743ABD"/>
      </a:accent2>
      <a:accent3>
        <a:srgbClr val="0067B9"/>
      </a:accent3>
      <a:accent4>
        <a:srgbClr val="00A3E0"/>
      </a:accent4>
      <a:accent5>
        <a:srgbClr val="99D6EA"/>
      </a:accent5>
      <a:accent6>
        <a:srgbClr val="FFA300"/>
      </a:accent6>
      <a:hlink>
        <a:srgbClr val="00A3E0"/>
      </a:hlink>
      <a:folHlink>
        <a:srgbClr val="A9ABAD"/>
      </a:folHlink>
    </a:clrScheme>
    <a:fontScheme name="TIAA 2021">
      <a:majorFont>
        <a:latin typeface="Gill Sans MT"/>
        <a:ea typeface=""/>
        <a:cs typeface=""/>
      </a:majorFont>
      <a:minorFont>
        <a:latin typeface="Franklin Gothic Book"/>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solidFill>
        <a:solidFill>
          <a:schemeClr val="phClr"/>
        </a:soli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miter lim="800000"/>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spAutoFit/>
      </a:bodyPr>
      <a:lstStyle>
        <a:defPPr>
          <a:defRPr sz="1600" dirty="0"/>
        </a:defPPr>
      </a:lstStyle>
    </a:txDef>
  </a:objectDefaults>
  <a:extraClrSchemeLst/>
  <a:extLst>
    <a:ext uri="{05A4C25C-085E-4340-85A3-A5531E510DB2}">
      <thm15:themeFamily xmlns:thm15="http://schemas.microsoft.com/office/thememl/2012/main" name="Office_PPT_Standard_T V2.potx [Read-Only]" id="{A188C018-EA4F-412B-9CD2-978C38C16E07}" vid="{B52E884E-2AA1-43D9-8830-0C261DF94684}"/>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tion 1">
  <a:themeElements>
    <a:clrScheme name="TIAA">
      <a:dk1>
        <a:srgbClr val="041459"/>
      </a:dk1>
      <a:lt1>
        <a:srgbClr val="FFFFFF"/>
      </a:lt1>
      <a:dk2>
        <a:srgbClr val="305AF3"/>
      </a:dk2>
      <a:lt2>
        <a:srgbClr val="F5F5F0"/>
      </a:lt2>
      <a:accent1>
        <a:srgbClr val="8AAFFA"/>
      </a:accent1>
      <a:accent2>
        <a:srgbClr val="C3DAFF"/>
      </a:accent2>
      <a:accent3>
        <a:srgbClr val="00313C"/>
      </a:accent3>
      <a:accent4>
        <a:srgbClr val="00A38D"/>
      </a:accent4>
      <a:accent5>
        <a:srgbClr val="98DED0"/>
      </a:accent5>
      <a:accent6>
        <a:srgbClr val="CEEEDE"/>
      </a:accent6>
      <a:hlink>
        <a:srgbClr val="305AF3"/>
      </a:hlink>
      <a:folHlink>
        <a:srgbClr val="8AAF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IALOY24012A TIAA Webinar Template R2 Black" id="{F15B81AD-5119-184B-B258-6D0F743ACB01}" vid="{FFD35D60-8297-9441-9ACD-DAFC7D88FAF4}"/>
    </a:ext>
  </a:extLst>
</a:theme>
</file>

<file path=ppt/theme/theme3.xml><?xml version="1.0" encoding="utf-8"?>
<a:theme xmlns:a="http://schemas.openxmlformats.org/drawingml/2006/main" name="Section 2">
  <a:themeElements>
    <a:clrScheme name="TIAA">
      <a:dk1>
        <a:srgbClr val="041459"/>
      </a:dk1>
      <a:lt1>
        <a:srgbClr val="FFFFFF"/>
      </a:lt1>
      <a:dk2>
        <a:srgbClr val="305AF3"/>
      </a:dk2>
      <a:lt2>
        <a:srgbClr val="F5F5F0"/>
      </a:lt2>
      <a:accent1>
        <a:srgbClr val="8AAFFA"/>
      </a:accent1>
      <a:accent2>
        <a:srgbClr val="C3DAFF"/>
      </a:accent2>
      <a:accent3>
        <a:srgbClr val="00313C"/>
      </a:accent3>
      <a:accent4>
        <a:srgbClr val="00A38D"/>
      </a:accent4>
      <a:accent5>
        <a:srgbClr val="98DED0"/>
      </a:accent5>
      <a:accent6>
        <a:srgbClr val="CEEEDE"/>
      </a:accent6>
      <a:hlink>
        <a:srgbClr val="305AF3"/>
      </a:hlink>
      <a:folHlink>
        <a:srgbClr val="8AAF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IALOY24012A TIAA Webinar Template R2 Black" id="{F15B81AD-5119-184B-B258-6D0F743ACB01}" vid="{B36CA535-4208-5448-B168-D479650659DC}"/>
    </a:ext>
  </a:extLst>
</a:theme>
</file>

<file path=ppt/theme/theme4.xml><?xml version="1.0" encoding="utf-8"?>
<a:theme xmlns:a="http://schemas.openxmlformats.org/drawingml/2006/main" name="Section 3">
  <a:themeElements>
    <a:clrScheme name="TIAA">
      <a:dk1>
        <a:srgbClr val="041459"/>
      </a:dk1>
      <a:lt1>
        <a:srgbClr val="FFFFFF"/>
      </a:lt1>
      <a:dk2>
        <a:srgbClr val="305AF3"/>
      </a:dk2>
      <a:lt2>
        <a:srgbClr val="F5F5F0"/>
      </a:lt2>
      <a:accent1>
        <a:srgbClr val="8AAFFA"/>
      </a:accent1>
      <a:accent2>
        <a:srgbClr val="C3DAFF"/>
      </a:accent2>
      <a:accent3>
        <a:srgbClr val="00313C"/>
      </a:accent3>
      <a:accent4>
        <a:srgbClr val="00A38D"/>
      </a:accent4>
      <a:accent5>
        <a:srgbClr val="98DED0"/>
      </a:accent5>
      <a:accent6>
        <a:srgbClr val="CEEEDE"/>
      </a:accent6>
      <a:hlink>
        <a:srgbClr val="305AF3"/>
      </a:hlink>
      <a:folHlink>
        <a:srgbClr val="8AAF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IALOY24012A TIAA Webinar Template R2 Black" id="{F15B81AD-5119-184B-B258-6D0F743ACB01}" vid="{D9F839B9-468E-654D-A88C-12D58CE6F44F}"/>
    </a:ext>
  </a:extLst>
</a:theme>
</file>

<file path=ppt/theme/theme5.xml><?xml version="1.0" encoding="utf-8"?>
<a:theme xmlns:a="http://schemas.openxmlformats.org/drawingml/2006/main" name="Section 4">
  <a:themeElements>
    <a:clrScheme name="TIAA">
      <a:dk1>
        <a:srgbClr val="041459"/>
      </a:dk1>
      <a:lt1>
        <a:srgbClr val="FFFFFF"/>
      </a:lt1>
      <a:dk2>
        <a:srgbClr val="305AF3"/>
      </a:dk2>
      <a:lt2>
        <a:srgbClr val="F5F5F0"/>
      </a:lt2>
      <a:accent1>
        <a:srgbClr val="8AAFFA"/>
      </a:accent1>
      <a:accent2>
        <a:srgbClr val="C3DAFF"/>
      </a:accent2>
      <a:accent3>
        <a:srgbClr val="00313C"/>
      </a:accent3>
      <a:accent4>
        <a:srgbClr val="00A38D"/>
      </a:accent4>
      <a:accent5>
        <a:srgbClr val="98DED0"/>
      </a:accent5>
      <a:accent6>
        <a:srgbClr val="CEEEDE"/>
      </a:accent6>
      <a:hlink>
        <a:srgbClr val="305AF3"/>
      </a:hlink>
      <a:folHlink>
        <a:srgbClr val="8AAF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IALOY24012A TIAA Webinar Template R2 Black" id="{F15B81AD-5119-184B-B258-6D0F743ACB01}" vid="{722EB9A8-A529-094E-AB1D-714843C10D66}"/>
    </a:ext>
  </a:extLst>
</a:theme>
</file>

<file path=ppt/theme/theme6.xml><?xml version="1.0" encoding="utf-8"?>
<a:theme xmlns:a="http://schemas.openxmlformats.org/drawingml/2006/main" name="Section 5">
  <a:themeElements>
    <a:clrScheme name="TIAA">
      <a:dk1>
        <a:srgbClr val="041459"/>
      </a:dk1>
      <a:lt1>
        <a:srgbClr val="FFFFFF"/>
      </a:lt1>
      <a:dk2>
        <a:srgbClr val="305AF3"/>
      </a:dk2>
      <a:lt2>
        <a:srgbClr val="F5F5F0"/>
      </a:lt2>
      <a:accent1>
        <a:srgbClr val="8AAFFA"/>
      </a:accent1>
      <a:accent2>
        <a:srgbClr val="C3DAFF"/>
      </a:accent2>
      <a:accent3>
        <a:srgbClr val="00313C"/>
      </a:accent3>
      <a:accent4>
        <a:srgbClr val="00A38D"/>
      </a:accent4>
      <a:accent5>
        <a:srgbClr val="98DED0"/>
      </a:accent5>
      <a:accent6>
        <a:srgbClr val="CEEEDE"/>
      </a:accent6>
      <a:hlink>
        <a:srgbClr val="305AF3"/>
      </a:hlink>
      <a:folHlink>
        <a:srgbClr val="8AAF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IALOY24012A TIAA Webinar Template R2 Black" id="{F15B81AD-5119-184B-B258-6D0F743ACB01}" vid="{53D1B6B1-7D97-EF40-BB9C-466FD3E19F2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ain Content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30DAFE5BFD9C478D59625056C551F4" ma:contentTypeVersion="39" ma:contentTypeDescription="Create a new document." ma:contentTypeScope="" ma:versionID="4f0fcec4b75c1652dd35afe3df71f42f">
  <xsd:schema xmlns:xsd="http://www.w3.org/2001/XMLSchema" xmlns:xs="http://www.w3.org/2001/XMLSchema" xmlns:p="http://schemas.microsoft.com/office/2006/metadata/properties" xmlns:ns2="509b3f31-825d-4ef3-9e3e-bec476ab5d2e" xmlns:ns3="a2ec5b08-2487-4add-a4db-478d667c286b" targetNamespace="http://schemas.microsoft.com/office/2006/metadata/properties" ma:root="true" ma:fieldsID="1d38a752392f4d422025f011ed7ebcec" ns2:_="" ns3:_="">
    <xsd:import namespace="509b3f31-825d-4ef3-9e3e-bec476ab5d2e"/>
    <xsd:import namespace="a2ec5b08-2487-4add-a4db-478d667c286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EventHashCode" minOccurs="0"/>
                <xsd:element ref="ns2:MediaServiceGenerationTime" minOccurs="0"/>
                <xsd:element ref="ns3:SharedWithUsers" minOccurs="0"/>
                <xsd:element ref="ns3:SharedWithDetails" minOccurs="0"/>
                <xsd:element ref="ns2:MediaServiceLocation"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9b3f31-825d-4ef3-9e3e-bec476ab5d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bookType" ma:index="20" nillable="true" ma:displayName="Notebook Type" ma:internalName="NotebookType">
      <xsd:simpleType>
        <xsd:restriction base="dms:Text"/>
      </xsd:simpleType>
    </xsd:element>
    <xsd:element name="FolderType" ma:index="21" nillable="true" ma:displayName="Folder Type" ma:internalName="FolderType">
      <xsd:simpleType>
        <xsd:restriction base="dms:Text"/>
      </xsd:simpleType>
    </xsd:element>
    <xsd:element name="CultureName" ma:index="22" nillable="true" ma:displayName="Culture Name" ma:internalName="CultureName">
      <xsd:simpleType>
        <xsd:restriction base="dms:Text"/>
      </xsd:simpleType>
    </xsd:element>
    <xsd:element name="AppVersion" ma:index="23" nillable="true" ma:displayName="App Version" ma:internalName="AppVersion">
      <xsd:simpleType>
        <xsd:restriction base="dms:Text"/>
      </xsd:simpleType>
    </xsd:element>
    <xsd:element name="TeamsChannelId" ma:index="24" nillable="true" ma:displayName="Teams Channel Id" ma:internalName="TeamsChannelId">
      <xsd:simpleType>
        <xsd:restriction base="dms:Text"/>
      </xsd:simpleType>
    </xsd:element>
    <xsd:element name="Owner" ma:index="2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6" nillable="true" ma:displayName="Math Settings" ma:internalName="Math_Settings">
      <xsd:simpleType>
        <xsd:restriction base="dms:Text"/>
      </xsd:simpleType>
    </xsd:element>
    <xsd:element name="DefaultSectionNames" ma:index="27" nillable="true" ma:displayName="Default Section Names" ma:internalName="DefaultSectionNames">
      <xsd:simpleType>
        <xsd:restriction base="dms:Note">
          <xsd:maxLength value="255"/>
        </xsd:restriction>
      </xsd:simpleType>
    </xsd:element>
    <xsd:element name="Templates" ma:index="28" nillable="true" ma:displayName="Templates" ma:internalName="Templates">
      <xsd:simpleType>
        <xsd:restriction base="dms:Note">
          <xsd:maxLength value="255"/>
        </xsd:restriction>
      </xsd:simpleType>
    </xsd:element>
    <xsd:element name="Leaders" ma:index="29"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30"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31"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2" nillable="true" ma:displayName="Distribution Groups" ma:internalName="Distribution_Groups">
      <xsd:simpleType>
        <xsd:restriction base="dms:Note">
          <xsd:maxLength value="255"/>
        </xsd:restriction>
      </xsd:simpleType>
    </xsd:element>
    <xsd:element name="LMS_Mappings" ma:index="33" nillable="true" ma:displayName="LMS Mappings" ma:internalName="LMS_Mappings">
      <xsd:simpleType>
        <xsd:restriction base="dms:Note">
          <xsd:maxLength value="255"/>
        </xsd:restriction>
      </xsd:simpleType>
    </xsd:element>
    <xsd:element name="Invited_Leaders" ma:index="34" nillable="true" ma:displayName="Invited Leaders" ma:internalName="Invited_Leaders">
      <xsd:simpleType>
        <xsd:restriction base="dms:Note">
          <xsd:maxLength value="255"/>
        </xsd:restriction>
      </xsd:simpleType>
    </xsd:element>
    <xsd:element name="Invited_Members" ma:index="35" nillable="true" ma:displayName="Invited Members" ma:internalName="Invited_Members">
      <xsd:simpleType>
        <xsd:restriction base="dms:Note">
          <xsd:maxLength value="255"/>
        </xsd:restriction>
      </xsd:simpleType>
    </xsd:element>
    <xsd:element name="Self_Registration_Enabled" ma:index="36" nillable="true" ma:displayName="Self Registration Enabled" ma:internalName="Self_Registration_Enabled">
      <xsd:simpleType>
        <xsd:restriction base="dms:Boolean"/>
      </xsd:simpleType>
    </xsd:element>
    <xsd:element name="Has_Leaders_Only_SectionGroup" ma:index="37" nillable="true" ma:displayName="Has Leaders Only SectionGroup" ma:internalName="Has_Leaders_Only_SectionGroup">
      <xsd:simpleType>
        <xsd:restriction base="dms:Boolean"/>
      </xsd:simpleType>
    </xsd:element>
    <xsd:element name="Is_Collaboration_Space_Locked" ma:index="38" nillable="true" ma:displayName="Is Collaboration Space Locked" ma:internalName="Is_Collaboration_Space_Locked">
      <xsd:simpleType>
        <xsd:restriction base="dms:Boolean"/>
      </xsd:simpleType>
    </xsd:element>
    <xsd:element name="IsNotebookLocked" ma:index="39" nillable="true" ma:displayName="Is Notebook Locked" ma:internalName="IsNotebookLocked">
      <xsd:simpleType>
        <xsd:restriction base="dms:Boolean"/>
      </xsd:simpleType>
    </xsd:element>
    <xsd:element name="Teams_Channel_Section_Location" ma:index="40" nillable="true" ma:displayName="Teams Channel Section Location" ma:internalName="Teams_Channel_Section_Location">
      <xsd:simpleType>
        <xsd:restriction base="dms:Text"/>
      </xsd:simpleType>
    </xsd:element>
    <xsd:element name="MediaLengthInSeconds" ma:index="41" nillable="true" ma:displayName="Length (seconds)" ma:internalName="MediaLengthInSeconds" ma:readOnly="true">
      <xsd:simpleType>
        <xsd:restriction base="dms:Unknown"/>
      </xsd:simpleType>
    </xsd:element>
    <xsd:element name="lcf76f155ced4ddcb4097134ff3c332f" ma:index="43" nillable="true" ma:taxonomy="true" ma:internalName="lcf76f155ced4ddcb4097134ff3c332f" ma:taxonomyFieldName="MediaServiceImageTags" ma:displayName="Image Tags" ma:readOnly="false" ma:fieldId="{5cf76f15-5ced-4ddc-b409-7134ff3c332f}" ma:taxonomyMulti="true" ma:sspId="1d038b50-52dc-447d-ac2e-a29bd036c4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5" nillable="true" ma:displayName="MediaServiceObjectDetectorVersions" ma:hidden="true" ma:indexed="true" ma:internalName="MediaServiceObjectDetectorVersions" ma:readOnly="true">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ec5b08-2487-4add-a4db-478d667c286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44" nillable="true" ma:displayName="Taxonomy Catch All Column" ma:hidden="true" ma:list="{f094e6fd-d2b3-437c-bf62-72cfa86f9d6b}" ma:internalName="TaxCatchAll" ma:showField="CatchAllData" ma:web="a2ec5b08-2487-4add-a4db-478d667c28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s_Collaboration_Space_Locked xmlns="509b3f31-825d-4ef3-9e3e-bec476ab5d2e" xsi:nil="true"/>
    <Teams_Channel_Section_Location xmlns="509b3f31-825d-4ef3-9e3e-bec476ab5d2e" xsi:nil="true"/>
    <Templates xmlns="509b3f31-825d-4ef3-9e3e-bec476ab5d2e" xsi:nil="true"/>
    <Self_Registration_Enabled xmlns="509b3f31-825d-4ef3-9e3e-bec476ab5d2e" xsi:nil="true"/>
    <Has_Leaders_Only_SectionGroup xmlns="509b3f31-825d-4ef3-9e3e-bec476ab5d2e" xsi:nil="true"/>
    <DefaultSectionNames xmlns="509b3f31-825d-4ef3-9e3e-bec476ab5d2e" xsi:nil="true"/>
    <Invited_Members xmlns="509b3f31-825d-4ef3-9e3e-bec476ab5d2e" xsi:nil="true"/>
    <Member_Groups xmlns="509b3f31-825d-4ef3-9e3e-bec476ab5d2e">
      <UserInfo>
        <DisplayName/>
        <AccountId xsi:nil="true"/>
        <AccountType/>
      </UserInfo>
    </Member_Groups>
    <CultureName xmlns="509b3f31-825d-4ef3-9e3e-bec476ab5d2e" xsi:nil="true"/>
    <AppVersion xmlns="509b3f31-825d-4ef3-9e3e-bec476ab5d2e" xsi:nil="true"/>
    <LMS_Mappings xmlns="509b3f31-825d-4ef3-9e3e-bec476ab5d2e" xsi:nil="true"/>
    <Members xmlns="509b3f31-825d-4ef3-9e3e-bec476ab5d2e">
      <UserInfo>
        <DisplayName/>
        <AccountId xsi:nil="true"/>
        <AccountType/>
      </UserInfo>
    </Members>
    <TaxCatchAll xmlns="a2ec5b08-2487-4add-a4db-478d667c286b" xsi:nil="true"/>
    <FolderType xmlns="509b3f31-825d-4ef3-9e3e-bec476ab5d2e" xsi:nil="true"/>
    <Distribution_Groups xmlns="509b3f31-825d-4ef3-9e3e-bec476ab5d2e" xsi:nil="true"/>
    <lcf76f155ced4ddcb4097134ff3c332f xmlns="509b3f31-825d-4ef3-9e3e-bec476ab5d2e">
      <Terms xmlns="http://schemas.microsoft.com/office/infopath/2007/PartnerControls"/>
    </lcf76f155ced4ddcb4097134ff3c332f>
    <Invited_Leaders xmlns="509b3f31-825d-4ef3-9e3e-bec476ab5d2e" xsi:nil="true"/>
    <IsNotebookLocked xmlns="509b3f31-825d-4ef3-9e3e-bec476ab5d2e" xsi:nil="true"/>
    <Math_Settings xmlns="509b3f31-825d-4ef3-9e3e-bec476ab5d2e" xsi:nil="true"/>
    <Owner xmlns="509b3f31-825d-4ef3-9e3e-bec476ab5d2e">
      <UserInfo>
        <DisplayName/>
        <AccountId xsi:nil="true"/>
        <AccountType/>
      </UserInfo>
    </Owner>
    <TeamsChannelId xmlns="509b3f31-825d-4ef3-9e3e-bec476ab5d2e" xsi:nil="true"/>
    <NotebookType xmlns="509b3f31-825d-4ef3-9e3e-bec476ab5d2e" xsi:nil="true"/>
    <Leaders xmlns="509b3f31-825d-4ef3-9e3e-bec476ab5d2e">
      <UserInfo>
        <DisplayName/>
        <AccountId xsi:nil="true"/>
        <AccountType/>
      </UserInfo>
    </Leaders>
  </documentManagement>
</p:properties>
</file>

<file path=customXml/itemProps1.xml><?xml version="1.0" encoding="utf-8"?>
<ds:datastoreItem xmlns:ds="http://schemas.openxmlformats.org/officeDocument/2006/customXml" ds:itemID="{4D3A0205-FC21-49C5-A6AD-0A988957FA63}"/>
</file>

<file path=customXml/itemProps2.xml><?xml version="1.0" encoding="utf-8"?>
<ds:datastoreItem xmlns:ds="http://schemas.openxmlformats.org/officeDocument/2006/customXml" ds:itemID="{29631264-965A-4ABF-B18F-167A7011FF0B}"/>
</file>

<file path=customXml/itemProps3.xml><?xml version="1.0" encoding="utf-8"?>
<ds:datastoreItem xmlns:ds="http://schemas.openxmlformats.org/officeDocument/2006/customXml" ds:itemID="{4D12D549-A01E-4F7B-9F28-303BD3C94151}"/>
</file>

<file path=docProps/app.xml><?xml version="1.0" encoding="utf-8"?>
<Properties xmlns="http://schemas.openxmlformats.org/officeDocument/2006/extended-properties" xmlns:vt="http://schemas.openxmlformats.org/officeDocument/2006/docPropsVTypes">
  <TotalTime>190</TotalTime>
  <Words>6163</Words>
  <Application>Microsoft Office PowerPoint</Application>
  <PresentationFormat>Widescreen</PresentationFormat>
  <Paragraphs>639</Paragraphs>
  <Slides>52</Slides>
  <Notes>32</Notes>
  <HiddenSlides>0</HiddenSlides>
  <MMClips>0</MMClips>
  <ScaleCrop>false</ScaleCrop>
  <HeadingPairs>
    <vt:vector size="6" baseType="variant">
      <vt:variant>
        <vt:lpstr>Fonts Used</vt:lpstr>
      </vt:variant>
      <vt:variant>
        <vt:i4>37</vt:i4>
      </vt:variant>
      <vt:variant>
        <vt:lpstr>Theme</vt:lpstr>
      </vt:variant>
      <vt:variant>
        <vt:i4>17</vt:i4>
      </vt:variant>
      <vt:variant>
        <vt:lpstr>Slide Titles</vt:lpstr>
      </vt:variant>
      <vt:variant>
        <vt:i4>52</vt:i4>
      </vt:variant>
    </vt:vector>
  </HeadingPairs>
  <TitlesOfParts>
    <vt:vector size="106" baseType="lpstr">
      <vt:lpstr>Agenda Medium</vt:lpstr>
      <vt:lpstr>-apple-system</vt:lpstr>
      <vt:lpstr>Aptos</vt:lpstr>
      <vt:lpstr>Aptos Display</vt:lpstr>
      <vt:lpstr>Arial</vt:lpstr>
      <vt:lpstr>Arimo</vt:lpstr>
      <vt:lpstr>Arimo Bold</vt:lpstr>
      <vt:lpstr>Armino</vt:lpstr>
      <vt:lpstr>Atlas Grotesk Regular</vt:lpstr>
      <vt:lpstr>Calibri</vt:lpstr>
      <vt:lpstr>Courier New</vt:lpstr>
      <vt:lpstr>Fidelity Sans</vt:lpstr>
      <vt:lpstr>Fidelity Sans 2</vt:lpstr>
      <vt:lpstr>Fidelity Slab</vt:lpstr>
      <vt:lpstr>Franklin Gothic Book</vt:lpstr>
      <vt:lpstr>Franklin Gothic Medium</vt:lpstr>
      <vt:lpstr>Gill Sans Light</vt:lpstr>
      <vt:lpstr>Gill Sans Nova Light</vt:lpstr>
      <vt:lpstr>Helvetica</vt:lpstr>
      <vt:lpstr>ITC Franklin Gothic Std 1</vt:lpstr>
      <vt:lpstr>ITC Franklin Gothic Std 10</vt:lpstr>
      <vt:lpstr>ITC Franklin Gothic Std 2</vt:lpstr>
      <vt:lpstr>ITC Franklin Gothic Std 3</vt:lpstr>
      <vt:lpstr>ITC Franklin Gothic Std 4</vt:lpstr>
      <vt:lpstr>ITC Franklin Gothic Std 7</vt:lpstr>
      <vt:lpstr>ITC Franklin Gothic Std Book</vt:lpstr>
      <vt:lpstr>ITC Franklin Gothic Std Med</vt:lpstr>
      <vt:lpstr>JHA Times Now SmLg</vt:lpstr>
      <vt:lpstr>PP Formula Narrow Semibold</vt:lpstr>
      <vt:lpstr>Ringside Narrow</vt:lpstr>
      <vt:lpstr>Ringside Narrow Book</vt:lpstr>
      <vt:lpstr>Segoe UI</vt:lpstr>
      <vt:lpstr>Sentinel Book</vt:lpstr>
      <vt:lpstr>TIAA Challenger Black</vt:lpstr>
      <vt:lpstr>TIAA Challenger Semibold</vt:lpstr>
      <vt:lpstr>Times New Roman</vt:lpstr>
      <vt:lpstr>Wingdings</vt:lpstr>
      <vt:lpstr>Non-WayFinder Pages with Footer</vt:lpstr>
      <vt:lpstr>Section 1</vt:lpstr>
      <vt:lpstr>Section 2</vt:lpstr>
      <vt:lpstr>Section 3</vt:lpstr>
      <vt:lpstr>Section 4</vt:lpstr>
      <vt:lpstr>Section 5</vt:lpstr>
      <vt:lpstr>Office Theme</vt:lpstr>
      <vt:lpstr>Main Content Slides</vt:lpstr>
      <vt:lpstr>1_Office Theme</vt:lpstr>
      <vt:lpstr>2_TIAA widescreen</vt:lpstr>
      <vt:lpstr>Theme1</vt:lpstr>
      <vt:lpstr>TIAA NEW</vt:lpstr>
      <vt:lpstr>Theme1</vt:lpstr>
      <vt:lpstr>Theme1</vt:lpstr>
      <vt:lpstr>Theme1</vt:lpstr>
      <vt:lpstr>Theme1</vt:lpstr>
      <vt:lpstr>Theme1</vt:lpstr>
      <vt:lpstr>University of Virginia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Nathan Dixon and Joel Wise, Fidelity  Workplace Financial  Consultants for the  University of Virginia</vt:lpstr>
      <vt:lpstr>Introducing Fidelity Medicare Services®</vt:lpstr>
      <vt:lpstr>Personalized help with your Medicare decisions</vt:lpstr>
      <vt:lpstr>How to engage with Fidelity Medicare Services</vt:lpstr>
      <vt:lpstr>Benefits OPEN ENROLLMENT</vt:lpstr>
      <vt:lpstr>PowerPoint Presentation</vt:lpstr>
      <vt:lpstr>What’s Staying the Same w/the UVA Health Plan</vt:lpstr>
      <vt:lpstr>UVA Health Plan Changes for 2026</vt:lpstr>
      <vt:lpstr>PowerPoint Presentation</vt:lpstr>
      <vt:lpstr>Health Savings Account (HSA)</vt:lpstr>
      <vt:lpstr>UVA PPO Option</vt:lpstr>
      <vt:lpstr>Choice Health Option</vt:lpstr>
      <vt:lpstr>2026 UVA Health Plan Monthly Premiums</vt:lpstr>
      <vt:lpstr>PowerPoint Presentation</vt:lpstr>
      <vt:lpstr>Increasing Access to Care: Teladoc Health Care</vt:lpstr>
      <vt:lpstr>Dental Plan</vt:lpstr>
      <vt:lpstr>2026 Monthly Dental Premiums</vt:lpstr>
      <vt:lpstr>Vision Plan</vt:lpstr>
      <vt:lpstr>2026 Monthly Vision Premiums</vt:lpstr>
      <vt:lpstr>Health Care Flexible Spending Account (FSA)</vt:lpstr>
      <vt:lpstr>Life Insurance</vt:lpstr>
      <vt:lpstr>Action Items</vt:lpstr>
      <vt:lpstr>Advice, Tools, &amp; Resources </vt:lpstr>
      <vt:lpstr>UVA Retirement Plans</vt:lpstr>
      <vt:lpstr>PowerPoint Presentation</vt:lpstr>
      <vt:lpstr>TIAA Homepage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University of Virginia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Eppard, Mandy Blosser (alb8tb)</dc:creator>
  <cp:lastModifiedBy>Eppard, Mandy Blosser (alb8tb)</cp:lastModifiedBy>
  <cp:revision>8</cp:revision>
  <dcterms:created xsi:type="dcterms:W3CDTF">2025-09-15T15:15:03Z</dcterms:created>
  <dcterms:modified xsi:type="dcterms:W3CDTF">2025-10-06T22:34:28Z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0x0101003630DAFE5BFD9C478D59625056C551F4</vt:lpwstr>
  </property>
</Properties>
</file>