
<file path=[Content_Types].xml><?xml version="1.0" encoding="utf-8"?>
<Types xmlns="http://schemas.openxmlformats.org/package/2006/content-types">
  <Default Extension="bin" ContentType="image/png"/>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20.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media/image45.bin" ContentType="image/svg+xml"/>
  <Override PartName="/ppt/theme/theme1.xml" ContentType="application/vnd.openxmlformats-officedocument.theme+xml"/>
  <Override PartName="/ppt/media/image43.bin" ContentType="image/svg+xml"/>
  <Override PartName="/ppt/theme/theme2.xml" ContentType="application/vnd.openxmlformats-officedocument.theme+xml"/>
  <Override PartName="/ppt/media/image2.bin" ContentType="image/jpeg"/>
  <Override PartName="/ppt/theme/theme3.xml" ContentType="application/vnd.openxmlformats-officedocument.theme+xml"/>
  <Override PartName="/ppt/media/image4.bin" ContentType="image/jpeg"/>
  <Override PartName="/ppt/theme/theme4.xml" ContentType="application/vnd.openxmlformats-officedocument.theme+xml"/>
  <Override PartName="/ppt/media/image6.bin" ContentType="image/jpeg"/>
  <Override PartName="/ppt/theme/theme5.xml" ContentType="application/vnd.openxmlformats-officedocument.theme+xml"/>
  <Override PartName="/ppt/media/image8.bin" ContentType="image/jpeg"/>
  <Override PartName="/ppt/theme/theme6.xml" ContentType="application/vnd.openxmlformats-officedocument.theme+xml"/>
  <Override PartName="/ppt/media/image10.bin" ContentType="image/jpeg"/>
  <Override PartName="/ppt/theme/theme7.xml" ContentType="application/vnd.openxmlformats-officedocument.theme+xml"/>
  <Override PartName="/ppt/media/image12.bin" ContentType="image/jpeg"/>
  <Override PartName="/ppt/media/image13.bin" ContentType="image/jpeg"/>
  <Override PartName="/ppt/media/image14.bin" ContentType="image/jpeg"/>
  <Override PartName="/ppt/media/image15.bin" ContentType="image/jpeg"/>
  <Override PartName="/ppt/media/image17.bin" ContentType="image/jpeg"/>
  <Override PartName="/ppt/media/image18.bin" ContentType="image/jpeg"/>
  <Override PartName="/ppt/theme/theme8.xml" ContentType="application/vnd.openxmlformats-officedocument.theme+xml"/>
  <Override PartName="/ppt/theme/theme9.xml" ContentType="application/vnd.openxmlformats-officedocument.theme+xml"/>
  <Override PartName="/ppt/media/image21.bin" ContentType="image/svg+xml"/>
  <Override PartName="/ppt/media/image23.bin" ContentType="image/svg+xml"/>
  <Override PartName="/ppt/media/image25.bin" ContentType="image/svg+xml"/>
  <Override PartName="/ppt/media/image27.bin" ContentType="image/svg+xml"/>
  <Override PartName="/ppt/media/image29.bin" ContentType="image/sv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media/image41.bin" ContentType="image/svg+xml"/>
  <Override PartName="/ppt/media/image39.bin" ContentType="image/svg+xml"/>
  <Override PartName="/ppt/media/image37.bin" ContentType="image/svg+xml"/>
  <Override PartName="/ppt/charts/colors1.xml" ContentType="application/vnd.ms-office.chartcolorstyle+xml"/>
  <Override PartName="/ppt/charts/style1.xml" ContentType="application/vnd.ms-office.chartstyle+xml"/>
  <Override PartName="/ppt/charts/chart8.xml" ContentType="application/vnd.openxmlformats-officedocument.drawingml.chart+xml"/>
  <Override PartName="/ppt/media/image35.bin" ContentType="image/svg+xml"/>
  <Override PartName="/ppt/media/image33.bin" ContentType="image/svg+xml"/>
  <Override PartName="/ppt/media/image31.bin" ContentType="image/svg+xml"/>
  <Override PartName="/ppt/charts/chart7.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media/image54.bin" ContentType="image/svg+xml"/>
  <Override PartName="/ppt/media/image56.bin" ContentType="image/svg+xml"/>
  <Override PartName="/ppt/media/image58.bin" ContentType="image/svg+xml"/>
  <Override PartName="/ppt/media/image60.bin" ContentType="image/svg+xml"/>
  <Override PartName="/ppt/media/image62.bin" ContentType="image/svg+xml"/>
  <Override PartName="/ppt/media/image64.bin" ContentType="image/svg+xml"/>
  <Override PartName="/ppt/media/image50.bin" ContentType="image/svg+xml"/>
  <Override PartName="/ppt/media/image66.bin" ContentType="image/svg+xml"/>
  <Override PartName="/ppt/media/image68.bin" ContentType="image/svg+xml"/>
  <Override PartName="/ppt/media/image70.bin" ContentType="image/svg+xml"/>
  <Override PartName="/ppt/media/image47.bin" ContentType="image/svg+xml"/>
  <Override PartName="/ppt/charts/colors2.xml" ContentType="application/vnd.ms-office.chartcolorstyle+xml"/>
  <Override PartName="/ppt/media/image72.bin" ContentType="image/svg+xml"/>
  <Override PartName="/ppt/media/image74.bin" ContentType="image/svg+xml"/>
  <Override PartName="/ppt/media/image76.bin" ContentType="image/svg+xml"/>
  <Override PartName="/ppt/media/image78.bin" ContentType="image/svg+xml"/>
  <Override PartName="/ppt/media/image80.bin" ContentType="image/svg+xml"/>
  <Override PartName="/ppt/charts/chart10.xml" ContentType="application/vnd.openxmlformats-officedocument.drawingml.chart+xml"/>
  <Override PartName="/ppt/charts/style2.xml" ContentType="application/vnd.ms-office.chartstyle+xml"/>
  <Override PartName="/ppt/charts/chart9.xml" ContentType="application/vnd.openxmlformats-officedocument.drawingml.chart+xml"/>
  <Override PartName="/ppt/charts/chart11.xml" ContentType="application/vnd.openxmlformats-officedocument.drawingml.chart+xml"/>
  <Override PartName="/ppt/media/image48.bin" ContentType="image/x-emf"/>
  <Override PartName="/ppt/media/image52.bin" ContentType="image/sv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3" r:id="rId2"/>
    <p:sldMasterId id="2147483657" r:id="rId3"/>
    <p:sldMasterId id="2147483661" r:id="rId4"/>
    <p:sldMasterId id="2147483665" r:id="rId5"/>
    <p:sldMasterId id="2147483670" r:id="rId6"/>
    <p:sldMasterId id="2147483676" r:id="rId7"/>
  </p:sldMasterIdLst>
  <p:notesMasterIdLst>
    <p:notesMasterId r:id="rId37"/>
  </p:notesMasterIdLst>
  <p:handoutMasterIdLst>
    <p:handoutMasterId r:id="rId38"/>
  </p:handoutMasterIdLst>
  <p:sldIdLst>
    <p:sldId id="342" r:id="rId8"/>
    <p:sldId id="282" r:id="rId9"/>
    <p:sldId id="283" r:id="rId10"/>
    <p:sldId id="343" r:id="rId11"/>
    <p:sldId id="344" r:id="rId12"/>
    <p:sldId id="292" r:id="rId13"/>
    <p:sldId id="319" r:id="rId14"/>
    <p:sldId id="320" r:id="rId15"/>
    <p:sldId id="339" r:id="rId16"/>
    <p:sldId id="318" r:id="rId17"/>
    <p:sldId id="341" r:id="rId18"/>
    <p:sldId id="321" r:id="rId19"/>
    <p:sldId id="322" r:id="rId20"/>
    <p:sldId id="325" r:id="rId21"/>
    <p:sldId id="309" r:id="rId22"/>
    <p:sldId id="310" r:id="rId23"/>
    <p:sldId id="326" r:id="rId24"/>
    <p:sldId id="327" r:id="rId25"/>
    <p:sldId id="328" r:id="rId26"/>
    <p:sldId id="331" r:id="rId27"/>
    <p:sldId id="332" r:id="rId28"/>
    <p:sldId id="333" r:id="rId29"/>
    <p:sldId id="2684" r:id="rId30"/>
    <p:sldId id="334" r:id="rId31"/>
    <p:sldId id="345" r:id="rId32"/>
    <p:sldId id="336" r:id="rId33"/>
    <p:sldId id="337" r:id="rId34"/>
    <p:sldId id="338" r:id="rId35"/>
    <p:sldId id="314" r:id="rId36"/>
  </p:sldIdLst>
  <p:sldSz cx="12192000" cy="6858000"/>
  <p:notesSz cx="6858000" cy="9144000"/>
  <p:embeddedFontLst>
    <p:embeddedFont>
      <p:font typeface="TIAA Challenger Black" panose="020B0604020202020204" charset="0"/>
      <p:bold r:id="rId39"/>
      <p:boldItalic r:id="rId40"/>
    </p:embeddedFont>
    <p:embeddedFont>
      <p:font typeface="TIAA Challenger Semibold" panose="020B0604020202020204" charset="0"/>
      <p:bold r:id="rId41"/>
      <p:boldItalic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F21A57-81F1-0A4A-B610-BD34CFCB525D}">
          <p14:sldIdLst>
            <p14:sldId id="342"/>
            <p14:sldId id="282"/>
            <p14:sldId id="283"/>
            <p14:sldId id="343"/>
            <p14:sldId id="344"/>
            <p14:sldId id="292"/>
            <p14:sldId id="319"/>
            <p14:sldId id="320"/>
            <p14:sldId id="339"/>
            <p14:sldId id="318"/>
            <p14:sldId id="341"/>
            <p14:sldId id="321"/>
            <p14:sldId id="322"/>
            <p14:sldId id="325"/>
            <p14:sldId id="309"/>
            <p14:sldId id="310"/>
            <p14:sldId id="326"/>
            <p14:sldId id="327"/>
            <p14:sldId id="328"/>
            <p14:sldId id="331"/>
            <p14:sldId id="332"/>
            <p14:sldId id="333"/>
            <p14:sldId id="2684"/>
            <p14:sldId id="334"/>
            <p14:sldId id="345"/>
            <p14:sldId id="336"/>
            <p14:sldId id="337"/>
            <p14:sldId id="338"/>
            <p14:sldId id="3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F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4286A-7E8F-4987-B368-79A5D213C8C5}" v="3" dt="2025-09-05T14:31:04.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507"/>
  </p:normalViewPr>
  <p:slideViewPr>
    <p:cSldViewPr snapToGrid="0">
      <p:cViewPr varScale="1">
        <p:scale>
          <a:sx n="86" d="100"/>
          <a:sy n="86" d="100"/>
        </p:scale>
        <p:origin x="738" y="96"/>
      </p:cViewPr>
      <p:guideLst>
        <p:guide orient="horz" pos="2160"/>
        <p:guide pos="3840"/>
      </p:guideLst>
    </p:cSldViewPr>
  </p:slideViewPr>
  <p:outlineViewPr>
    <p:cViewPr>
      <p:scale>
        <a:sx n="33" d="100"/>
        <a:sy n="33" d="100"/>
      </p:scale>
      <p:origin x="0" y="-1384"/>
    </p:cViewPr>
  </p:outlineViewPr>
  <p:notesTextViewPr>
    <p:cViewPr>
      <p:scale>
        <a:sx n="110" d="100"/>
        <a:sy n="110" d="100"/>
      </p:scale>
      <p:origin x="0" y="0"/>
    </p:cViewPr>
  </p:notesTextViewPr>
  <p:sorterViewPr>
    <p:cViewPr>
      <p:scale>
        <a:sx n="80" d="100"/>
        <a:sy n="80" d="100"/>
      </p:scale>
      <p:origin x="0" y="0"/>
    </p:cViewPr>
  </p:sorterViewPr>
  <p:notesViewPr>
    <p:cSldViewPr snapToGrid="0">
      <p:cViewPr>
        <p:scale>
          <a:sx n="165" d="100"/>
          <a:sy n="165" d="100"/>
        </p:scale>
        <p:origin x="2864" y="-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4.fntdata"/><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ustomXml" Target="../customXml/item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a:noFill/>
              </a:ln>
              <a:effectLst/>
            </c:spPr>
            <c:extLst>
              <c:ext xmlns:c16="http://schemas.microsoft.com/office/drawing/2014/chart" uri="{C3380CC4-5D6E-409C-BE32-E72D297353CC}">
                <c16:uniqueId val="{00000001-F77B-844C-B20F-88CA7FFCAA3F}"/>
              </c:ext>
            </c:extLst>
          </c:dPt>
          <c:dPt>
            <c:idx val="1"/>
            <c:bubble3D val="0"/>
            <c:spPr>
              <a:solidFill>
                <a:schemeClr val="accent2"/>
              </a:solidFill>
              <a:ln>
                <a:noFill/>
              </a:ln>
              <a:effectLst/>
            </c:spPr>
            <c:extLst>
              <c:ext xmlns:c16="http://schemas.microsoft.com/office/drawing/2014/chart" uri="{C3380CC4-5D6E-409C-BE32-E72D297353CC}">
                <c16:uniqueId val="{00000003-F77B-844C-B20F-88CA7FFCAA3F}"/>
              </c:ext>
            </c:extLst>
          </c:dPt>
          <c:dPt>
            <c:idx val="2"/>
            <c:bubble3D val="0"/>
            <c:spPr>
              <a:solidFill>
                <a:schemeClr val="accent4"/>
              </a:solidFill>
              <a:ln>
                <a:noFill/>
              </a:ln>
              <a:effectLst/>
            </c:spPr>
            <c:extLst>
              <c:ext xmlns:c16="http://schemas.microsoft.com/office/drawing/2014/chart" uri="{C3380CC4-5D6E-409C-BE32-E72D297353CC}">
                <c16:uniqueId val="{00000005-F77B-844C-B20F-88CA7FFCAA3F}"/>
              </c:ext>
            </c:extLst>
          </c:dPt>
          <c:dPt>
            <c:idx val="3"/>
            <c:bubble3D val="0"/>
            <c:spPr>
              <a:solidFill>
                <a:schemeClr val="accent4"/>
              </a:solidFill>
              <a:ln>
                <a:noFill/>
              </a:ln>
              <a:effectLst/>
            </c:spPr>
            <c:extLst>
              <c:ext xmlns:c16="http://schemas.microsoft.com/office/drawing/2014/chart" uri="{C3380CC4-5D6E-409C-BE32-E72D297353CC}">
                <c16:uniqueId val="{00000007-F77B-844C-B20F-88CA7FFCAA3F}"/>
              </c:ext>
            </c:extLst>
          </c:dPt>
          <c:dPt>
            <c:idx val="4"/>
            <c:bubble3D val="0"/>
            <c:spPr>
              <a:solidFill>
                <a:schemeClr val="accent5"/>
              </a:solidFill>
              <a:ln>
                <a:noFill/>
              </a:ln>
              <a:effectLst/>
            </c:spPr>
            <c:extLst>
              <c:ext xmlns:c16="http://schemas.microsoft.com/office/drawing/2014/chart" uri="{C3380CC4-5D6E-409C-BE32-E72D297353CC}">
                <c16:uniqueId val="{00000009-F77B-844C-B20F-88CA7FFCAA3F}"/>
              </c:ext>
            </c:extLst>
          </c:dPt>
          <c:cat>
            <c:strRef>
              <c:f>Sheet1!$A$2:$A$4</c:f>
              <c:strCache>
                <c:ptCount val="3"/>
                <c:pt idx="0">
                  <c:v>Equities</c:v>
                </c:pt>
                <c:pt idx="1">
                  <c:v>Real estate</c:v>
                </c:pt>
                <c:pt idx="2">
                  <c:v>Fixed income</c:v>
                </c:pt>
              </c:strCache>
            </c:strRef>
          </c:cat>
          <c:val>
            <c:numRef>
              <c:f>Sheet1!$B$2:$B$4</c:f>
              <c:numCache>
                <c:formatCode>0%</c:formatCode>
                <c:ptCount val="3"/>
                <c:pt idx="0">
                  <c:v>0.86</c:v>
                </c:pt>
                <c:pt idx="1">
                  <c:v>0.09</c:v>
                </c:pt>
                <c:pt idx="2">
                  <c:v>0.05</c:v>
                </c:pt>
              </c:numCache>
            </c:numRef>
          </c:val>
          <c:extLst>
            <c:ext xmlns:c16="http://schemas.microsoft.com/office/drawing/2014/chart" uri="{C3380CC4-5D6E-409C-BE32-E72D297353CC}">
              <c16:uniqueId val="{0000000A-F77B-844C-B20F-88CA7FFCAA3F}"/>
            </c:ext>
          </c:extLst>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cap="flat" cmpd="sng" algn="ctr">
      <a:noFill/>
      <a:prstDash val="solid"/>
      <a:miter lim="800000"/>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8F9F-AF4E-8A5B-4E0B3B63F576}"/>
              </c:ext>
            </c:extLst>
          </c:dPt>
          <c:dPt>
            <c:idx val="1"/>
            <c:bubble3D val="0"/>
            <c:spPr>
              <a:solidFill>
                <a:schemeClr val="tx2"/>
              </a:solidFill>
              <a:ln w="19050">
                <a:noFill/>
              </a:ln>
              <a:effectLst/>
            </c:spPr>
            <c:extLst>
              <c:ext xmlns:c16="http://schemas.microsoft.com/office/drawing/2014/chart" uri="{C3380CC4-5D6E-409C-BE32-E72D297353CC}">
                <c16:uniqueId val="{00000003-8F9F-AF4E-8A5B-4E0B3B63F576}"/>
              </c:ext>
            </c:extLst>
          </c:dPt>
          <c:dPt>
            <c:idx val="2"/>
            <c:bubble3D val="0"/>
            <c:spPr>
              <a:solidFill>
                <a:schemeClr val="accent2"/>
              </a:solidFill>
              <a:ln w="19050">
                <a:noFill/>
              </a:ln>
              <a:effectLst/>
            </c:spPr>
            <c:extLst>
              <c:ext xmlns:c16="http://schemas.microsoft.com/office/drawing/2014/chart" uri="{C3380CC4-5D6E-409C-BE32-E72D297353CC}">
                <c16:uniqueId val="{00000005-8F9F-AF4E-8A5B-4E0B3B63F576}"/>
              </c:ext>
            </c:extLst>
          </c:dPt>
          <c:dPt>
            <c:idx val="3"/>
            <c:bubble3D val="0"/>
            <c:spPr>
              <a:solidFill>
                <a:schemeClr val="accent4"/>
              </a:solidFill>
              <a:ln w="19050">
                <a:noFill/>
              </a:ln>
              <a:effectLst/>
            </c:spPr>
            <c:extLst>
              <c:ext xmlns:c16="http://schemas.microsoft.com/office/drawing/2014/chart" uri="{C3380CC4-5D6E-409C-BE32-E72D297353CC}">
                <c16:uniqueId val="{00000007-8F9F-AF4E-8A5B-4E0B3B63F576}"/>
              </c:ext>
            </c:extLst>
          </c:dPt>
          <c:dPt>
            <c:idx val="4"/>
            <c:bubble3D val="0"/>
            <c:spPr>
              <a:solidFill>
                <a:schemeClr val="accent5"/>
              </a:solidFill>
              <a:ln w="19050">
                <a:noFill/>
              </a:ln>
              <a:effectLst/>
            </c:spPr>
            <c:extLst>
              <c:ext xmlns:c16="http://schemas.microsoft.com/office/drawing/2014/chart" uri="{C3380CC4-5D6E-409C-BE32-E72D297353CC}">
                <c16:uniqueId val="{00000009-8F9F-AF4E-8A5B-4E0B3B63F576}"/>
              </c:ext>
            </c:extLst>
          </c:dPt>
          <c:cat>
            <c:strRef>
              <c:f>Sheet1!$A$2:$A$6</c:f>
              <c:strCache>
                <c:ptCount val="4"/>
                <c:pt idx="0">
                  <c:v>Equities</c:v>
                </c:pt>
                <c:pt idx="1">
                  <c:v>Real estate</c:v>
                </c:pt>
                <c:pt idx="2">
                  <c:v>Fixed income</c:v>
                </c:pt>
                <c:pt idx="3">
                  <c:v>Money market</c:v>
                </c:pt>
              </c:strCache>
            </c:strRef>
          </c:cat>
          <c:val>
            <c:numRef>
              <c:f>Sheet1!$B$2:$B$6</c:f>
              <c:numCache>
                <c:formatCode>0%</c:formatCode>
                <c:ptCount val="5"/>
                <c:pt idx="0">
                  <c:v>0.8</c:v>
                </c:pt>
                <c:pt idx="1">
                  <c:v>0.12</c:v>
                </c:pt>
                <c:pt idx="2">
                  <c:v>0.04</c:v>
                </c:pt>
                <c:pt idx="3">
                  <c:v>0.04</c:v>
                </c:pt>
              </c:numCache>
            </c:numRef>
          </c:val>
          <c:extLst>
            <c:ext xmlns:c16="http://schemas.microsoft.com/office/drawing/2014/chart" uri="{C3380CC4-5D6E-409C-BE32-E72D297353CC}">
              <c16:uniqueId val="{0000000A-8F9F-AF4E-8A5B-4E0B3B63F576}"/>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50EA-E342-91F2-50B942A5C6DA}"/>
              </c:ext>
            </c:extLst>
          </c:dPt>
          <c:dPt>
            <c:idx val="1"/>
            <c:bubble3D val="0"/>
            <c:spPr>
              <a:solidFill>
                <a:schemeClr val="tx2"/>
              </a:solidFill>
              <a:ln w="19050">
                <a:noFill/>
              </a:ln>
              <a:effectLst/>
            </c:spPr>
            <c:extLst>
              <c:ext xmlns:c16="http://schemas.microsoft.com/office/drawing/2014/chart" uri="{C3380CC4-5D6E-409C-BE32-E72D297353CC}">
                <c16:uniqueId val="{00000003-50EA-E342-91F2-50B942A5C6DA}"/>
              </c:ext>
            </c:extLst>
          </c:dPt>
          <c:dPt>
            <c:idx val="2"/>
            <c:bubble3D val="0"/>
            <c:spPr>
              <a:solidFill>
                <a:schemeClr val="accent2"/>
              </a:solidFill>
              <a:ln w="19050">
                <a:noFill/>
              </a:ln>
              <a:effectLst/>
            </c:spPr>
            <c:extLst>
              <c:ext xmlns:c16="http://schemas.microsoft.com/office/drawing/2014/chart" uri="{C3380CC4-5D6E-409C-BE32-E72D297353CC}">
                <c16:uniqueId val="{00000005-50EA-E342-91F2-50B942A5C6DA}"/>
              </c:ext>
            </c:extLst>
          </c:dPt>
          <c:dPt>
            <c:idx val="3"/>
            <c:bubble3D val="0"/>
            <c:spPr>
              <a:solidFill>
                <a:schemeClr val="accent4"/>
              </a:solidFill>
              <a:ln w="19050">
                <a:noFill/>
              </a:ln>
              <a:effectLst/>
            </c:spPr>
            <c:extLst>
              <c:ext xmlns:c16="http://schemas.microsoft.com/office/drawing/2014/chart" uri="{C3380CC4-5D6E-409C-BE32-E72D297353CC}">
                <c16:uniqueId val="{00000007-50EA-E342-91F2-50B942A5C6DA}"/>
              </c:ext>
            </c:extLst>
          </c:dPt>
          <c:dPt>
            <c:idx val="4"/>
            <c:bubble3D val="0"/>
            <c:spPr>
              <a:solidFill>
                <a:schemeClr val="accent5"/>
              </a:solidFill>
              <a:ln w="19050">
                <a:noFill/>
              </a:ln>
              <a:effectLst/>
            </c:spPr>
            <c:extLst>
              <c:ext xmlns:c16="http://schemas.microsoft.com/office/drawing/2014/chart" uri="{C3380CC4-5D6E-409C-BE32-E72D297353CC}">
                <c16:uniqueId val="{00000009-50EA-E342-91F2-50B942A5C6DA}"/>
              </c:ext>
            </c:extLst>
          </c:dPt>
          <c:cat>
            <c:strRef>
              <c:f>Sheet1!$A$2:$A$5</c:f>
              <c:strCache>
                <c:ptCount val="4"/>
                <c:pt idx="0">
                  <c:v>Equities</c:v>
                </c:pt>
                <c:pt idx="1">
                  <c:v>Real estate</c:v>
                </c:pt>
                <c:pt idx="2">
                  <c:v>Fixed income</c:v>
                </c:pt>
                <c:pt idx="3">
                  <c:v>Money market</c:v>
                </c:pt>
              </c:strCache>
            </c:strRef>
          </c:cat>
          <c:val>
            <c:numRef>
              <c:f>Sheet1!$B$2:$B$5</c:f>
              <c:numCache>
                <c:formatCode>0%</c:formatCode>
                <c:ptCount val="4"/>
                <c:pt idx="0">
                  <c:v>0.71</c:v>
                </c:pt>
                <c:pt idx="1">
                  <c:v>0.13</c:v>
                </c:pt>
                <c:pt idx="2">
                  <c:v>0.09</c:v>
                </c:pt>
                <c:pt idx="3">
                  <c:v>7.0000000000000007E-2</c:v>
                </c:pt>
              </c:numCache>
            </c:numRef>
          </c:val>
          <c:extLst>
            <c:ext xmlns:c16="http://schemas.microsoft.com/office/drawing/2014/chart" uri="{C3380CC4-5D6E-409C-BE32-E72D297353CC}">
              <c16:uniqueId val="{0000000A-50EA-E342-91F2-50B942A5C6DA}"/>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a:noFill/>
              </a:ln>
              <a:effectLst/>
            </c:spPr>
            <c:extLst>
              <c:ext xmlns:c16="http://schemas.microsoft.com/office/drawing/2014/chart" uri="{C3380CC4-5D6E-409C-BE32-E72D297353CC}">
                <c16:uniqueId val="{00000001-6D4B-1740-897C-CE56AE364C11}"/>
              </c:ext>
            </c:extLst>
          </c:dPt>
          <c:dPt>
            <c:idx val="1"/>
            <c:bubble3D val="0"/>
            <c:spPr>
              <a:solidFill>
                <a:schemeClr val="accent2"/>
              </a:solidFill>
              <a:ln>
                <a:noFill/>
              </a:ln>
              <a:effectLst/>
            </c:spPr>
            <c:extLst>
              <c:ext xmlns:c16="http://schemas.microsoft.com/office/drawing/2014/chart" uri="{C3380CC4-5D6E-409C-BE32-E72D297353CC}">
                <c16:uniqueId val="{00000003-6D4B-1740-897C-CE56AE364C11}"/>
              </c:ext>
            </c:extLst>
          </c:dPt>
          <c:dPt>
            <c:idx val="2"/>
            <c:bubble3D val="0"/>
            <c:spPr>
              <a:solidFill>
                <a:schemeClr val="tx2"/>
              </a:solidFill>
              <a:ln>
                <a:noFill/>
              </a:ln>
              <a:effectLst/>
            </c:spPr>
            <c:extLst>
              <c:ext xmlns:c16="http://schemas.microsoft.com/office/drawing/2014/chart" uri="{C3380CC4-5D6E-409C-BE32-E72D297353CC}">
                <c16:uniqueId val="{00000005-6D4B-1740-897C-CE56AE364C11}"/>
              </c:ext>
            </c:extLst>
          </c:dPt>
          <c:dPt>
            <c:idx val="3"/>
            <c:bubble3D val="0"/>
            <c:spPr>
              <a:solidFill>
                <a:schemeClr val="accent5"/>
              </a:solidFill>
              <a:ln>
                <a:noFill/>
              </a:ln>
              <a:effectLst/>
            </c:spPr>
            <c:extLst>
              <c:ext xmlns:c16="http://schemas.microsoft.com/office/drawing/2014/chart" uri="{C3380CC4-5D6E-409C-BE32-E72D297353CC}">
                <c16:uniqueId val="{00000007-6D4B-1740-897C-CE56AE364C11}"/>
              </c:ext>
            </c:extLst>
          </c:dPt>
          <c:dPt>
            <c:idx val="4"/>
            <c:bubble3D val="0"/>
            <c:spPr>
              <a:solidFill>
                <a:schemeClr val="accent4"/>
              </a:solidFill>
              <a:ln>
                <a:noFill/>
              </a:ln>
              <a:effectLst/>
            </c:spPr>
            <c:extLst>
              <c:ext xmlns:c16="http://schemas.microsoft.com/office/drawing/2014/chart" uri="{C3380CC4-5D6E-409C-BE32-E72D297353CC}">
                <c16:uniqueId val="{00000009-6D4B-1740-897C-CE56AE364C11}"/>
              </c:ext>
            </c:extLst>
          </c:dPt>
          <c:cat>
            <c:strRef>
              <c:f>Sheet1!$A$2:$A$6</c:f>
              <c:strCache>
                <c:ptCount val="5"/>
                <c:pt idx="0">
                  <c:v>Equities</c:v>
                </c:pt>
                <c:pt idx="1">
                  <c:v>Fixed income</c:v>
                </c:pt>
                <c:pt idx="2">
                  <c:v>Real estate</c:v>
                </c:pt>
                <c:pt idx="3">
                  <c:v>Money market</c:v>
                </c:pt>
                <c:pt idx="4">
                  <c:v>Guaranteed</c:v>
                </c:pt>
              </c:strCache>
            </c:strRef>
          </c:cat>
          <c:val>
            <c:numRef>
              <c:f>Sheet1!$B$2:$B$6</c:f>
              <c:numCache>
                <c:formatCode>0%</c:formatCode>
                <c:ptCount val="5"/>
                <c:pt idx="0">
                  <c:v>0.32</c:v>
                </c:pt>
                <c:pt idx="1">
                  <c:v>0.08</c:v>
                </c:pt>
                <c:pt idx="2">
                  <c:v>0.28999999999999998</c:v>
                </c:pt>
                <c:pt idx="3">
                  <c:v>7.0000000000000007E-2</c:v>
                </c:pt>
                <c:pt idx="4">
                  <c:v>0.24</c:v>
                </c:pt>
              </c:numCache>
            </c:numRef>
          </c:val>
          <c:extLst>
            <c:ext xmlns:c16="http://schemas.microsoft.com/office/drawing/2014/chart" uri="{C3380CC4-5D6E-409C-BE32-E72D297353CC}">
              <c16:uniqueId val="{0000000A-6D4B-1740-897C-CE56AE364C11}"/>
            </c:ext>
          </c:extLst>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cap="flat" cmpd="sng" algn="ctr">
      <a:noFill/>
      <a:prstDash val="solid"/>
      <a:miter lim="800000"/>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a:noFill/>
              </a:ln>
              <a:effectLst/>
            </c:spPr>
            <c:extLst>
              <c:ext xmlns:c16="http://schemas.microsoft.com/office/drawing/2014/chart" uri="{C3380CC4-5D6E-409C-BE32-E72D297353CC}">
                <c16:uniqueId val="{00000001-C160-ED4F-92F6-9D2EC09F4452}"/>
              </c:ext>
            </c:extLst>
          </c:dPt>
          <c:dPt>
            <c:idx val="1"/>
            <c:bubble3D val="0"/>
            <c:spPr>
              <a:solidFill>
                <a:schemeClr val="accent2"/>
              </a:solidFill>
              <a:ln>
                <a:noFill/>
              </a:ln>
              <a:effectLst/>
            </c:spPr>
            <c:extLst>
              <c:ext xmlns:c16="http://schemas.microsoft.com/office/drawing/2014/chart" uri="{C3380CC4-5D6E-409C-BE32-E72D297353CC}">
                <c16:uniqueId val="{00000003-C160-ED4F-92F6-9D2EC09F4452}"/>
              </c:ext>
            </c:extLst>
          </c:dPt>
          <c:dPt>
            <c:idx val="2"/>
            <c:bubble3D val="0"/>
            <c:spPr>
              <a:solidFill>
                <a:schemeClr val="tx2"/>
              </a:solidFill>
              <a:ln>
                <a:noFill/>
              </a:ln>
              <a:effectLst/>
            </c:spPr>
            <c:extLst>
              <c:ext xmlns:c16="http://schemas.microsoft.com/office/drawing/2014/chart" uri="{C3380CC4-5D6E-409C-BE32-E72D297353CC}">
                <c16:uniqueId val="{00000005-C160-ED4F-92F6-9D2EC09F4452}"/>
              </c:ext>
            </c:extLst>
          </c:dPt>
          <c:dPt>
            <c:idx val="3"/>
            <c:bubble3D val="0"/>
            <c:spPr>
              <a:solidFill>
                <a:schemeClr val="accent5"/>
              </a:solidFill>
              <a:ln>
                <a:noFill/>
              </a:ln>
              <a:effectLst/>
            </c:spPr>
            <c:extLst>
              <c:ext xmlns:c16="http://schemas.microsoft.com/office/drawing/2014/chart" uri="{C3380CC4-5D6E-409C-BE32-E72D297353CC}">
                <c16:uniqueId val="{00000007-C160-ED4F-92F6-9D2EC09F4452}"/>
              </c:ext>
            </c:extLst>
          </c:dPt>
          <c:dPt>
            <c:idx val="4"/>
            <c:bubble3D val="0"/>
            <c:spPr>
              <a:solidFill>
                <a:schemeClr val="accent4"/>
              </a:solidFill>
              <a:ln>
                <a:noFill/>
              </a:ln>
              <a:effectLst/>
            </c:spPr>
            <c:extLst>
              <c:ext xmlns:c16="http://schemas.microsoft.com/office/drawing/2014/chart" uri="{C3380CC4-5D6E-409C-BE32-E72D297353CC}">
                <c16:uniqueId val="{00000009-C160-ED4F-92F6-9D2EC09F4452}"/>
              </c:ext>
            </c:extLst>
          </c:dPt>
          <c:cat>
            <c:strRef>
              <c:f>Sheet1!$A$2:$A$6</c:f>
              <c:strCache>
                <c:ptCount val="5"/>
                <c:pt idx="0">
                  <c:v>Equities</c:v>
                </c:pt>
                <c:pt idx="1">
                  <c:v>Real estate</c:v>
                </c:pt>
                <c:pt idx="2">
                  <c:v>Fixed income</c:v>
                </c:pt>
                <c:pt idx="3">
                  <c:v>Money market</c:v>
                </c:pt>
                <c:pt idx="4">
                  <c:v>Guaranteed</c:v>
                </c:pt>
              </c:strCache>
            </c:strRef>
          </c:cat>
          <c:val>
            <c:numRef>
              <c:f>Sheet1!$B$2:$B$6</c:f>
              <c:numCache>
                <c:formatCode>0%</c:formatCode>
                <c:ptCount val="5"/>
                <c:pt idx="0">
                  <c:v>0.12</c:v>
                </c:pt>
                <c:pt idx="1">
                  <c:v>0.08</c:v>
                </c:pt>
                <c:pt idx="2">
                  <c:v>0.42</c:v>
                </c:pt>
                <c:pt idx="3">
                  <c:v>0.09</c:v>
                </c:pt>
                <c:pt idx="4">
                  <c:v>0.28999999999999998</c:v>
                </c:pt>
              </c:numCache>
            </c:numRef>
          </c:val>
          <c:extLst>
            <c:ext xmlns:c16="http://schemas.microsoft.com/office/drawing/2014/chart" uri="{C3380CC4-5D6E-409C-BE32-E72D297353CC}">
              <c16:uniqueId val="{0000000A-C160-ED4F-92F6-9D2EC09F4452}"/>
            </c:ext>
          </c:extLst>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cap="flat" cmpd="sng" algn="ctr">
      <a:noFill/>
      <a:prstDash val="solid"/>
      <a:miter lim="800000"/>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a:noFill/>
              </a:ln>
              <a:effectLst/>
            </c:spPr>
            <c:extLst>
              <c:ext xmlns:c16="http://schemas.microsoft.com/office/drawing/2014/chart" uri="{C3380CC4-5D6E-409C-BE32-E72D297353CC}">
                <c16:uniqueId val="{00000001-D44E-3541-8A1E-4F38A0BD99E1}"/>
              </c:ext>
            </c:extLst>
          </c:dPt>
          <c:dPt>
            <c:idx val="1"/>
            <c:bubble3D val="0"/>
            <c:spPr>
              <a:solidFill>
                <a:schemeClr val="accent2"/>
              </a:solidFill>
              <a:ln>
                <a:noFill/>
              </a:ln>
              <a:effectLst/>
            </c:spPr>
            <c:extLst>
              <c:ext xmlns:c16="http://schemas.microsoft.com/office/drawing/2014/chart" uri="{C3380CC4-5D6E-409C-BE32-E72D297353CC}">
                <c16:uniqueId val="{00000003-D44E-3541-8A1E-4F38A0BD99E1}"/>
              </c:ext>
            </c:extLst>
          </c:dPt>
          <c:dPt>
            <c:idx val="2"/>
            <c:bubble3D val="0"/>
            <c:spPr>
              <a:solidFill>
                <a:schemeClr val="tx2"/>
              </a:solidFill>
              <a:ln>
                <a:noFill/>
              </a:ln>
              <a:effectLst/>
            </c:spPr>
            <c:extLst>
              <c:ext xmlns:c16="http://schemas.microsoft.com/office/drawing/2014/chart" uri="{C3380CC4-5D6E-409C-BE32-E72D297353CC}">
                <c16:uniqueId val="{00000005-D44E-3541-8A1E-4F38A0BD99E1}"/>
              </c:ext>
            </c:extLst>
          </c:dPt>
          <c:dPt>
            <c:idx val="3"/>
            <c:bubble3D val="0"/>
            <c:spPr>
              <a:solidFill>
                <a:schemeClr val="accent4"/>
              </a:solidFill>
              <a:ln>
                <a:noFill/>
              </a:ln>
              <a:effectLst/>
            </c:spPr>
            <c:extLst>
              <c:ext xmlns:c16="http://schemas.microsoft.com/office/drawing/2014/chart" uri="{C3380CC4-5D6E-409C-BE32-E72D297353CC}">
                <c16:uniqueId val="{00000007-D44E-3541-8A1E-4F38A0BD99E1}"/>
              </c:ext>
            </c:extLst>
          </c:dPt>
          <c:dPt>
            <c:idx val="4"/>
            <c:bubble3D val="0"/>
            <c:spPr>
              <a:solidFill>
                <a:schemeClr val="accent5"/>
              </a:solidFill>
              <a:ln>
                <a:noFill/>
              </a:ln>
              <a:effectLst/>
            </c:spPr>
            <c:extLst>
              <c:ext xmlns:c16="http://schemas.microsoft.com/office/drawing/2014/chart" uri="{C3380CC4-5D6E-409C-BE32-E72D297353CC}">
                <c16:uniqueId val="{00000009-D44E-3541-8A1E-4F38A0BD99E1}"/>
              </c:ext>
            </c:extLst>
          </c:dPt>
          <c:cat>
            <c:strRef>
              <c:f>Sheet1!$A$2:$A$5</c:f>
              <c:strCache>
                <c:ptCount val="4"/>
                <c:pt idx="0">
                  <c:v>Equities</c:v>
                </c:pt>
                <c:pt idx="1">
                  <c:v>Real estate</c:v>
                </c:pt>
                <c:pt idx="2">
                  <c:v>Fixed income</c:v>
                </c:pt>
                <c:pt idx="3">
                  <c:v>Money market</c:v>
                </c:pt>
              </c:strCache>
            </c:strRef>
          </c:cat>
          <c:val>
            <c:numRef>
              <c:f>Sheet1!$B$2:$B$5</c:f>
              <c:numCache>
                <c:formatCode>0%</c:formatCode>
                <c:ptCount val="4"/>
                <c:pt idx="0">
                  <c:v>0.71</c:v>
                </c:pt>
                <c:pt idx="1">
                  <c:v>0.09</c:v>
                </c:pt>
                <c:pt idx="2">
                  <c:v>0.13</c:v>
                </c:pt>
                <c:pt idx="3">
                  <c:v>7.0000000000000007E-2</c:v>
                </c:pt>
              </c:numCache>
            </c:numRef>
          </c:val>
          <c:extLst>
            <c:ext xmlns:c16="http://schemas.microsoft.com/office/drawing/2014/chart" uri="{C3380CC4-5D6E-409C-BE32-E72D297353CC}">
              <c16:uniqueId val="{0000000A-D44E-3541-8A1E-4F38A0BD99E1}"/>
            </c:ext>
          </c:extLst>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cap="flat" cmpd="sng" algn="ctr">
      <a:noFill/>
      <a:prstDash val="solid"/>
      <a:miter lim="800000"/>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4"/>
            </a:solidFill>
            <a:ln w="19050">
              <a:noFill/>
            </a:ln>
          </c:spPr>
          <c:dPt>
            <c:idx val="0"/>
            <c:bubble3D val="0"/>
            <c:spPr>
              <a:solidFill>
                <a:schemeClr val="tx1"/>
              </a:solidFill>
              <a:ln w="19050">
                <a:noFill/>
              </a:ln>
              <a:effectLst/>
            </c:spPr>
            <c:extLst>
              <c:ext xmlns:c16="http://schemas.microsoft.com/office/drawing/2014/chart" uri="{C3380CC4-5D6E-409C-BE32-E72D297353CC}">
                <c16:uniqueId val="{00000001-17F8-174E-9B30-3D3CEF7E3629}"/>
              </c:ext>
            </c:extLst>
          </c:dPt>
          <c:dPt>
            <c:idx val="1"/>
            <c:bubble3D val="0"/>
            <c:spPr>
              <a:solidFill>
                <a:schemeClr val="accent6"/>
              </a:solidFill>
              <a:ln w="19050">
                <a:noFill/>
              </a:ln>
              <a:effectLst/>
            </c:spPr>
            <c:extLst>
              <c:ext xmlns:c16="http://schemas.microsoft.com/office/drawing/2014/chart" uri="{C3380CC4-5D6E-409C-BE32-E72D297353CC}">
                <c16:uniqueId val="{00000003-17F8-174E-9B30-3D3CEF7E3629}"/>
              </c:ext>
            </c:extLst>
          </c:dPt>
          <c:dPt>
            <c:idx val="2"/>
            <c:bubble3D val="0"/>
            <c:spPr>
              <a:solidFill>
                <a:schemeClr val="tx2"/>
              </a:solidFill>
              <a:ln w="19050">
                <a:noFill/>
              </a:ln>
              <a:effectLst/>
            </c:spPr>
            <c:extLst>
              <c:ext xmlns:c16="http://schemas.microsoft.com/office/drawing/2014/chart" uri="{C3380CC4-5D6E-409C-BE32-E72D297353CC}">
                <c16:uniqueId val="{00000005-17F8-174E-9B30-3D3CEF7E3629}"/>
              </c:ext>
            </c:extLst>
          </c:dPt>
          <c:dPt>
            <c:idx val="3"/>
            <c:bubble3D val="0"/>
            <c:spPr>
              <a:solidFill>
                <a:schemeClr val="accent5"/>
              </a:solidFill>
              <a:ln w="19050">
                <a:noFill/>
              </a:ln>
            </c:spPr>
            <c:extLst>
              <c:ext xmlns:c16="http://schemas.microsoft.com/office/drawing/2014/chart" uri="{C3380CC4-5D6E-409C-BE32-E72D297353CC}">
                <c16:uniqueId val="{00000007-17F8-174E-9B30-3D3CEF7E3629}"/>
              </c:ext>
            </c:extLst>
          </c:dPt>
          <c:dPt>
            <c:idx val="4"/>
            <c:bubble3D val="0"/>
            <c:spPr>
              <a:solidFill>
                <a:srgbClr val="007C91"/>
              </a:solidFill>
              <a:ln w="19050">
                <a:noFill/>
              </a:ln>
            </c:spPr>
            <c:extLst>
              <c:ext xmlns:c16="http://schemas.microsoft.com/office/drawing/2014/chart" uri="{C3380CC4-5D6E-409C-BE32-E72D297353CC}">
                <c16:uniqueId val="{00000009-17F8-174E-9B30-3D3CEF7E3629}"/>
              </c:ext>
            </c:extLst>
          </c:dPt>
          <c:cat>
            <c:strRef>
              <c:f>Sheet1!$A$2:$A$6</c:f>
              <c:strCache>
                <c:ptCount val="4"/>
                <c:pt idx="0">
                  <c:v>Equities</c:v>
                </c:pt>
                <c:pt idx="2">
                  <c:v>Fixed income</c:v>
                </c:pt>
                <c:pt idx="3">
                  <c:v>Money market</c:v>
                </c:pt>
              </c:strCache>
            </c:strRef>
          </c:cat>
          <c:val>
            <c:numRef>
              <c:f>Sheet1!$B$2:$B$6</c:f>
              <c:numCache>
                <c:formatCode>General</c:formatCode>
                <c:ptCount val="5"/>
                <c:pt idx="0" formatCode="0%">
                  <c:v>0.75</c:v>
                </c:pt>
                <c:pt idx="2" formatCode="0%">
                  <c:v>0.2</c:v>
                </c:pt>
                <c:pt idx="3" formatCode="0%">
                  <c:v>0.05</c:v>
                </c:pt>
              </c:numCache>
            </c:numRef>
          </c:val>
          <c:extLst>
            <c:ext xmlns:c16="http://schemas.microsoft.com/office/drawing/2014/chart" uri="{C3380CC4-5D6E-409C-BE32-E72D297353CC}">
              <c16:uniqueId val="{0000000A-17F8-174E-9B30-3D3CEF7E3629}"/>
            </c:ext>
          </c:extLst>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4"/>
            </a:solidFill>
            <a:ln w="19050">
              <a:noFill/>
            </a:ln>
          </c:spPr>
          <c:dPt>
            <c:idx val="0"/>
            <c:bubble3D val="0"/>
            <c:spPr>
              <a:solidFill>
                <a:schemeClr val="tx1"/>
              </a:solidFill>
              <a:ln w="19050">
                <a:noFill/>
              </a:ln>
              <a:effectLst/>
            </c:spPr>
            <c:extLst>
              <c:ext xmlns:c16="http://schemas.microsoft.com/office/drawing/2014/chart" uri="{C3380CC4-5D6E-409C-BE32-E72D297353CC}">
                <c16:uniqueId val="{00000001-53C1-5F49-AB4A-1AEC7ABC86D3}"/>
              </c:ext>
            </c:extLst>
          </c:dPt>
          <c:dPt>
            <c:idx val="1"/>
            <c:bubble3D val="0"/>
            <c:spPr>
              <a:solidFill>
                <a:schemeClr val="accent6"/>
              </a:solidFill>
              <a:ln w="19050">
                <a:noFill/>
              </a:ln>
              <a:effectLst/>
            </c:spPr>
            <c:extLst>
              <c:ext xmlns:c16="http://schemas.microsoft.com/office/drawing/2014/chart" uri="{C3380CC4-5D6E-409C-BE32-E72D297353CC}">
                <c16:uniqueId val="{00000003-53C1-5F49-AB4A-1AEC7ABC86D3}"/>
              </c:ext>
            </c:extLst>
          </c:dPt>
          <c:dPt>
            <c:idx val="2"/>
            <c:bubble3D val="0"/>
            <c:spPr>
              <a:solidFill>
                <a:schemeClr val="tx2"/>
              </a:solidFill>
              <a:ln w="19050">
                <a:noFill/>
              </a:ln>
              <a:effectLst/>
            </c:spPr>
            <c:extLst>
              <c:ext xmlns:c16="http://schemas.microsoft.com/office/drawing/2014/chart" uri="{C3380CC4-5D6E-409C-BE32-E72D297353CC}">
                <c16:uniqueId val="{00000005-53C1-5F49-AB4A-1AEC7ABC86D3}"/>
              </c:ext>
            </c:extLst>
          </c:dPt>
          <c:dPt>
            <c:idx val="3"/>
            <c:bubble3D val="0"/>
            <c:spPr>
              <a:solidFill>
                <a:schemeClr val="accent5"/>
              </a:solidFill>
              <a:ln w="19050">
                <a:noFill/>
              </a:ln>
            </c:spPr>
            <c:extLst>
              <c:ext xmlns:c16="http://schemas.microsoft.com/office/drawing/2014/chart" uri="{C3380CC4-5D6E-409C-BE32-E72D297353CC}">
                <c16:uniqueId val="{00000007-53C1-5F49-AB4A-1AEC7ABC86D3}"/>
              </c:ext>
            </c:extLst>
          </c:dPt>
          <c:dPt>
            <c:idx val="4"/>
            <c:bubble3D val="0"/>
            <c:spPr>
              <a:solidFill>
                <a:srgbClr val="007C91"/>
              </a:solidFill>
              <a:ln w="19050">
                <a:noFill/>
              </a:ln>
            </c:spPr>
            <c:extLst>
              <c:ext xmlns:c16="http://schemas.microsoft.com/office/drawing/2014/chart" uri="{C3380CC4-5D6E-409C-BE32-E72D297353CC}">
                <c16:uniqueId val="{00000009-53C1-5F49-AB4A-1AEC7ABC86D3}"/>
              </c:ext>
            </c:extLst>
          </c:dPt>
          <c:cat>
            <c:strRef>
              <c:f>Sheet1!$A$2:$A$6</c:f>
              <c:strCache>
                <c:ptCount val="4"/>
                <c:pt idx="0">
                  <c:v>Equities</c:v>
                </c:pt>
                <c:pt idx="2">
                  <c:v>Fixed income</c:v>
                </c:pt>
                <c:pt idx="3">
                  <c:v>Money market</c:v>
                </c:pt>
              </c:strCache>
            </c:strRef>
          </c:cat>
          <c:val>
            <c:numRef>
              <c:f>Sheet1!$B$2:$B$6</c:f>
              <c:numCache>
                <c:formatCode>General</c:formatCode>
                <c:ptCount val="5"/>
                <c:pt idx="0" formatCode="0%">
                  <c:v>0.75</c:v>
                </c:pt>
                <c:pt idx="2" formatCode="0%">
                  <c:v>0.2</c:v>
                </c:pt>
                <c:pt idx="3" formatCode="0%">
                  <c:v>0.05</c:v>
                </c:pt>
              </c:numCache>
            </c:numRef>
          </c:val>
          <c:extLst>
            <c:ext xmlns:c16="http://schemas.microsoft.com/office/drawing/2014/chart" uri="{C3380CC4-5D6E-409C-BE32-E72D297353CC}">
              <c16:uniqueId val="{0000000A-53C1-5F49-AB4A-1AEC7ABC86D3}"/>
            </c:ext>
          </c:extLst>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4"/>
            </a:solidFill>
            <a:ln w="19050">
              <a:noFill/>
            </a:ln>
          </c:spPr>
          <c:dPt>
            <c:idx val="0"/>
            <c:bubble3D val="0"/>
            <c:spPr>
              <a:solidFill>
                <a:schemeClr val="tx1"/>
              </a:solidFill>
              <a:ln w="19050">
                <a:noFill/>
              </a:ln>
              <a:effectLst/>
            </c:spPr>
            <c:extLst>
              <c:ext xmlns:c16="http://schemas.microsoft.com/office/drawing/2014/chart" uri="{C3380CC4-5D6E-409C-BE32-E72D297353CC}">
                <c16:uniqueId val="{00000001-774F-1542-8BF0-B137012ABEE8}"/>
              </c:ext>
            </c:extLst>
          </c:dPt>
          <c:dPt>
            <c:idx val="1"/>
            <c:bubble3D val="0"/>
            <c:spPr>
              <a:solidFill>
                <a:schemeClr val="accent6"/>
              </a:solidFill>
              <a:ln w="19050">
                <a:noFill/>
              </a:ln>
              <a:effectLst/>
            </c:spPr>
            <c:extLst>
              <c:ext xmlns:c16="http://schemas.microsoft.com/office/drawing/2014/chart" uri="{C3380CC4-5D6E-409C-BE32-E72D297353CC}">
                <c16:uniqueId val="{00000003-774F-1542-8BF0-B137012ABEE8}"/>
              </c:ext>
            </c:extLst>
          </c:dPt>
          <c:dPt>
            <c:idx val="2"/>
            <c:bubble3D val="0"/>
            <c:spPr>
              <a:solidFill>
                <a:schemeClr val="tx2"/>
              </a:solidFill>
              <a:ln w="19050">
                <a:noFill/>
              </a:ln>
              <a:effectLst/>
            </c:spPr>
            <c:extLst>
              <c:ext xmlns:c16="http://schemas.microsoft.com/office/drawing/2014/chart" uri="{C3380CC4-5D6E-409C-BE32-E72D297353CC}">
                <c16:uniqueId val="{00000005-774F-1542-8BF0-B137012ABEE8}"/>
              </c:ext>
            </c:extLst>
          </c:dPt>
          <c:dPt>
            <c:idx val="3"/>
            <c:bubble3D val="0"/>
            <c:spPr>
              <a:solidFill>
                <a:schemeClr val="accent5"/>
              </a:solidFill>
              <a:ln w="19050">
                <a:noFill/>
              </a:ln>
            </c:spPr>
            <c:extLst>
              <c:ext xmlns:c16="http://schemas.microsoft.com/office/drawing/2014/chart" uri="{C3380CC4-5D6E-409C-BE32-E72D297353CC}">
                <c16:uniqueId val="{00000007-774F-1542-8BF0-B137012ABEE8}"/>
              </c:ext>
            </c:extLst>
          </c:dPt>
          <c:dPt>
            <c:idx val="4"/>
            <c:bubble3D val="0"/>
            <c:spPr>
              <a:solidFill>
                <a:srgbClr val="007C91"/>
              </a:solidFill>
              <a:ln w="19050">
                <a:noFill/>
              </a:ln>
            </c:spPr>
            <c:extLst>
              <c:ext xmlns:c16="http://schemas.microsoft.com/office/drawing/2014/chart" uri="{C3380CC4-5D6E-409C-BE32-E72D297353CC}">
                <c16:uniqueId val="{00000009-774F-1542-8BF0-B137012ABEE8}"/>
              </c:ext>
            </c:extLst>
          </c:dPt>
          <c:cat>
            <c:strRef>
              <c:f>Sheet1!$A$2:$A$6</c:f>
              <c:strCache>
                <c:ptCount val="4"/>
                <c:pt idx="0">
                  <c:v>Equities</c:v>
                </c:pt>
                <c:pt idx="2">
                  <c:v>Fixed income</c:v>
                </c:pt>
                <c:pt idx="3">
                  <c:v>Money market</c:v>
                </c:pt>
              </c:strCache>
            </c:strRef>
          </c:cat>
          <c:val>
            <c:numRef>
              <c:f>Sheet1!$B$2:$B$6</c:f>
              <c:numCache>
                <c:formatCode>General</c:formatCode>
                <c:ptCount val="5"/>
                <c:pt idx="0" formatCode="0%">
                  <c:v>0.3</c:v>
                </c:pt>
                <c:pt idx="2" formatCode="0%">
                  <c:v>0.6</c:v>
                </c:pt>
                <c:pt idx="3" formatCode="0%">
                  <c:v>0.1</c:v>
                </c:pt>
              </c:numCache>
            </c:numRef>
          </c:val>
          <c:extLst>
            <c:ext xmlns:c16="http://schemas.microsoft.com/office/drawing/2014/chart" uri="{C3380CC4-5D6E-409C-BE32-E72D297353CC}">
              <c16:uniqueId val="{0000000A-774F-1542-8BF0-B137012ABEE8}"/>
            </c:ext>
          </c:extLst>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3866317391285"/>
          <c:y val="2.8822724384814577E-2"/>
          <c:w val="0.86771285785133878"/>
          <c:h val="0.85160489569692555"/>
        </c:manualLayout>
      </c:layout>
      <c:barChart>
        <c:barDir val="col"/>
        <c:grouping val="stacked"/>
        <c:varyColors val="0"/>
        <c:ser>
          <c:idx val="0"/>
          <c:order val="0"/>
          <c:tx>
            <c:strRef>
              <c:f>Sheet1!$B$1</c:f>
              <c:strCache>
                <c:ptCount val="1"/>
                <c:pt idx="0">
                  <c:v>Growth</c:v>
                </c:pt>
              </c:strCache>
            </c:strRef>
          </c:tx>
          <c:spPr>
            <a:solidFill>
              <a:schemeClr val="accent4"/>
            </a:solidFill>
            <a:ln>
              <a:noFill/>
            </a:ln>
            <a:effectLst/>
          </c:spPr>
          <c:invertIfNegative val="0"/>
          <c:dLbls>
            <c:delete val="1"/>
          </c:dLbls>
          <c:cat>
            <c:strRef>
              <c:f>Sheet1!$A$2:$A$5</c:f>
              <c:strCache>
                <c:ptCount val="4"/>
                <c:pt idx="0">
                  <c:v>Invest</c:v>
                </c:pt>
                <c:pt idx="1">
                  <c:v>Year 1</c:v>
                </c:pt>
                <c:pt idx="2">
                  <c:v>Year 2</c:v>
                </c:pt>
                <c:pt idx="3">
                  <c:v>Year 3</c:v>
                </c:pt>
              </c:strCache>
            </c:strRef>
          </c:cat>
          <c:val>
            <c:numRef>
              <c:f>Sheet1!$B$2:$B$5</c:f>
              <c:numCache>
                <c:formatCode>_("$"* #,##0_);_("$"* \(#,##0\);_("$"* "-"??_);_(@_)</c:formatCode>
                <c:ptCount val="4"/>
                <c:pt idx="0">
                  <c:v>1000</c:v>
                </c:pt>
                <c:pt idx="1">
                  <c:v>1000</c:v>
                </c:pt>
                <c:pt idx="2">
                  <c:v>1000</c:v>
                </c:pt>
                <c:pt idx="3">
                  <c:v>1000</c:v>
                </c:pt>
              </c:numCache>
            </c:numRef>
          </c:val>
          <c:extLst>
            <c:ext xmlns:c16="http://schemas.microsoft.com/office/drawing/2014/chart" uri="{C3380CC4-5D6E-409C-BE32-E72D297353CC}">
              <c16:uniqueId val="{00000000-CC89-FC4B-AD09-CF4738247666}"/>
            </c:ext>
          </c:extLst>
        </c:ser>
        <c:ser>
          <c:idx val="1"/>
          <c:order val="1"/>
          <c:tx>
            <c:strRef>
              <c:f>Sheet1!$C$1</c:f>
              <c:strCache>
                <c:ptCount val="1"/>
                <c:pt idx="0">
                  <c:v>Column1</c:v>
                </c:pt>
              </c:strCache>
            </c:strRef>
          </c:tx>
          <c:spPr>
            <a:solidFill>
              <a:schemeClr val="tx1"/>
            </a:solidFill>
            <a:ln>
              <a:noFill/>
            </a:ln>
            <a:effectLst/>
          </c:spPr>
          <c:invertIfNegative val="0"/>
          <c:dLbls>
            <c:delete val="1"/>
          </c:dLbls>
          <c:cat>
            <c:strRef>
              <c:f>Sheet1!$A$2:$A$5</c:f>
              <c:strCache>
                <c:ptCount val="4"/>
                <c:pt idx="0">
                  <c:v>Invest</c:v>
                </c:pt>
                <c:pt idx="1">
                  <c:v>Year 1</c:v>
                </c:pt>
                <c:pt idx="2">
                  <c:v>Year 2</c:v>
                </c:pt>
                <c:pt idx="3">
                  <c:v>Year 3</c:v>
                </c:pt>
              </c:strCache>
            </c:strRef>
          </c:cat>
          <c:val>
            <c:numRef>
              <c:f>Sheet1!$C$2:$C$5</c:f>
              <c:numCache>
                <c:formatCode>General</c:formatCode>
                <c:ptCount val="4"/>
                <c:pt idx="0">
                  <c:v>0</c:v>
                </c:pt>
                <c:pt idx="1">
                  <c:v>60</c:v>
                </c:pt>
                <c:pt idx="2">
                  <c:v>338</c:v>
                </c:pt>
                <c:pt idx="3">
                  <c:v>791</c:v>
                </c:pt>
              </c:numCache>
            </c:numRef>
          </c:val>
          <c:extLst>
            <c:ext xmlns:c16="http://schemas.microsoft.com/office/drawing/2014/chart" uri="{C3380CC4-5D6E-409C-BE32-E72D297353CC}">
              <c16:uniqueId val="{00000001-CC89-FC4B-AD09-CF4738247666}"/>
            </c:ext>
          </c:extLst>
        </c:ser>
        <c:dLbls>
          <c:showLegendKey val="0"/>
          <c:showVal val="1"/>
          <c:showCatName val="0"/>
          <c:showSerName val="0"/>
          <c:showPercent val="0"/>
          <c:showBubbleSize val="0"/>
        </c:dLbls>
        <c:gapWidth val="219"/>
        <c:overlap val="100"/>
        <c:axId val="1927930767"/>
        <c:axId val="1927943647"/>
      </c:barChart>
      <c:catAx>
        <c:axId val="1927930767"/>
        <c:scaling>
          <c:orientation val="minMax"/>
        </c:scaling>
        <c:delete val="1"/>
        <c:axPos val="b"/>
        <c:numFmt formatCode="General" sourceLinked="1"/>
        <c:majorTickMark val="out"/>
        <c:minorTickMark val="none"/>
        <c:tickLblPos val="nextTo"/>
        <c:crossAx val="1927943647"/>
        <c:crosses val="autoZero"/>
        <c:auto val="1"/>
        <c:lblAlgn val="ctr"/>
        <c:lblOffset val="100"/>
        <c:noMultiLvlLbl val="0"/>
      </c:catAx>
      <c:valAx>
        <c:axId val="1927943647"/>
        <c:scaling>
          <c:orientation val="minMax"/>
          <c:min val="0.01"/>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out"/>
        <c:minorTickMark val="none"/>
        <c:tickLblPos val="nextTo"/>
        <c:crossAx val="19279307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2"/>
            <c:invertIfNegative val="0"/>
            <c:bubble3D val="0"/>
            <c:spPr>
              <a:solidFill>
                <a:schemeClr val="tx2"/>
              </a:solidFill>
              <a:ln>
                <a:noFill/>
              </a:ln>
              <a:effectLst/>
            </c:spPr>
            <c:extLst>
              <c:ext xmlns:c16="http://schemas.microsoft.com/office/drawing/2014/chart" uri="{C3380CC4-5D6E-409C-BE32-E72D297353CC}">
                <c16:uniqueId val="{00000003-CB57-2749-BC23-41DEB32BC46C}"/>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c:v>
                </c:pt>
                <c:pt idx="1">
                  <c:v>5</c:v>
                </c:pt>
                <c:pt idx="2">
                  <c:v>-2</c:v>
                </c:pt>
                <c:pt idx="3">
                  <c:v>4</c:v>
                </c:pt>
              </c:numCache>
            </c:numRef>
          </c:val>
          <c:extLst>
            <c:ext xmlns:c16="http://schemas.microsoft.com/office/drawing/2014/chart" uri="{C3380CC4-5D6E-409C-BE32-E72D297353CC}">
              <c16:uniqueId val="{00000000-CB57-2749-BC23-41DEB32BC46C}"/>
            </c:ext>
          </c:extLst>
        </c:ser>
        <c:dLbls>
          <c:showLegendKey val="0"/>
          <c:showVal val="0"/>
          <c:showCatName val="0"/>
          <c:showSerName val="0"/>
          <c:showPercent val="0"/>
          <c:showBubbleSize val="0"/>
        </c:dLbls>
        <c:gapWidth val="86"/>
        <c:axId val="198279968"/>
        <c:axId val="198299840"/>
      </c:barChart>
      <c:catAx>
        <c:axId val="198279968"/>
        <c:scaling>
          <c:orientation val="minMax"/>
        </c:scaling>
        <c:delete val="1"/>
        <c:axPos val="b"/>
        <c:numFmt formatCode="General" sourceLinked="1"/>
        <c:majorTickMark val="none"/>
        <c:minorTickMark val="none"/>
        <c:tickLblPos val="nextTo"/>
        <c:crossAx val="198299840"/>
        <c:crosses val="autoZero"/>
        <c:auto val="1"/>
        <c:lblAlgn val="ctr"/>
        <c:lblOffset val="100"/>
        <c:noMultiLvlLbl val="0"/>
      </c:catAx>
      <c:valAx>
        <c:axId val="1982998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82799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60F11C-395E-44F7-7CFB-8A96447502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Ringside Narrow Book" panose="02000500000000000000" pitchFamily="2" charset="0"/>
            </a:endParaRPr>
          </a:p>
        </p:txBody>
      </p:sp>
      <p:sp>
        <p:nvSpPr>
          <p:cNvPr id="3" name="Date Placeholder 2">
            <a:extLst>
              <a:ext uri="{FF2B5EF4-FFF2-40B4-BE49-F238E27FC236}">
                <a16:creationId xmlns:a16="http://schemas.microsoft.com/office/drawing/2014/main" id="{B0C524B2-DFB7-C1E5-4FE4-8B7846B0E1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E9907C-8C51-FA48-A222-65D53039FDF2}" type="datetimeFigureOut">
              <a:rPr lang="en-US" smtClean="0">
                <a:latin typeface="Ringside Narrow Book" panose="02000500000000000000" pitchFamily="2" charset="0"/>
              </a:rPr>
              <a:t>9/15/2025</a:t>
            </a:fld>
            <a:endParaRPr lang="en-US">
              <a:latin typeface="Ringside Narrow Book" panose="02000500000000000000" pitchFamily="2" charset="0"/>
            </a:endParaRPr>
          </a:p>
        </p:txBody>
      </p:sp>
      <p:sp>
        <p:nvSpPr>
          <p:cNvPr id="4" name="Footer Placeholder 3">
            <a:extLst>
              <a:ext uri="{FF2B5EF4-FFF2-40B4-BE49-F238E27FC236}">
                <a16:creationId xmlns:a16="http://schemas.microsoft.com/office/drawing/2014/main" id="{BECA9B80-EF8D-78AE-80CE-370CDB51A3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Ringside Narrow Book" panose="02000500000000000000" pitchFamily="2" charset="0"/>
            </a:endParaRPr>
          </a:p>
        </p:txBody>
      </p:sp>
      <p:sp>
        <p:nvSpPr>
          <p:cNvPr id="5" name="Slide Number Placeholder 4">
            <a:extLst>
              <a:ext uri="{FF2B5EF4-FFF2-40B4-BE49-F238E27FC236}">
                <a16:creationId xmlns:a16="http://schemas.microsoft.com/office/drawing/2014/main" id="{75F7060A-F8F0-EF25-031D-101CA28720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713024-F065-E741-92EA-336880C3A7F1}" type="slidenum">
              <a:rPr lang="en-US" smtClean="0">
                <a:latin typeface="Ringside Narrow Book" panose="02000500000000000000" pitchFamily="2" charset="0"/>
              </a:rPr>
              <a:t>‹#›</a:t>
            </a:fld>
            <a:endParaRPr lang="en-US">
              <a:latin typeface="Ringside Narrow Book" panose="02000500000000000000" pitchFamily="2" charset="0"/>
            </a:endParaRPr>
          </a:p>
        </p:txBody>
      </p:sp>
    </p:spTree>
    <p:extLst>
      <p:ext uri="{BB962C8B-B14F-4D97-AF65-F5344CB8AC3E}">
        <p14:creationId xmlns:p14="http://schemas.microsoft.com/office/powerpoint/2010/main" val="4138773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ingside Narrow Book" panose="02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ingside Narrow Book" panose="02000500000000000000" pitchFamily="2" charset="0"/>
              </a:defRPr>
            </a:lvl1pPr>
          </a:lstStyle>
          <a:p>
            <a:fld id="{29A8B737-70E9-524B-9040-2356A15874BD}" type="datetimeFigureOut">
              <a:rPr lang="en-US" smtClean="0"/>
              <a:pPr/>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ingside Narrow Book" panose="02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ingside Narrow Book" panose="02000500000000000000" pitchFamily="2" charset="0"/>
              </a:defRPr>
            </a:lvl1pPr>
          </a:lstStyle>
          <a:p>
            <a:fld id="{48E013CD-ED98-7447-BC91-79F2ECB8ECB4}" type="slidenum">
              <a:rPr lang="en-US" smtClean="0"/>
              <a:pPr/>
              <a:t>‹#›</a:t>
            </a:fld>
            <a:endParaRPr lang="en-US"/>
          </a:p>
        </p:txBody>
      </p:sp>
    </p:spTree>
    <p:extLst>
      <p:ext uri="{BB962C8B-B14F-4D97-AF65-F5344CB8AC3E}">
        <p14:creationId xmlns:p14="http://schemas.microsoft.com/office/powerpoint/2010/main" val="360867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ingside Narrow Book" panose="02000500000000000000" pitchFamily="2" charset="0"/>
        <a:ea typeface="+mn-ea"/>
        <a:cs typeface="+mn-cs"/>
      </a:defRPr>
    </a:lvl1pPr>
    <a:lvl2pPr marL="457200" algn="l" defTabSz="914400" rtl="0" eaLnBrk="1" latinLnBrk="0" hangingPunct="1">
      <a:defRPr sz="1200" b="0" i="0" kern="1200">
        <a:solidFill>
          <a:schemeClr val="tx1"/>
        </a:solidFill>
        <a:latin typeface="Ringside Narrow Book" panose="02000500000000000000" pitchFamily="2" charset="0"/>
        <a:ea typeface="+mn-ea"/>
        <a:cs typeface="+mn-cs"/>
      </a:defRPr>
    </a:lvl2pPr>
    <a:lvl3pPr marL="914400" algn="l" defTabSz="914400" rtl="0" eaLnBrk="1" latinLnBrk="0" hangingPunct="1">
      <a:defRPr sz="1200" b="0" i="0" kern="1200">
        <a:solidFill>
          <a:schemeClr val="tx1"/>
        </a:solidFill>
        <a:latin typeface="Ringside Narrow Book" panose="02000500000000000000" pitchFamily="2" charset="0"/>
        <a:ea typeface="+mn-ea"/>
        <a:cs typeface="+mn-cs"/>
      </a:defRPr>
    </a:lvl3pPr>
    <a:lvl4pPr marL="1371600" algn="l" defTabSz="914400" rtl="0" eaLnBrk="1" latinLnBrk="0" hangingPunct="1">
      <a:defRPr sz="1200" b="0" i="0" kern="1200">
        <a:solidFill>
          <a:schemeClr val="tx1"/>
        </a:solidFill>
        <a:latin typeface="Ringside Narrow Book" panose="02000500000000000000" pitchFamily="2" charset="0"/>
        <a:ea typeface="+mn-ea"/>
        <a:cs typeface="+mn-cs"/>
      </a:defRPr>
    </a:lvl4pPr>
    <a:lvl5pPr marL="1828800" algn="l" defTabSz="914400" rtl="0" eaLnBrk="1" latinLnBrk="0" hangingPunct="1">
      <a:defRPr sz="1200" b="0" i="0" kern="1200">
        <a:solidFill>
          <a:schemeClr val="tx1"/>
        </a:solidFill>
        <a:latin typeface="Ringside Narrow Book" panose="02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dirty="0"/>
              <a:t>Hello and welcome to TIAA’s webinar “Investing essentials: 5 principles to help you invest with confidence.”</a:t>
            </a:r>
          </a:p>
          <a:p>
            <a:pPr>
              <a:spcAft>
                <a:spcPts val="600"/>
              </a:spcAft>
            </a:pPr>
            <a:r>
              <a:rPr lang="en-US" sz="1000" dirty="0"/>
              <a:t>My name is [Name], and I’m a [Financial Consultant] here at TIAA.</a:t>
            </a:r>
          </a:p>
          <a:p>
            <a:pPr>
              <a:spcAft>
                <a:spcPts val="600"/>
              </a:spcAft>
            </a:pPr>
            <a:r>
              <a:rPr lang="en-US" sz="1000" dirty="0"/>
              <a:t>Thank you for joining today and taking the time to learn more about the basics of investing.</a:t>
            </a:r>
          </a:p>
          <a:p>
            <a:pPr>
              <a:spcAft>
                <a:spcPts val="600"/>
              </a:spcAft>
            </a:pPr>
            <a:r>
              <a:rPr lang="en-US" sz="1000" dirty="0"/>
              <a:t>This is such an important topic and can have a big impact on your finances throughout your life. But if you’re like a lot of people, you may not know where to start. And you may not even think of yourself as an investor. But if you’re saving in your retirement plan, for example, you’re an investor, whether you’re saving $100 a month or $1,000 a month. All the principles we’ll talk about today still apply no matter how much money you have. </a:t>
            </a:r>
          </a:p>
          <a:p>
            <a:pPr>
              <a:spcAft>
                <a:spcPts val="600"/>
              </a:spcAft>
            </a:pPr>
            <a:r>
              <a:rPr lang="en-US" sz="1000" dirty="0"/>
              <a:t>Before we jump in, I want to go over a few things about this webinar. </a:t>
            </a:r>
          </a:p>
          <a:p>
            <a:pPr marL="171450" indent="-171450">
              <a:spcAft>
                <a:spcPts val="600"/>
              </a:spcAft>
              <a:buFont typeface="Arial" panose="020B0604020202020204" pitchFamily="34" charset="0"/>
              <a:buChar char="•"/>
            </a:pPr>
            <a:r>
              <a:rPr lang="en-US" sz="1000" dirty="0"/>
              <a:t>First, if you have questions during the presentation, you can submit them in the Q&amp;A box on the bottom left corner of your screen. Your questions will be sent via email to a subject matter expert for a timely response. </a:t>
            </a:r>
          </a:p>
          <a:p>
            <a:pPr marL="171450" indent="-171450">
              <a:spcAft>
                <a:spcPts val="600"/>
              </a:spcAft>
              <a:buFont typeface="Arial" panose="020B0604020202020204" pitchFamily="34" charset="0"/>
              <a:buChar char="•"/>
            </a:pPr>
            <a:r>
              <a:rPr lang="en-US" sz="1000" dirty="0"/>
              <a:t>If you have an account with TIAA, you can also schedule a one-on-one session with a TIAA Financial Consultant using the link at the bottom center of your screen. If you’re a Spanish speaker, you can schedule a session in Spanish if you prefer.</a:t>
            </a:r>
          </a:p>
          <a:p>
            <a:pPr marL="171450" indent="-171450">
              <a:spcAft>
                <a:spcPts val="600"/>
              </a:spcAft>
              <a:buFont typeface="Arial" panose="020B0604020202020204" pitchFamily="34" charset="0"/>
              <a:buChar char="•"/>
            </a:pPr>
            <a:r>
              <a:rPr lang="en-US" sz="1000" dirty="0"/>
              <a:t>To watch other webinars, use the “Browse webinars” button in the audience console below or visit </a:t>
            </a:r>
            <a:r>
              <a:rPr lang="en-US" sz="1000" dirty="0" err="1"/>
              <a:t>tiaa.org</a:t>
            </a:r>
            <a:r>
              <a:rPr lang="en-US" sz="1000" dirty="0"/>
              <a:t>/webinars. </a:t>
            </a:r>
          </a:p>
          <a:p>
            <a:pPr>
              <a:spcAft>
                <a:spcPts val="600"/>
              </a:spcAft>
            </a:pPr>
            <a:r>
              <a:rPr lang="en-US" sz="1000" dirty="0"/>
              <a:t>OK, now let’s get started.</a:t>
            </a:r>
          </a:p>
        </p:txBody>
      </p:sp>
      <p:sp>
        <p:nvSpPr>
          <p:cNvPr id="4" name="Slide Number Placeholder 3"/>
          <p:cNvSpPr>
            <a:spLocks noGrp="1"/>
          </p:cNvSpPr>
          <p:nvPr>
            <p:ph type="sldNum" sz="quarter" idx="5"/>
          </p:nvPr>
        </p:nvSpPr>
        <p:spPr/>
        <p:txBody>
          <a:bodyPr/>
          <a:lstStyle/>
          <a:p>
            <a:fld id="{48E013CD-ED98-7447-BC91-79F2ECB8ECB4}" type="slidenum">
              <a:rPr lang="en-US" smtClean="0"/>
              <a:pPr/>
              <a:t>1</a:t>
            </a:fld>
            <a:endParaRPr lang="en-US" dirty="0"/>
          </a:p>
        </p:txBody>
      </p:sp>
    </p:spTree>
    <p:extLst>
      <p:ext uri="{BB962C8B-B14F-4D97-AF65-F5344CB8AC3E}">
        <p14:creationId xmlns:p14="http://schemas.microsoft.com/office/powerpoint/2010/main" val="103714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How your investments are divided among the asset classes is critical to your overall results. Different mixes help with different goals at different times, so it’s important that you have a mix that’s right for your situation. This is called asset allocation.</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If you’re younger, you’ll typically want to have a higher percentage of your investments in stocks. That’s because you can generally afford to take on more risk with your investments to get the potential rewards of higher returns when you have more time to recover if markets drop. </a:t>
            </a:r>
          </a:p>
          <a:p>
            <a:pPr marL="0" marR="0">
              <a:spcBef>
                <a:spcPts val="0"/>
              </a:spcBef>
              <a:spcAft>
                <a:spcPts val="0"/>
              </a:spcAft>
            </a:pPr>
            <a:endParaRPr lang="en-US" sz="1100" kern="100" dirty="0">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As you can see here, the aggressive mix on the left is 86% equities, or stocks.</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When you’re getting older and closer to retirement, it’s generally better to slowly start protecting more of your savings because you’re going to need the money a lot sooner and you don’t have as much time to make up for possible losses. In the conservative example on the right, you can see that the equities are down to 12%. These are just examples, and there are lots of different ways to mix investments. But it gives you an idea of how it works.</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The amount of risk you take with your investments also depends on your personal preference, or your tolerance for risk. If you’re going to be losing sleep at night because of your investments, you may want a less aggressive mix. But you also don’t want to go too conservative or you may not see the return you’re looking for.</a:t>
            </a:r>
          </a:p>
        </p:txBody>
      </p:sp>
      <p:sp>
        <p:nvSpPr>
          <p:cNvPr id="4" name="Slide Number Placeholder 3"/>
          <p:cNvSpPr>
            <a:spLocks noGrp="1"/>
          </p:cNvSpPr>
          <p:nvPr>
            <p:ph type="sldNum" sz="quarter" idx="5"/>
          </p:nvPr>
        </p:nvSpPr>
        <p:spPr/>
        <p:txBody>
          <a:bodyPr/>
          <a:lstStyle/>
          <a:p>
            <a:fld id="{48E013CD-ED98-7447-BC91-79F2ECB8ECB4}" type="slidenum">
              <a:rPr lang="en-US" smtClean="0"/>
              <a:pPr/>
              <a:t>10</a:t>
            </a:fld>
            <a:endParaRPr lang="en-US"/>
          </a:p>
        </p:txBody>
      </p:sp>
    </p:spTree>
    <p:extLst>
      <p:ext uri="{BB962C8B-B14F-4D97-AF65-F5344CB8AC3E}">
        <p14:creationId xmlns:p14="http://schemas.microsoft.com/office/powerpoint/2010/main" val="345806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Once you have your mix of different asset classes, it’s important to diversify your investments within each of those classes too.</a:t>
            </a:r>
          </a:p>
          <a:p>
            <a:endParaRPr lang="en-US" sz="1100" dirty="0"/>
          </a:p>
          <a:p>
            <a:r>
              <a:rPr lang="en-US" sz="1100" dirty="0"/>
              <a:t>If you’ve got 80% of your investments in stocks, you wouldn’t want the only stock to be Apple. What happens when there’s a major security breach or a chip shortage and Apple stock tanks? Then 80% of your investments are tanking with it. </a:t>
            </a:r>
          </a:p>
          <a:p>
            <a:endParaRPr lang="en-US" sz="1100" dirty="0"/>
          </a:p>
          <a:p>
            <a:r>
              <a:rPr lang="en-US" sz="1100" dirty="0"/>
              <a:t>One way to reduce that risk without having to pick dozens or hundreds of different stocks yourself is to purchase mutual funds or exchange-traded funds, known as ETFs. Mutual funds and ETFs are simply collections of stocks or bonds chosen by a fund manager within a given asset class. They’ll often be based on a sector as well, like technology or agriculture. By buying the funds, you’re buying many stocks at once, which spreads out your risk across all the stocks within that fund. </a:t>
            </a:r>
          </a:p>
          <a:p>
            <a:endParaRPr lang="en-US" sz="1100" dirty="0"/>
          </a:p>
          <a:p>
            <a:r>
              <a:rPr lang="en-US" sz="1100" dirty="0"/>
              <a:t>[CLICK]</a:t>
            </a:r>
          </a:p>
          <a:p>
            <a:r>
              <a:rPr lang="en-US" sz="1100" dirty="0"/>
              <a:t>In our example, Apple stock is only about 10% of the fund, so with this fund, you still get the benefit when Apple stock is up, but the impact is reduced if the stock goes down. </a:t>
            </a:r>
          </a:p>
        </p:txBody>
      </p:sp>
      <p:sp>
        <p:nvSpPr>
          <p:cNvPr id="4" name="Slide Number Placeholder 3"/>
          <p:cNvSpPr>
            <a:spLocks noGrp="1"/>
          </p:cNvSpPr>
          <p:nvPr>
            <p:ph type="sldNum" sz="quarter" idx="5"/>
          </p:nvPr>
        </p:nvSpPr>
        <p:spPr/>
        <p:txBody>
          <a:bodyPr/>
          <a:lstStyle/>
          <a:p>
            <a:fld id="{48E013CD-ED98-7447-BC91-79F2ECB8ECB4}" type="slidenum">
              <a:rPr lang="en-US" smtClean="0"/>
              <a:pPr/>
              <a:t>11</a:t>
            </a:fld>
            <a:endParaRPr lang="en-US"/>
          </a:p>
        </p:txBody>
      </p:sp>
    </p:spTree>
    <p:extLst>
      <p:ext uri="{BB962C8B-B14F-4D97-AF65-F5344CB8AC3E}">
        <p14:creationId xmlns:p14="http://schemas.microsoft.com/office/powerpoint/2010/main" val="1297441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ea typeface="Aptos" panose="020B0004020202020204" pitchFamily="34" charset="0"/>
                <a:cs typeface="Times New Roman" panose="02020603050405020304" pitchFamily="18" charset="0"/>
              </a:rPr>
              <a:t>So, now you may be thinking, “This all sounds complicated. How am I going to figure out what’s right for me?” Well, fortunately, you have some options to help make it easier.</a:t>
            </a:r>
          </a:p>
          <a:p>
            <a:pPr marL="0" marR="0">
              <a:spcBef>
                <a:spcPts val="0"/>
              </a:spcBef>
              <a:spcAft>
                <a:spcPts val="0"/>
              </a:spcAft>
            </a:pPr>
            <a:endParaRPr lang="en-US" sz="10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000" kern="100" dirty="0">
                <a:effectLst/>
                <a:ea typeface="Aptos" panose="020B0004020202020204" pitchFamily="34" charset="0"/>
                <a:cs typeface="Times New Roman" panose="02020603050405020304" pitchFamily="18" charset="0"/>
              </a:rPr>
              <a:t>First, a common solution is to invest in a single fund in which your investment mix and all the investments are already selected for you such as a target date fund. If you’re investing through your retirement plan, it might even be your default option. The investment mix is based on your age. The further you are from retirement, the more aggressive the mix—to take advantage of the potentially higher returns. </a:t>
            </a:r>
          </a:p>
          <a:p>
            <a:pPr marL="0" marR="0">
              <a:spcBef>
                <a:spcPts val="0"/>
              </a:spcBef>
              <a:spcAft>
                <a:spcPts val="0"/>
              </a:spcAft>
            </a:pPr>
            <a:endParaRPr lang="en-US" sz="10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000" kern="100" dirty="0">
                <a:effectLst/>
                <a:ea typeface="Aptos" panose="020B0004020202020204" pitchFamily="34" charset="0"/>
                <a:cs typeface="Times New Roman" panose="02020603050405020304" pitchFamily="18" charset="0"/>
              </a:rPr>
              <a:t>[CLICK]</a:t>
            </a:r>
            <a:br>
              <a:rPr lang="en-US" sz="1000" kern="100" dirty="0">
                <a:effectLst/>
                <a:ea typeface="Aptos" panose="020B0004020202020204" pitchFamily="34" charset="0"/>
                <a:cs typeface="Times New Roman" panose="02020603050405020304" pitchFamily="18" charset="0"/>
              </a:rPr>
            </a:br>
            <a:r>
              <a:rPr lang="en-US" sz="1000" kern="100" dirty="0">
                <a:effectLst/>
                <a:ea typeface="Aptos" panose="020B0004020202020204" pitchFamily="34" charset="0"/>
                <a:cs typeface="Times New Roman" panose="02020603050405020304" pitchFamily="18" charset="0"/>
              </a:rPr>
              <a:t>Then as you get closer to retirement, the fund will automatically shift to a more conservative mix. </a:t>
            </a:r>
          </a:p>
          <a:p>
            <a:pPr marL="0" marR="0">
              <a:spcBef>
                <a:spcPts val="0"/>
              </a:spcBef>
              <a:spcAft>
                <a:spcPts val="0"/>
              </a:spcAft>
            </a:pPr>
            <a:r>
              <a:rPr lang="en-US" sz="10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000" kern="100" dirty="0">
                <a:effectLst/>
                <a:ea typeface="Aptos" panose="020B0004020202020204" pitchFamily="34" charset="0"/>
                <a:cs typeface="Times New Roman" panose="02020603050405020304" pitchFamily="18" charset="0"/>
              </a:rPr>
              <a:t>This can be a great way to get going when you first start investing and don’t have time to review your investment choices. But the thing to know about a typical target date fund is that the </a:t>
            </a:r>
            <a:r>
              <a:rPr lang="en-US" sz="1000" i="1" kern="100" dirty="0">
                <a:effectLst/>
                <a:ea typeface="Aptos" panose="020B0004020202020204" pitchFamily="34" charset="0"/>
                <a:cs typeface="Times New Roman" panose="02020603050405020304" pitchFamily="18" charset="0"/>
              </a:rPr>
              <a:t>only</a:t>
            </a:r>
            <a:r>
              <a:rPr lang="en-US" sz="1000" kern="100" dirty="0">
                <a:effectLst/>
                <a:ea typeface="Aptos" panose="020B0004020202020204" pitchFamily="34" charset="0"/>
                <a:cs typeface="Times New Roman" panose="02020603050405020304" pitchFamily="18" charset="0"/>
              </a:rPr>
              <a:t> thing it considers is your age. No other factors are taken into account to make your mix more personalized. And it doesn’t include the guaranteed asset class. So it’s important to consider getting a more personalized investment mix.</a:t>
            </a:r>
          </a:p>
          <a:p>
            <a:pPr marL="0" marR="0">
              <a:spcBef>
                <a:spcPts val="0"/>
              </a:spcBef>
              <a:spcAft>
                <a:spcPts val="0"/>
              </a:spcAft>
            </a:pPr>
            <a:r>
              <a:rPr lang="en-US" sz="10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000" kern="100" dirty="0">
                <a:effectLst/>
                <a:ea typeface="Aptos" panose="020B0004020202020204" pitchFamily="34" charset="0"/>
                <a:cs typeface="Times New Roman" panose="02020603050405020304" pitchFamily="18" charset="0"/>
              </a:rPr>
              <a:t>Your retirement plan may offer a target date fund that </a:t>
            </a:r>
            <a:r>
              <a:rPr lang="en-US" sz="1000" i="1" kern="100" dirty="0">
                <a:effectLst/>
                <a:ea typeface="Aptos" panose="020B0004020202020204" pitchFamily="34" charset="0"/>
                <a:cs typeface="Times New Roman" panose="02020603050405020304" pitchFamily="18" charset="0"/>
              </a:rPr>
              <a:t>does</a:t>
            </a:r>
            <a:r>
              <a:rPr lang="en-US" sz="1000" kern="100" dirty="0">
                <a:effectLst/>
                <a:ea typeface="Aptos" panose="020B0004020202020204" pitchFamily="34" charset="0"/>
                <a:cs typeface="Times New Roman" panose="02020603050405020304" pitchFamily="18" charset="0"/>
              </a:rPr>
              <a:t> include the guaranteed asset class and can consider your risk tolerance.</a:t>
            </a:r>
          </a:p>
        </p:txBody>
      </p:sp>
      <p:sp>
        <p:nvSpPr>
          <p:cNvPr id="4" name="Slide Number Placeholder 3"/>
          <p:cNvSpPr>
            <a:spLocks noGrp="1"/>
          </p:cNvSpPr>
          <p:nvPr>
            <p:ph type="sldNum" sz="quarter" idx="5"/>
          </p:nvPr>
        </p:nvSpPr>
        <p:spPr/>
        <p:txBody>
          <a:bodyPr/>
          <a:lstStyle/>
          <a:p>
            <a:fld id="{48E013CD-ED98-7447-BC91-79F2ECB8ECB4}" type="slidenum">
              <a:rPr lang="en-US" smtClean="0"/>
              <a:pPr/>
              <a:t>12</a:t>
            </a:fld>
            <a:endParaRPr lang="en-US"/>
          </a:p>
        </p:txBody>
      </p:sp>
    </p:spTree>
    <p:extLst>
      <p:ext uri="{BB962C8B-B14F-4D97-AF65-F5344CB8AC3E}">
        <p14:creationId xmlns:p14="http://schemas.microsoft.com/office/powerpoint/2010/main" val="17610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latin typeface="Ringside Narrow Book" panose="02000500000000000000" pitchFamily="2" charset="0"/>
                <a:ea typeface="Aptos" panose="020B0004020202020204" pitchFamily="34" charset="0"/>
                <a:cs typeface="Times New Roman" panose="02020603050405020304" pitchFamily="18" charset="0"/>
              </a:rPr>
              <a:t>Another option for choosing your investments is to get professional advice, either using an online tool or working with a person directly.</a:t>
            </a:r>
          </a:p>
          <a:p>
            <a:pPr marL="0" marR="0">
              <a:spcBef>
                <a:spcPts val="0"/>
              </a:spcBef>
              <a:spcAft>
                <a:spcPts val="0"/>
              </a:spcAft>
            </a:pPr>
            <a:r>
              <a:rPr lang="en-US" sz="1100" kern="100" dirty="0">
                <a:effectLst/>
                <a:latin typeface="Ringside Narrow Book" panose="02000500000000000000" pitchFamily="2"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00" dirty="0">
                <a:effectLst/>
                <a:latin typeface="Ringside Narrow Book" panose="02000500000000000000" pitchFamily="2" charset="0"/>
                <a:ea typeface="Aptos" panose="020B0004020202020204" pitchFamily="34" charset="0"/>
                <a:cs typeface="Times New Roman" panose="02020603050405020304" pitchFamily="18" charset="0"/>
              </a:rPr>
              <a:t>If you have a retirement account with TIAA, advice is included at no additional cost. In addition to suggesting investments, we’ll look at how much you’re saving and tell you whether you’re on track to meet your retirement goals, along with how much you may need to be saving to get there. And we’ll help you with a guaranteed option that can provide retirement payments for life when you retire—that other important piece of your investment mix. </a:t>
            </a:r>
          </a:p>
          <a:p>
            <a:pPr marL="0" marR="0">
              <a:spcBef>
                <a:spcPts val="0"/>
              </a:spcBef>
              <a:spcAft>
                <a:spcPts val="0"/>
              </a:spcAft>
            </a:pPr>
            <a:r>
              <a:rPr lang="en-US" sz="1100" kern="100" dirty="0">
                <a:effectLst/>
                <a:latin typeface="Ringside Narrow Book" panose="02000500000000000000" pitchFamily="2"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3F3F3F"/>
                </a:solidFill>
                <a:effectLst/>
                <a:latin typeface="Ringside Narrow Book" panose="02000500000000000000" pitchFamily="2" charset="0"/>
              </a:rPr>
              <a:t>Of course, you’re always free to work with a financial professional of your choice, at your own cost.</a:t>
            </a:r>
          </a:p>
        </p:txBody>
      </p:sp>
      <p:sp>
        <p:nvSpPr>
          <p:cNvPr id="4" name="Slide Number Placeholder 3"/>
          <p:cNvSpPr>
            <a:spLocks noGrp="1"/>
          </p:cNvSpPr>
          <p:nvPr>
            <p:ph type="sldNum" sz="quarter" idx="5"/>
          </p:nvPr>
        </p:nvSpPr>
        <p:spPr/>
        <p:txBody>
          <a:bodyPr/>
          <a:lstStyle/>
          <a:p>
            <a:fld id="{48E013CD-ED98-7447-BC91-79F2ECB8ECB4}" type="slidenum">
              <a:rPr lang="en-US" smtClean="0"/>
              <a:pPr/>
              <a:t>13</a:t>
            </a:fld>
            <a:endParaRPr lang="en-US"/>
          </a:p>
        </p:txBody>
      </p:sp>
    </p:spTree>
    <p:extLst>
      <p:ext uri="{BB962C8B-B14F-4D97-AF65-F5344CB8AC3E}">
        <p14:creationId xmlns:p14="http://schemas.microsoft.com/office/powerpoint/2010/main" val="90321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00" dirty="0">
                <a:effectLst/>
                <a:ea typeface="Aptos" panose="020B0004020202020204" pitchFamily="34" charset="0"/>
                <a:cs typeface="Times New Roman" panose="02020603050405020304" pitchFamily="18" charset="0"/>
              </a:rPr>
              <a:t>Next, let’s look at why it’s important stay the course, our fourth investing principle. This is especially important when we’re talking about longer-term investing goals like retirement.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00" dirty="0">
              <a:effectLs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00" dirty="0">
                <a:effectLst/>
                <a:ea typeface="Aptos" panose="020B0004020202020204" pitchFamily="34" charset="0"/>
                <a:cs typeface="Times New Roman" panose="02020603050405020304" pitchFamily="18" charset="0"/>
              </a:rPr>
              <a:t>When you start investing and give those investments time to work, something amazing happens—and the sooner you get started, the more amazing it can be. It’s called compounding, and here’s how it works.</a:t>
            </a:r>
          </a:p>
        </p:txBody>
      </p:sp>
      <p:sp>
        <p:nvSpPr>
          <p:cNvPr id="4" name="Slide Number Placeholder 3"/>
          <p:cNvSpPr>
            <a:spLocks noGrp="1"/>
          </p:cNvSpPr>
          <p:nvPr>
            <p:ph type="sldNum" sz="quarter" idx="5"/>
          </p:nvPr>
        </p:nvSpPr>
        <p:spPr/>
        <p:txBody>
          <a:bodyPr/>
          <a:lstStyle/>
          <a:p>
            <a:fld id="{48E013CD-ED98-7447-BC91-79F2ECB8ECB4}" type="slidenum">
              <a:rPr lang="en-US" smtClean="0"/>
              <a:pPr/>
              <a:t>14</a:t>
            </a:fld>
            <a:endParaRPr lang="en-US"/>
          </a:p>
        </p:txBody>
      </p:sp>
    </p:spTree>
    <p:extLst>
      <p:ext uri="{BB962C8B-B14F-4D97-AF65-F5344CB8AC3E}">
        <p14:creationId xmlns:p14="http://schemas.microsoft.com/office/powerpoint/2010/main" val="119153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26474"/>
          </a:xfrm>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Let’s say over one year you invest $1,000—that’s less than $3 a day.</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[CLICK]</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At the end of a year, at a 6% return, you’ve got $1,060.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[CLICK]</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After that, even when you don’t invest any more money, it’s going to build on itself more and more quickly. That’s because you have the opportunity to earn money not just on the $1,000 you saved but also on the $60 you earned, and so on for each year after. You’re earning money on your earnings. This is “compounding,” and it has an exponential effect on your balance over time. It can do a lot of the saving for you. </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Now let’s look at how this plays out when you continue to invest over time. </a:t>
            </a:r>
          </a:p>
        </p:txBody>
      </p:sp>
      <p:sp>
        <p:nvSpPr>
          <p:cNvPr id="4" name="Slide Number Placeholder 3"/>
          <p:cNvSpPr>
            <a:spLocks noGrp="1"/>
          </p:cNvSpPr>
          <p:nvPr>
            <p:ph type="sldNum" sz="quarter" idx="5"/>
          </p:nvPr>
        </p:nvSpPr>
        <p:spPr/>
        <p:txBody>
          <a:bodyPr/>
          <a:lstStyle/>
          <a:p>
            <a:fld id="{48E013CD-ED98-7447-BC91-79F2ECB8ECB4}" type="slidenum">
              <a:rPr lang="en-US" smtClean="0"/>
              <a:pPr/>
              <a:t>15</a:t>
            </a:fld>
            <a:endParaRPr lang="en-US"/>
          </a:p>
        </p:txBody>
      </p:sp>
    </p:spTree>
    <p:extLst>
      <p:ext uri="{BB962C8B-B14F-4D97-AF65-F5344CB8AC3E}">
        <p14:creationId xmlns:p14="http://schemas.microsoft.com/office/powerpoint/2010/main" val="383505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15030"/>
          </a:xfrm>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Magda starts saving $150 per month at age 25. When she’s 67 she has more than $340,000, but she only put in slightly more than $75,000 herself over those 42 years. That’s the power of compounding. The longer your money is invested, the more and more your money may add up beyond what you put in yourself. This is simply one of the best reasons to invest as soon as you can.</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[CLICK]</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Now look at what happens if you wait. Steve starts 15 years later and saves $300 per month, or twice as much per month as Magda. He only has 27 years to save—and ends up contributing nearly $22,000 more than Magda—but he’s still about $100,000 behind her at age 67. That’s because there was less time for compounding to work its wonders.</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So, here’s the lesson: Don’t wait to get started! Regardless of what age you are, regardless of how much you invest, the sooner you get money working for you, the more you can rely on the potential of compounding to grow your investments for you. And let’s still give Steve some credit: Even though he didn’t do as well as Magda, he still more than doubled his money, ending up with 2½ times what he put in. </a:t>
            </a:r>
          </a:p>
        </p:txBody>
      </p:sp>
      <p:sp>
        <p:nvSpPr>
          <p:cNvPr id="4" name="Slide Number Placeholder 3"/>
          <p:cNvSpPr>
            <a:spLocks noGrp="1"/>
          </p:cNvSpPr>
          <p:nvPr>
            <p:ph type="sldNum" sz="quarter" idx="5"/>
          </p:nvPr>
        </p:nvSpPr>
        <p:spPr/>
        <p:txBody>
          <a:bodyPr/>
          <a:lstStyle/>
          <a:p>
            <a:fld id="{48E013CD-ED98-7447-BC91-79F2ECB8ECB4}" type="slidenum">
              <a:rPr lang="en-US" smtClean="0"/>
              <a:pPr/>
              <a:t>16</a:t>
            </a:fld>
            <a:endParaRPr lang="en-US"/>
          </a:p>
        </p:txBody>
      </p:sp>
    </p:spTree>
    <p:extLst>
      <p:ext uri="{BB962C8B-B14F-4D97-AF65-F5344CB8AC3E}">
        <p14:creationId xmlns:p14="http://schemas.microsoft.com/office/powerpoint/2010/main" val="254829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15030"/>
          </a:xfrm>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Now it’s important to also be realistic. We all know that when you invest, your money will not just always go up. The truth is, there are going to be good times and bad times for your investments. In any given year, you have about a 1 in 4 chance of losing money in the stock market. That might sound scary, I know. But you also have a nearly 60% chance of having double-digit growth in any given year. The trick is to be there when markets go up so you can make up for when they go down. Because overall, historically, returns over time </a:t>
            </a:r>
            <a:r>
              <a:rPr lang="en-US" sz="1100" i="1" kern="100" dirty="0">
                <a:effectLst/>
                <a:ea typeface="Aptos" panose="020B0004020202020204" pitchFamily="34" charset="0"/>
                <a:cs typeface="Times New Roman" panose="02020603050405020304" pitchFamily="18" charset="0"/>
              </a:rPr>
              <a:t>have</a:t>
            </a:r>
            <a:r>
              <a:rPr lang="en-US" sz="1100" kern="100" dirty="0">
                <a:effectLst/>
                <a:ea typeface="Aptos" panose="020B0004020202020204" pitchFamily="34" charset="0"/>
                <a:cs typeface="Times New Roman" panose="02020603050405020304" pitchFamily="18" charset="0"/>
              </a:rPr>
              <a:t> kept going up. In fact, in the long term, the S&amp;P 500 has averaged returns of about 10% annually.</a:t>
            </a:r>
          </a:p>
        </p:txBody>
      </p:sp>
      <p:sp>
        <p:nvSpPr>
          <p:cNvPr id="4" name="Slide Number Placeholder 3"/>
          <p:cNvSpPr>
            <a:spLocks noGrp="1"/>
          </p:cNvSpPr>
          <p:nvPr>
            <p:ph type="sldNum" sz="quarter" idx="5"/>
          </p:nvPr>
        </p:nvSpPr>
        <p:spPr/>
        <p:txBody>
          <a:bodyPr/>
          <a:lstStyle/>
          <a:p>
            <a:fld id="{48E013CD-ED98-7447-BC91-79F2ECB8ECB4}" type="slidenum">
              <a:rPr lang="en-US" smtClean="0"/>
              <a:pPr/>
              <a:t>17</a:t>
            </a:fld>
            <a:endParaRPr lang="en-US"/>
          </a:p>
        </p:txBody>
      </p:sp>
    </p:spTree>
    <p:extLst>
      <p:ext uri="{BB962C8B-B14F-4D97-AF65-F5344CB8AC3E}">
        <p14:creationId xmlns:p14="http://schemas.microsoft.com/office/powerpoint/2010/main" val="75687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15030"/>
          </a:xfrm>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You can see here that if you try to time the market, investing more when you think the markets will go up or taking money out when you think they’ll go down—you’re very likely to lose. This chart shows how missing the best days of the market can have a huge impact on your returns.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The first bar in this chart shows how much an investment of $10,000 actually grew on average over 30 years from 1994 to 2023 if you were invested the whole time. Then the other bars show what would have happened if you had missed the 10 best days in the market, the best 20 days and the best 30 days. Look how big those drops are. So I think you can see why it’s so important to “stay the course.”</a:t>
            </a:r>
          </a:p>
        </p:txBody>
      </p:sp>
      <p:sp>
        <p:nvSpPr>
          <p:cNvPr id="4" name="Slide Number Placeholder 3"/>
          <p:cNvSpPr>
            <a:spLocks noGrp="1"/>
          </p:cNvSpPr>
          <p:nvPr>
            <p:ph type="sldNum" sz="quarter" idx="5"/>
          </p:nvPr>
        </p:nvSpPr>
        <p:spPr/>
        <p:txBody>
          <a:bodyPr/>
          <a:lstStyle/>
          <a:p>
            <a:fld id="{48E013CD-ED98-7447-BC91-79F2ECB8ECB4}" type="slidenum">
              <a:rPr lang="en-US" smtClean="0"/>
              <a:pPr/>
              <a:t>18</a:t>
            </a:fld>
            <a:endParaRPr lang="en-US"/>
          </a:p>
        </p:txBody>
      </p:sp>
    </p:spTree>
    <p:extLst>
      <p:ext uri="{BB962C8B-B14F-4D97-AF65-F5344CB8AC3E}">
        <p14:creationId xmlns:p14="http://schemas.microsoft.com/office/powerpoint/2010/main" val="4205984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15030"/>
          </a:xfrm>
        </p:spPr>
        <p:txBody>
          <a:bodyPr/>
          <a:lstStyle/>
          <a:p>
            <a:r>
              <a:rPr lang="en-US" sz="1100" kern="100" dirty="0">
                <a:effectLst/>
                <a:ea typeface="Aptos" panose="020B0004020202020204" pitchFamily="34" charset="0"/>
                <a:cs typeface="Times New Roman" panose="02020603050405020304" pitchFamily="18" charset="0"/>
              </a:rPr>
              <a:t>Here’s another key thing to know about staying the course when you’re investing. </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Since markets are constantly moving up and down, contributing to your savings at regular intervals spreads out your risk and averages out your return since some money will be going in on lower days and some on higher days. This is called “dollar-cost averaging.”</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This is one reason why retirement plans have automatic deductions from every paycheck going into your investments. Besides making it easier to save, it spreads out your risk across the whole year. You can also set up automatic deposits from your bank account into a savings account or another type of account to save for other goals. </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00" dirty="0">
                <a:effectLst/>
                <a:ea typeface="Aptos" panose="020B0004020202020204" pitchFamily="34" charset="0"/>
                <a:cs typeface="Times New Roman" panose="02020603050405020304" pitchFamily="18" charset="0"/>
              </a:rPr>
              <a:t>So to recap, as I’ve shown you, once you start saving and investing for longer-term goals like retirement, it’s important to keep your money invested—and to keep adding to it. This is true at every age, but especially as a younger person. You’ll get much more from your investments in the long run if you just stick to your plan and ride out any market ups and downs. There’s a hundred years of evidence to support this. </a:t>
            </a:r>
          </a:p>
        </p:txBody>
      </p:sp>
      <p:sp>
        <p:nvSpPr>
          <p:cNvPr id="4" name="Slide Number Placeholder 3"/>
          <p:cNvSpPr>
            <a:spLocks noGrp="1"/>
          </p:cNvSpPr>
          <p:nvPr>
            <p:ph type="sldNum" sz="quarter" idx="5"/>
          </p:nvPr>
        </p:nvSpPr>
        <p:spPr/>
        <p:txBody>
          <a:bodyPr/>
          <a:lstStyle/>
          <a:p>
            <a:fld id="{48E013CD-ED98-7447-BC91-79F2ECB8ECB4}" type="slidenum">
              <a:rPr lang="en-US" smtClean="0"/>
              <a:pPr/>
              <a:t>19</a:t>
            </a:fld>
            <a:endParaRPr lang="en-US"/>
          </a:p>
        </p:txBody>
      </p:sp>
    </p:spTree>
    <p:extLst>
      <p:ext uri="{BB962C8B-B14F-4D97-AF65-F5344CB8AC3E}">
        <p14:creationId xmlns:p14="http://schemas.microsoft.com/office/powerpoint/2010/main" val="135909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00" dirty="0">
                <a:effectLst/>
                <a:latin typeface="Ringside Narrow Book" panose="02000500000000000000" pitchFamily="2" charset="0"/>
                <a:ea typeface="Aptos" panose="020B0004020202020204" pitchFamily="34" charset="0"/>
                <a:cs typeface="Times New Roman" panose="02020603050405020304" pitchFamily="18" charset="0"/>
              </a:rPr>
              <a:t>The first principle we’ll talk about is how to </a:t>
            </a:r>
            <a:r>
              <a:rPr lang="en-US" sz="1000" b="1" kern="100" dirty="0">
                <a:effectLst/>
                <a:latin typeface="Ringside Narrow Book" panose="02000500000000000000" pitchFamily="2" charset="0"/>
                <a:ea typeface="Aptos" panose="020B0004020202020204" pitchFamily="34" charset="0"/>
                <a:cs typeface="Times New Roman" panose="02020603050405020304" pitchFamily="18" charset="0"/>
              </a:rPr>
              <a:t>choose the right type of account</a:t>
            </a: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—There are many different places and ways to invest your money, and each one has a unique purpose. We’ll look at the differences between them and when to use one versus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[CLICK]</a:t>
            </a:r>
            <a:b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b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Second, we’ll talk about the </a:t>
            </a:r>
            <a:r>
              <a:rPr lang="en-US" sz="1000" b="1" i="0" kern="100" dirty="0">
                <a:effectLst/>
                <a:latin typeface="Ringside Narrow Book" panose="02000500000000000000" pitchFamily="2" charset="0"/>
                <a:ea typeface="Aptos" panose="020B0004020202020204" pitchFamily="34" charset="0"/>
                <a:cs typeface="Times New Roman" panose="02020603050405020304" pitchFamily="18" charset="0"/>
              </a:rPr>
              <a:t>trade-off between risk and return</a:t>
            </a: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 Most investments come with a certain amount of risk, which affects the opportunity for growth, so it’s important to understand how that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[CLICK]</a:t>
            </a:r>
            <a:b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b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Next is to </a:t>
            </a:r>
            <a:r>
              <a:rPr lang="en-US" sz="1000" b="1" kern="100" dirty="0">
                <a:effectLst/>
                <a:latin typeface="Ringside Narrow Book" panose="02000500000000000000" pitchFamily="2" charset="0"/>
                <a:ea typeface="Aptos" panose="020B0004020202020204" pitchFamily="34" charset="0"/>
                <a:cs typeface="Times New Roman" panose="02020603050405020304" pitchFamily="18" charset="0"/>
              </a:rPr>
              <a:t>choose the right investment mix</a:t>
            </a: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—which is all about knowing how to divvy up your money across investments so you can manage your risk and create a mix that helps you pursue your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[CLICK]</a:t>
            </a:r>
            <a:b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b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Fourth is to </a:t>
            </a:r>
            <a:r>
              <a:rPr lang="en-US" sz="1000" b="1" kern="100" dirty="0">
                <a:effectLst/>
                <a:latin typeface="Ringside Narrow Book" panose="02000500000000000000" pitchFamily="2" charset="0"/>
                <a:ea typeface="Aptos" panose="020B0004020202020204" pitchFamily="34" charset="0"/>
                <a:cs typeface="Times New Roman" panose="02020603050405020304" pitchFamily="18" charset="0"/>
              </a:rPr>
              <a:t>stay the course</a:t>
            </a: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—A lot of people are tempted to try and catch a great wave in the stock market or avoid the choppy waters by pulling money in and out of investments. However, people who take this approach often get sunk. And I’m going to show you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[CLICK]</a:t>
            </a:r>
            <a:b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b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Finally, we’ll look at why you need to </a:t>
            </a:r>
            <a:r>
              <a:rPr lang="en-US" sz="1000" b="1" kern="100" dirty="0">
                <a:effectLst/>
                <a:latin typeface="Ringside Narrow Book" panose="02000500000000000000" pitchFamily="2" charset="0"/>
                <a:ea typeface="Aptos" panose="020B0004020202020204" pitchFamily="34" charset="0"/>
                <a:cs typeface="Times New Roman" panose="02020603050405020304" pitchFamily="18" charset="0"/>
              </a:rPr>
              <a:t>review your investments regularly</a:t>
            </a:r>
            <a:r>
              <a:rPr lang="en-US" sz="1000" b="0" kern="100" dirty="0">
                <a:effectLst/>
                <a:latin typeface="Ringside Narrow Book" panose="02000500000000000000" pitchFamily="2" charset="0"/>
                <a:ea typeface="Aptos" panose="020B0004020202020204" pitchFamily="34" charset="0"/>
                <a:cs typeface="Times New Roman" panose="02020603050405020304" pitchFamily="18" charset="0"/>
              </a:rPr>
              <a:t>.</a:t>
            </a:r>
            <a:r>
              <a:rPr lang="en-US" sz="1000" b="0" kern="100" dirty="0">
                <a:latin typeface="Ringside Narrow Book" panose="02000500000000000000" pitchFamily="2" charset="0"/>
                <a:ea typeface="Aptos" panose="020B0004020202020204" pitchFamily="34" charset="0"/>
                <a:cs typeface="Times New Roman" panose="02020603050405020304" pitchFamily="18" charset="0"/>
              </a:rPr>
              <a:t> </a:t>
            </a:r>
            <a:r>
              <a:rPr lang="en-US" sz="1000" b="0" kern="100" dirty="0">
                <a:effectLst/>
                <a:latin typeface="Ringside Narrow Book" panose="02000500000000000000" pitchFamily="2" charset="0"/>
                <a:ea typeface="Aptos" panose="020B0004020202020204" pitchFamily="34" charset="0"/>
                <a:cs typeface="Times New Roman" panose="02020603050405020304" pitchFamily="18" charset="0"/>
              </a:rPr>
              <a:t>I</a:t>
            </a: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nvesting is not a one-and-done process. It’s something that requires regular check-ins and will change as you change over time. So I’ll tell you what you need to watch for.</a:t>
            </a:r>
          </a:p>
        </p:txBody>
      </p:sp>
      <p:sp>
        <p:nvSpPr>
          <p:cNvPr id="4" name="Slide Number Placeholder 3"/>
          <p:cNvSpPr>
            <a:spLocks noGrp="1"/>
          </p:cNvSpPr>
          <p:nvPr>
            <p:ph type="sldNum" sz="quarter" idx="5"/>
          </p:nvPr>
        </p:nvSpPr>
        <p:spPr/>
        <p:txBody>
          <a:bodyPr/>
          <a:lstStyle/>
          <a:p>
            <a:fld id="{48E013CD-ED98-7447-BC91-79F2ECB8ECB4}" type="slidenum">
              <a:rPr lang="en-US" smtClean="0"/>
              <a:pPr/>
              <a:t>2</a:t>
            </a:fld>
            <a:endParaRPr lang="en-US"/>
          </a:p>
        </p:txBody>
      </p:sp>
    </p:spTree>
    <p:extLst>
      <p:ext uri="{BB962C8B-B14F-4D97-AF65-F5344CB8AC3E}">
        <p14:creationId xmlns:p14="http://schemas.microsoft.com/office/powerpoint/2010/main" val="422874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So now you’ve got an appropriate investment mix, you’re spreading out your investments over time and keeping your savings invested. What’s next? Well, you can’t just let it all sit there unattended. You need to review your investments regularly. </a:t>
            </a:r>
          </a:p>
        </p:txBody>
      </p:sp>
      <p:sp>
        <p:nvSpPr>
          <p:cNvPr id="4" name="Slide Number Placeholder 3"/>
          <p:cNvSpPr>
            <a:spLocks noGrp="1"/>
          </p:cNvSpPr>
          <p:nvPr>
            <p:ph type="sldNum" sz="quarter" idx="5"/>
          </p:nvPr>
        </p:nvSpPr>
        <p:spPr/>
        <p:txBody>
          <a:bodyPr/>
          <a:lstStyle/>
          <a:p>
            <a:fld id="{48E013CD-ED98-7447-BC91-79F2ECB8ECB4}" type="slidenum">
              <a:rPr lang="en-US" smtClean="0"/>
              <a:pPr/>
              <a:t>20</a:t>
            </a:fld>
            <a:endParaRPr lang="en-US"/>
          </a:p>
        </p:txBody>
      </p:sp>
    </p:spTree>
    <p:extLst>
      <p:ext uri="{BB962C8B-B14F-4D97-AF65-F5344CB8AC3E}">
        <p14:creationId xmlns:p14="http://schemas.microsoft.com/office/powerpoint/2010/main" val="244760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As your investments go to work for you, some will rise and some will fall in any given year. That’s completely expected. But as investments rise and fall, it can throw off your investment mix.</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Let’s say you had 70% of your money in equities, or stocks, at the beginning of the year, and stocks went through the roof. By the end of the year, the amount of money in stocks may now be closer to 80% of your total investment mix, which increases your risk and no longer reflects the strategy you put in place at the beginning. This is when you need to rebalance. </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[CLICK]</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That just means that if too many of your investments are in one asset class (like equities), you move money around to get back to your original asset allocation—in this case 70% stocks.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If you’re investing through your retirement plan, you may have options that do this for you automatically—such as a target date fund or managed account. Just be sure you know what you have and whether you need to rebalance yourself or not.  </a:t>
            </a:r>
          </a:p>
        </p:txBody>
      </p:sp>
      <p:sp>
        <p:nvSpPr>
          <p:cNvPr id="4" name="Slide Number Placeholder 3"/>
          <p:cNvSpPr>
            <a:spLocks noGrp="1"/>
          </p:cNvSpPr>
          <p:nvPr>
            <p:ph type="sldNum" sz="quarter" idx="5"/>
          </p:nvPr>
        </p:nvSpPr>
        <p:spPr/>
        <p:txBody>
          <a:bodyPr/>
          <a:lstStyle/>
          <a:p>
            <a:fld id="{48E013CD-ED98-7447-BC91-79F2ECB8ECB4}" type="slidenum">
              <a:rPr lang="en-US" smtClean="0"/>
              <a:pPr/>
              <a:t>21</a:t>
            </a:fld>
            <a:endParaRPr lang="en-US"/>
          </a:p>
        </p:txBody>
      </p:sp>
    </p:spTree>
    <p:extLst>
      <p:ext uri="{BB962C8B-B14F-4D97-AF65-F5344CB8AC3E}">
        <p14:creationId xmlns:p14="http://schemas.microsoft.com/office/powerpoint/2010/main" val="860108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Reviewing regularly also means looking at how much you’re investing and whether your current investment mix is still right for your situation. If you’ve gotten a big raise or had other changes in your life, you may also need to change your investing strategy. Or, if you’re not on track to meet your goals, you may want to make adjustments. So as your personal situation changes, always check if your investment mix needs an update. We suggest doing this at least once a year.</a:t>
            </a:r>
          </a:p>
        </p:txBody>
      </p:sp>
      <p:sp>
        <p:nvSpPr>
          <p:cNvPr id="4" name="Slide Number Placeholder 3"/>
          <p:cNvSpPr>
            <a:spLocks noGrp="1"/>
          </p:cNvSpPr>
          <p:nvPr>
            <p:ph type="sldNum" sz="quarter" idx="5"/>
          </p:nvPr>
        </p:nvSpPr>
        <p:spPr/>
        <p:txBody>
          <a:bodyPr/>
          <a:lstStyle/>
          <a:p>
            <a:fld id="{48E013CD-ED98-7447-BC91-79F2ECB8ECB4}" type="slidenum">
              <a:rPr lang="en-US" smtClean="0"/>
              <a:pPr/>
              <a:t>22</a:t>
            </a:fld>
            <a:endParaRPr lang="en-US"/>
          </a:p>
        </p:txBody>
      </p:sp>
    </p:spTree>
    <p:extLst>
      <p:ext uri="{BB962C8B-B14F-4D97-AF65-F5344CB8AC3E}">
        <p14:creationId xmlns:p14="http://schemas.microsoft.com/office/powerpoint/2010/main" val="3181482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As you review your investing plan, also consider the different solutions that are available to you. </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Is a target date fund right for you? Check to see if the target date fund includes the guaranteed asset class, as we talked about before.</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Continuing to use your advice benefit, if you have one, is another great option for helping you keep investments aligned to your goals. If you’ve been using TIAA’s online advice tool for retirement, you can always go in there and run your numbers again. It will tell you if your investment mix has gotten off and if you need to save more to meet your goals. And if you have a TIAA account, you can also talk to a TIAA Financial Consultant, who can help you with any updates that may be needed to your saving and investing plan for retirement.</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If you’d like to have even more help with your investments, consider a managed account for an added fee. This allows you to turn investment decisions over to professionals who manage your account for you, with automatic rebalancing and regular reviews of your strategy. Savers with a managed account often do better, which may make the extra fee worth it. </a:t>
            </a:r>
          </a:p>
        </p:txBody>
      </p:sp>
      <p:sp>
        <p:nvSpPr>
          <p:cNvPr id="4" name="Slide Number Placeholder 3"/>
          <p:cNvSpPr>
            <a:spLocks noGrp="1"/>
          </p:cNvSpPr>
          <p:nvPr>
            <p:ph type="sldNum" sz="quarter" idx="5"/>
          </p:nvPr>
        </p:nvSpPr>
        <p:spPr/>
        <p:txBody>
          <a:bodyPr/>
          <a:lstStyle/>
          <a:p>
            <a:fld id="{48E013CD-ED98-7447-BC91-79F2ECB8ECB4}" type="slidenum">
              <a:rPr lang="en-US" smtClean="0"/>
              <a:pPr/>
              <a:t>23</a:t>
            </a:fld>
            <a:endParaRPr lang="en-US" dirty="0"/>
          </a:p>
        </p:txBody>
      </p:sp>
    </p:spTree>
    <p:extLst>
      <p:ext uri="{BB962C8B-B14F-4D97-AF65-F5344CB8AC3E}">
        <p14:creationId xmlns:p14="http://schemas.microsoft.com/office/powerpoint/2010/main" val="677487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You should also take a moment every year to quickly look at your beneficiaries. If you haven’t assigned beneficiaries to your accounts, it only takes a minute to do it, and it helps put you in control of what happens to your money later. This includes investment portfolios, retirement plans and even those bank accounts. Once you’ve named your beneficiaries, just continue to make sure they’re still accurate. Things can change a lot in a year, and you want to be sure this information is always up to date.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So as you can see, reviewing your </a:t>
            </a:r>
            <a:r>
              <a:rPr lang="en-US" sz="1100" kern="100" dirty="0">
                <a:ea typeface="Aptos" panose="020B0004020202020204" pitchFamily="34" charset="0"/>
                <a:cs typeface="Times New Roman" panose="02020603050405020304" pitchFamily="18" charset="0"/>
              </a:rPr>
              <a:t>accounts </a:t>
            </a:r>
            <a:r>
              <a:rPr lang="en-US" sz="1100" kern="100" dirty="0">
                <a:effectLst/>
                <a:ea typeface="Aptos" panose="020B0004020202020204" pitchFamily="34" charset="0"/>
                <a:cs typeface="Times New Roman" panose="02020603050405020304" pitchFamily="18" charset="0"/>
              </a:rPr>
              <a:t>at least once a year is really important. As an easy way to remember, I sometimes tell people to do it within a week of their birthday each year. So put it on your calendar today.</a:t>
            </a:r>
          </a:p>
        </p:txBody>
      </p:sp>
      <p:sp>
        <p:nvSpPr>
          <p:cNvPr id="4" name="Slide Number Placeholder 3"/>
          <p:cNvSpPr>
            <a:spLocks noGrp="1"/>
          </p:cNvSpPr>
          <p:nvPr>
            <p:ph type="sldNum" sz="quarter" idx="5"/>
          </p:nvPr>
        </p:nvSpPr>
        <p:spPr/>
        <p:txBody>
          <a:bodyPr/>
          <a:lstStyle/>
          <a:p>
            <a:fld id="{48E013CD-ED98-7447-BC91-79F2ECB8ECB4}" type="slidenum">
              <a:rPr lang="en-US" smtClean="0"/>
              <a:pPr/>
              <a:t>24</a:t>
            </a:fld>
            <a:endParaRPr lang="en-US"/>
          </a:p>
        </p:txBody>
      </p:sp>
    </p:spTree>
    <p:extLst>
      <p:ext uri="{BB962C8B-B14F-4D97-AF65-F5344CB8AC3E}">
        <p14:creationId xmlns:p14="http://schemas.microsoft.com/office/powerpoint/2010/main" val="3935130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Before we wrap up today, I want to give you a few tips by age. Of course, there are lots of tips I could talk about, but I thought it might be the most helpful to just focus on one key takeaway for each group.</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If you’re in your 20s and 30s, the main thing to remember is that time is on your side if you start investing as early as possible. While it may seem hard to find extra money to invest, it’s really important to make it a priority if you can. The opportunity for compounding over a lifetime should not be passed up if at all possible. </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[CLICK]</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When you’re in your 40s and 50s, it’s critical to check on your investing strategy to be sure you’re on track. Life can bring big changes, and your needs and goals may shift over time. You may need to adjust your investment mix to help you pursue your goals.</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[CLICK]</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Finally, when you hit 60 and above, you’ll want to start thinking about how your investments can provide for income in retirement. And be sure you have an investment strategy that meets your goals for the coming years, from making your money last for the rest of your life and protecting loved ones to passing it on to others. </a:t>
            </a:r>
          </a:p>
        </p:txBody>
      </p:sp>
      <p:sp>
        <p:nvSpPr>
          <p:cNvPr id="4" name="Slide Number Placeholder 3"/>
          <p:cNvSpPr>
            <a:spLocks noGrp="1"/>
          </p:cNvSpPr>
          <p:nvPr>
            <p:ph type="sldNum" sz="quarter" idx="5"/>
          </p:nvPr>
        </p:nvSpPr>
        <p:spPr/>
        <p:txBody>
          <a:bodyPr/>
          <a:lstStyle/>
          <a:p>
            <a:fld id="{48E013CD-ED98-7447-BC91-79F2ECB8ECB4}" type="slidenum">
              <a:rPr lang="en-US" smtClean="0"/>
              <a:pPr/>
              <a:t>25</a:t>
            </a:fld>
            <a:endParaRPr lang="en-US"/>
          </a:p>
        </p:txBody>
      </p:sp>
    </p:spTree>
    <p:extLst>
      <p:ext uri="{BB962C8B-B14F-4D97-AF65-F5344CB8AC3E}">
        <p14:creationId xmlns:p14="http://schemas.microsoft.com/office/powerpoint/2010/main" val="376143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So those are five key investing principles that are important to understand. I hope this has been a helpful introduction to them. If you choose the right kind of accounts for investing, understand the risk/return trade-off, make sure you have an investment mix that’s right for you, stay the course, and review your account regularly, you’re going to set up yourself for success. And I hope you know that you don’t have to figure it all out yourself. Get the help you need to make it happen, including talking to us if you have a TIAA retirement account. </a:t>
            </a:r>
          </a:p>
        </p:txBody>
      </p:sp>
      <p:sp>
        <p:nvSpPr>
          <p:cNvPr id="4" name="Slide Number Placeholder 3"/>
          <p:cNvSpPr>
            <a:spLocks noGrp="1"/>
          </p:cNvSpPr>
          <p:nvPr>
            <p:ph type="sldNum" sz="quarter" idx="5"/>
          </p:nvPr>
        </p:nvSpPr>
        <p:spPr/>
        <p:txBody>
          <a:bodyPr/>
          <a:lstStyle/>
          <a:p>
            <a:fld id="{48E013CD-ED98-7447-BC91-79F2ECB8ECB4}" type="slidenum">
              <a:rPr lang="en-US" smtClean="0"/>
              <a:pPr/>
              <a:t>26</a:t>
            </a:fld>
            <a:endParaRPr lang="en-US"/>
          </a:p>
        </p:txBody>
      </p:sp>
    </p:spTree>
    <p:extLst>
      <p:ext uri="{BB962C8B-B14F-4D97-AF65-F5344CB8AC3E}">
        <p14:creationId xmlns:p14="http://schemas.microsoft.com/office/powerpoint/2010/main" val="3511175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1"/>
            <a:ext cx="5486400" cy="1636266"/>
          </a:xfrm>
        </p:spPr>
        <p:txBody>
          <a:bodyPr/>
          <a:lstStyle/>
          <a:p>
            <a:pPr marL="0" marR="0">
              <a:spcBef>
                <a:spcPts val="0"/>
              </a:spcBef>
              <a:spcAft>
                <a:spcPts val="0"/>
              </a:spcAft>
            </a:pPr>
            <a:r>
              <a:rPr lang="en-US" sz="1100" kern="100" dirty="0">
                <a:solidFill>
                  <a:srgbClr val="000000"/>
                </a:solidFill>
                <a:effectLst/>
                <a:ea typeface="Aptos" panose="020B0004020202020204" pitchFamily="34" charset="0"/>
                <a:cs typeface="Times New Roman" panose="02020603050405020304" pitchFamily="18" charset="0"/>
              </a:rPr>
              <a:t>To help you get started, here are some things you can do. </a:t>
            </a: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solidFill>
                  <a:srgbClr val="000000"/>
                </a:solidFill>
                <a:effectLst/>
                <a:ea typeface="Aptos" panose="020B0004020202020204" pitchFamily="34" charset="0"/>
                <a:cs typeface="Times New Roman" panose="02020603050405020304" pitchFamily="18" charset="0"/>
              </a:rPr>
              <a:t> </a:t>
            </a:r>
            <a:endParaRPr lang="en-US" sz="1100" kern="100" dirty="0">
              <a:effectLst/>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100" kern="100" dirty="0">
                <a:solidFill>
                  <a:srgbClr val="000000"/>
                </a:solidFill>
                <a:effectLst/>
                <a:ea typeface="Aptos" panose="020B0004020202020204" pitchFamily="34" charset="0"/>
                <a:cs typeface="Times New Roman" panose="02020603050405020304" pitchFamily="18" charset="0"/>
              </a:rPr>
              <a:t>Check out our tools and calculators to help with your planning at </a:t>
            </a:r>
            <a:r>
              <a:rPr lang="en-US" sz="1100" kern="100" dirty="0" err="1">
                <a:solidFill>
                  <a:srgbClr val="000000"/>
                </a:solidFill>
                <a:effectLst/>
                <a:ea typeface="Aptos" panose="020B0004020202020204" pitchFamily="34" charset="0"/>
                <a:cs typeface="Times New Roman" panose="02020603050405020304" pitchFamily="18" charset="0"/>
              </a:rPr>
              <a:t>tiaa.org</a:t>
            </a:r>
            <a:r>
              <a:rPr lang="en-US" sz="1100" kern="100" dirty="0">
                <a:solidFill>
                  <a:srgbClr val="000000"/>
                </a:solidFill>
                <a:effectLst/>
                <a:ea typeface="Aptos" panose="020B0004020202020204" pitchFamily="34" charset="0"/>
                <a:cs typeface="Times New Roman" panose="02020603050405020304" pitchFamily="18" charset="0"/>
              </a:rPr>
              <a:t>/tools. For example, if you’d like to see how to plan for different financial goals, try the link that says “Plan For Your Financial Goals.” </a:t>
            </a:r>
          </a:p>
          <a:p>
            <a:pPr marL="342900" marR="0" lvl="0" indent="-342900">
              <a:spcBef>
                <a:spcPts val="0"/>
              </a:spcBef>
              <a:spcAft>
                <a:spcPts val="0"/>
              </a:spcAft>
              <a:buFont typeface="Arial" panose="020B0604020202020204" pitchFamily="34" charset="0"/>
              <a:buChar char="•"/>
              <a:tabLst>
                <a:tab pos="457200" algn="l"/>
              </a:tabLst>
            </a:pPr>
            <a:r>
              <a:rPr lang="en-US" sz="1100" kern="100" dirty="0">
                <a:solidFill>
                  <a:srgbClr val="000000"/>
                </a:solidFill>
                <a:effectLst/>
                <a:ea typeface="Aptos" panose="020B0004020202020204" pitchFamily="34" charset="0"/>
                <a:cs typeface="Times New Roman" panose="02020603050405020304" pitchFamily="18" charset="0"/>
              </a:rPr>
              <a:t>To get a saving and investing plan right away for your retirement account, go to </a:t>
            </a:r>
            <a:r>
              <a:rPr lang="en-US" sz="1100" kern="100" dirty="0" err="1">
                <a:solidFill>
                  <a:srgbClr val="000000"/>
                </a:solidFill>
                <a:effectLst/>
                <a:ea typeface="Aptos" panose="020B0004020202020204" pitchFamily="34" charset="0"/>
                <a:cs typeface="Times New Roman" panose="02020603050405020304" pitchFamily="18" charset="0"/>
              </a:rPr>
              <a:t>tiaa.org</a:t>
            </a:r>
            <a:r>
              <a:rPr lang="en-US" sz="1100" kern="100" dirty="0">
                <a:solidFill>
                  <a:srgbClr val="000000"/>
                </a:solidFill>
                <a:effectLst/>
                <a:ea typeface="Aptos" panose="020B0004020202020204" pitchFamily="34" charset="0"/>
                <a:cs typeface="Times New Roman" panose="02020603050405020304" pitchFamily="18" charset="0"/>
              </a:rPr>
              <a:t>/</a:t>
            </a:r>
            <a:r>
              <a:rPr lang="en-US" sz="1100" kern="100" dirty="0" err="1">
                <a:solidFill>
                  <a:srgbClr val="000000"/>
                </a:solidFill>
                <a:effectLst/>
                <a:ea typeface="Aptos" panose="020B0004020202020204" pitchFamily="34" charset="0"/>
                <a:cs typeface="Times New Roman" panose="02020603050405020304" pitchFamily="18" charset="0"/>
              </a:rPr>
              <a:t>advicenow</a:t>
            </a:r>
            <a:r>
              <a:rPr lang="en-US" sz="1100" kern="100" dirty="0">
                <a:solidFill>
                  <a:srgbClr val="000000"/>
                </a:solidFill>
                <a:effectLst/>
                <a:ea typeface="Aptos" panose="020B0004020202020204" pitchFamily="34" charset="0"/>
                <a:cs typeface="Times New Roman" panose="02020603050405020304" pitchFamily="18" charset="0"/>
              </a:rPr>
              <a:t> to use our digital advice tool.</a:t>
            </a:r>
            <a:endParaRPr lang="en-US" sz="1100" kern="100" dirty="0">
              <a:effectLs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100" kern="100" dirty="0">
                <a:solidFill>
                  <a:srgbClr val="000000"/>
                </a:solidFill>
                <a:effectLst/>
                <a:ea typeface="Aptos" panose="020B0004020202020204" pitchFamily="34" charset="0"/>
                <a:cs typeface="Times New Roman" panose="02020603050405020304" pitchFamily="18" charset="0"/>
              </a:rPr>
              <a:t>And finally, to schedule a call with a TIAA Financial Consultant, go to </a:t>
            </a:r>
            <a:r>
              <a:rPr lang="en-US" sz="1100" kern="100" dirty="0" err="1">
                <a:solidFill>
                  <a:srgbClr val="000000"/>
                </a:solidFill>
                <a:effectLst/>
                <a:ea typeface="Aptos" panose="020B0004020202020204" pitchFamily="34" charset="0"/>
                <a:cs typeface="Times New Roman" panose="02020603050405020304" pitchFamily="18" charset="0"/>
              </a:rPr>
              <a:t>tiaa.org</a:t>
            </a:r>
            <a:r>
              <a:rPr lang="en-US" sz="1100" kern="100" dirty="0">
                <a:solidFill>
                  <a:srgbClr val="000000"/>
                </a:solidFill>
                <a:effectLst/>
                <a:ea typeface="Aptos" panose="020B0004020202020204" pitchFamily="34" charset="0"/>
                <a:cs typeface="Times New Roman" panose="02020603050405020304" pitchFamily="18" charset="0"/>
              </a:rPr>
              <a:t>/</a:t>
            </a:r>
            <a:r>
              <a:rPr lang="en-US" sz="1100" kern="100" dirty="0" err="1">
                <a:solidFill>
                  <a:srgbClr val="000000"/>
                </a:solidFill>
                <a:effectLst/>
                <a:ea typeface="Aptos" panose="020B0004020202020204" pitchFamily="34" charset="0"/>
                <a:cs typeface="Times New Roman" panose="02020603050405020304" pitchFamily="18" charset="0"/>
              </a:rPr>
              <a:t>schedulenow</a:t>
            </a:r>
            <a:r>
              <a:rPr lang="en-US" sz="1100" kern="100" dirty="0">
                <a:solidFill>
                  <a:srgbClr val="000000"/>
                </a:solidFill>
                <a:effectLst/>
                <a:ea typeface="Aptos" panose="020B0004020202020204" pitchFamily="34" charset="0"/>
                <a:cs typeface="Times New Roman" panose="02020603050405020304" pitchFamily="18" charset="0"/>
              </a:rPr>
              <a:t> or use the link below right here in the webinar. </a:t>
            </a:r>
          </a:p>
        </p:txBody>
      </p:sp>
      <p:sp>
        <p:nvSpPr>
          <p:cNvPr id="4" name="Slide Number Placeholder 3"/>
          <p:cNvSpPr>
            <a:spLocks noGrp="1"/>
          </p:cNvSpPr>
          <p:nvPr>
            <p:ph type="sldNum" sz="quarter" idx="5"/>
          </p:nvPr>
        </p:nvSpPr>
        <p:spPr/>
        <p:txBody>
          <a:bodyPr/>
          <a:lstStyle/>
          <a:p>
            <a:fld id="{48E013CD-ED98-7447-BC91-79F2ECB8ECB4}" type="slidenum">
              <a:rPr lang="en-US" smtClean="0"/>
              <a:pPr/>
              <a:t>27</a:t>
            </a:fld>
            <a:endParaRPr lang="en-US"/>
          </a:p>
        </p:txBody>
      </p:sp>
    </p:spTree>
    <p:extLst>
      <p:ext uri="{BB962C8B-B14F-4D97-AF65-F5344CB8AC3E}">
        <p14:creationId xmlns:p14="http://schemas.microsoft.com/office/powerpoint/2010/main" val="2112609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Thanks for joining today! I hope this has been helpful as you learn to become a savvy investor and build savings for your future. Please feel free to email questions through the console directly below.</a:t>
            </a:r>
          </a:p>
        </p:txBody>
      </p:sp>
      <p:sp>
        <p:nvSpPr>
          <p:cNvPr id="4" name="Slide Number Placeholder 3"/>
          <p:cNvSpPr>
            <a:spLocks noGrp="1"/>
          </p:cNvSpPr>
          <p:nvPr>
            <p:ph type="sldNum" sz="quarter" idx="5"/>
          </p:nvPr>
        </p:nvSpPr>
        <p:spPr/>
        <p:txBody>
          <a:bodyPr/>
          <a:lstStyle/>
          <a:p>
            <a:fld id="{48E013CD-ED98-7447-BC91-79F2ECB8ECB4}" type="slidenum">
              <a:rPr lang="en-US" smtClean="0"/>
              <a:pPr/>
              <a:t>28</a:t>
            </a:fld>
            <a:endParaRPr lang="en-US"/>
          </a:p>
        </p:txBody>
      </p:sp>
    </p:spTree>
    <p:extLst>
      <p:ext uri="{BB962C8B-B14F-4D97-AF65-F5344CB8AC3E}">
        <p14:creationId xmlns:p14="http://schemas.microsoft.com/office/powerpoint/2010/main" val="1176976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E013CD-ED98-7447-BC91-79F2ECB8ECB4}" type="slidenum">
              <a:rPr lang="en-US" smtClean="0"/>
              <a:pPr/>
              <a:t>29</a:t>
            </a:fld>
            <a:endParaRPr lang="en-US"/>
          </a:p>
        </p:txBody>
      </p:sp>
    </p:spTree>
    <p:extLst>
      <p:ext uri="{BB962C8B-B14F-4D97-AF65-F5344CB8AC3E}">
        <p14:creationId xmlns:p14="http://schemas.microsoft.com/office/powerpoint/2010/main" val="58978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Let’s look at our first principle: Choose the right account.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This is the starting point for investing. </a:t>
            </a:r>
            <a:endParaRPr lang="en-US" sz="1100" b="0" i="0" dirty="0">
              <a:latin typeface="Ringside Narrow Book" panose="02000500000000000000" pitchFamily="2" charset="0"/>
            </a:endParaRPr>
          </a:p>
        </p:txBody>
      </p:sp>
      <p:sp>
        <p:nvSpPr>
          <p:cNvPr id="4" name="Slide Number Placeholder 3"/>
          <p:cNvSpPr>
            <a:spLocks noGrp="1"/>
          </p:cNvSpPr>
          <p:nvPr>
            <p:ph type="sldNum" sz="quarter" idx="5"/>
          </p:nvPr>
        </p:nvSpPr>
        <p:spPr/>
        <p:txBody>
          <a:bodyPr/>
          <a:lstStyle/>
          <a:p>
            <a:fld id="{48E013CD-ED98-7447-BC91-79F2ECB8ECB4}" type="slidenum">
              <a:rPr lang="en-US" smtClean="0"/>
              <a:pPr/>
              <a:t>3</a:t>
            </a:fld>
            <a:endParaRPr lang="en-US"/>
          </a:p>
        </p:txBody>
      </p:sp>
    </p:spTree>
    <p:extLst>
      <p:ext uri="{BB962C8B-B14F-4D97-AF65-F5344CB8AC3E}">
        <p14:creationId xmlns:p14="http://schemas.microsoft.com/office/powerpoint/2010/main" val="281888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Ringside Narrow Book" panose="02000500000000000000" pitchFamily="2" charset="0"/>
              </a:rPr>
              <a:t>There are two big buckets for investing. The first of these is </a:t>
            </a:r>
            <a:r>
              <a:rPr lang="en-US" sz="1100" b="1" dirty="0">
                <a:latin typeface="Ringside Narrow Book" panose="02000500000000000000" pitchFamily="2" charset="0"/>
              </a:rPr>
              <a:t>taxable accounts</a:t>
            </a:r>
            <a:r>
              <a:rPr lang="en-US" sz="1100" dirty="0">
                <a:latin typeface="Ringside Narrow Book" panose="02000500000000000000" pitchFamily="2" charset="0"/>
              </a:rPr>
              <a:t>.</a:t>
            </a:r>
          </a:p>
          <a:p>
            <a:endParaRPr lang="en-US" sz="1100" dirty="0">
              <a:latin typeface="Ringside Narrow Book" panose="02000500000000000000" pitchFamily="2" charset="0"/>
            </a:endParaRPr>
          </a:p>
          <a:p>
            <a:r>
              <a:rPr lang="en-US" sz="1100" b="0" i="0" dirty="0">
                <a:latin typeface="Ringside Narrow Book" panose="02000500000000000000" pitchFamily="2" charset="0"/>
              </a:rPr>
              <a:t>Taxable accounts, as the name implies, don’t have any tax benefits. You’re simply putting your money in, but it doesn’t reduce the amount of taxes you have to pay on the money every year. Taxable accounts include savings and money market accounts that you might have at a bank as well as CDs, or certificates of deposit. These accounts can earn a small amount of interest. A standard brokerage account allows you to invest in a wide range of investments such as mutual funds and gives you greater opportunity for growth, but again, you’ll still be paying taxes on the money you put in and on any earnings on your money every year.</a:t>
            </a:r>
          </a:p>
          <a:p>
            <a:endParaRPr lang="en-US" sz="1100" b="0" i="0" dirty="0">
              <a:latin typeface="Ringside Narrow Book" panose="02000500000000000000" pitchFamily="2" charset="0"/>
            </a:endParaRPr>
          </a:p>
          <a:p>
            <a:r>
              <a:rPr lang="en-US" sz="1100" b="0" i="0" dirty="0">
                <a:latin typeface="Ringside Narrow Book" panose="02000500000000000000" pitchFamily="2" charset="0"/>
              </a:rPr>
              <a:t>The advantage of taxable accounts is that you can generally access your money at any time, taking money in and out as you please. CDs do have certain periods of time that you have to leave the money in, but you can choose time periods that work for you. </a:t>
            </a:r>
            <a:r>
              <a:rPr lang="en-US" sz="1100" dirty="0">
                <a:latin typeface="Ringside Narrow Book" panose="02000500000000000000" pitchFamily="2" charset="0"/>
              </a:rPr>
              <a:t>So you typically would use taxable accounts for money that you want to have available when you need it. This makes them convenient for shorter-term goals like savings for an emergency fund, vacations, down payments or other goals you may have. The point is, you have a lot of flexibility to invest however you like for different goals with taxable accounts.</a:t>
            </a:r>
          </a:p>
        </p:txBody>
      </p:sp>
      <p:sp>
        <p:nvSpPr>
          <p:cNvPr id="4" name="Slide Number Placeholder 3"/>
          <p:cNvSpPr>
            <a:spLocks noGrp="1"/>
          </p:cNvSpPr>
          <p:nvPr>
            <p:ph type="sldNum" sz="quarter" idx="5"/>
          </p:nvPr>
        </p:nvSpPr>
        <p:spPr/>
        <p:txBody>
          <a:bodyPr/>
          <a:lstStyle/>
          <a:p>
            <a:fld id="{48E013CD-ED98-7447-BC91-79F2ECB8ECB4}" type="slidenum">
              <a:rPr lang="en-US" smtClean="0"/>
              <a:pPr/>
              <a:t>4</a:t>
            </a:fld>
            <a:endParaRPr lang="en-US"/>
          </a:p>
        </p:txBody>
      </p:sp>
    </p:spTree>
    <p:extLst>
      <p:ext uri="{BB962C8B-B14F-4D97-AF65-F5344CB8AC3E}">
        <p14:creationId xmlns:p14="http://schemas.microsoft.com/office/powerpoint/2010/main" val="152615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other big bucket is </a:t>
            </a:r>
            <a:r>
              <a:rPr lang="en-US" sz="1000" b="1" dirty="0"/>
              <a:t>tax-advantaged accounts</a:t>
            </a:r>
            <a:r>
              <a:rPr lang="en-US" sz="1000" dirty="0"/>
              <a:t>, which are designed for longer-term investing. They include your employee retirement plan; individual retirement accounts, or IRAs; annuities, which can provide retirement income for life; college savings plans, also known as 529s; and health savings accounts, or HSAs, which help you save for healthcare expenses. Most of these accounts allow you to invest in a range of mutual funds and other options. </a:t>
            </a:r>
          </a:p>
          <a:p>
            <a:endParaRPr lang="en-US" sz="1000" dirty="0"/>
          </a:p>
          <a:p>
            <a:r>
              <a:rPr lang="en-US" sz="1000" dirty="0"/>
              <a:t>The benefit is that in most cases you’re using </a:t>
            </a:r>
            <a:r>
              <a:rPr lang="en-US" sz="1000" i="1" dirty="0"/>
              <a:t>pretax</a:t>
            </a:r>
            <a:r>
              <a:rPr lang="en-US" sz="1000" dirty="0"/>
              <a:t> dollars to do it, meaning </a:t>
            </a:r>
            <a:r>
              <a:rPr lang="en-US" sz="1000" b="0" i="0" dirty="0">
                <a:effectLst/>
                <a:latin typeface="Ringside Narrow Book" panose="02000500000000000000" pitchFamily="2" charset="0"/>
                <a:ea typeface="Times New Roman" panose="02020603050405020304" pitchFamily="18" charset="0"/>
              </a:rPr>
              <a:t>you’re not losing any money to the IRS on those dollars you’re saving now. All of it goes into your account. And taxes aren’t due until you take the money out, so if you’re in a lower tax bracket at that time, like in retirement, you’ll be saving money on the taxes even then. With HSAs and 529 plans, you may not even have to pay taxes later if you use the money for the qualified expenses they’re designed to cover. While each of these plans works a bit differently, the tax benefits they offer help put more of your money to work for your savings.  </a:t>
            </a:r>
          </a:p>
          <a:p>
            <a:endParaRPr lang="en-US" sz="1000" dirty="0">
              <a:highlight>
                <a:srgbClr val="FFFF00"/>
              </a:highlight>
            </a:endParaRPr>
          </a:p>
          <a:p>
            <a:r>
              <a:rPr lang="en-US" sz="1000" dirty="0"/>
              <a:t>The flip side for these accounts is that they typically have restrictions on taking the money out early, including possible penalties. But the benefits are extremely valuable for longer-term goals like retirement, college and healthcare expenses later in life. </a:t>
            </a:r>
          </a:p>
          <a:p>
            <a:endParaRPr lang="en-US" sz="1000" dirty="0"/>
          </a:p>
          <a:p>
            <a:r>
              <a:rPr lang="en-US" sz="1000" dirty="0"/>
              <a:t>The important thing to know is that there are multiple ways to invest, some with tax advantages and some without. So be sure you’re using each of their best advantage to get the most out of your money. </a:t>
            </a:r>
          </a:p>
        </p:txBody>
      </p:sp>
      <p:sp>
        <p:nvSpPr>
          <p:cNvPr id="4" name="Slide Number Placeholder 3"/>
          <p:cNvSpPr>
            <a:spLocks noGrp="1"/>
          </p:cNvSpPr>
          <p:nvPr>
            <p:ph type="sldNum" sz="quarter" idx="5"/>
          </p:nvPr>
        </p:nvSpPr>
        <p:spPr/>
        <p:txBody>
          <a:bodyPr/>
          <a:lstStyle/>
          <a:p>
            <a:fld id="{48E013CD-ED98-7447-BC91-79F2ECB8ECB4}" type="slidenum">
              <a:rPr lang="en-US" smtClean="0"/>
              <a:pPr/>
              <a:t>5</a:t>
            </a:fld>
            <a:endParaRPr lang="en-US"/>
          </a:p>
        </p:txBody>
      </p:sp>
    </p:spTree>
    <p:extLst>
      <p:ext uri="{BB962C8B-B14F-4D97-AF65-F5344CB8AC3E}">
        <p14:creationId xmlns:p14="http://schemas.microsoft.com/office/powerpoint/2010/main" val="57814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The second principle of investing is to be sure you understand the risk/return trade-off. Like most things in life, the greater the risk, the greater the potential reward—and the greater the potential loss. On the flip side, the lower the risk, the lower the potential reward—and the lower the potential loss. We all have to find a way to balance those against each other. </a:t>
            </a:r>
          </a:p>
        </p:txBody>
      </p:sp>
      <p:sp>
        <p:nvSpPr>
          <p:cNvPr id="4" name="Slide Number Placeholder 3"/>
          <p:cNvSpPr>
            <a:spLocks noGrp="1"/>
          </p:cNvSpPr>
          <p:nvPr>
            <p:ph type="sldNum" sz="quarter" idx="5"/>
          </p:nvPr>
        </p:nvSpPr>
        <p:spPr/>
        <p:txBody>
          <a:bodyPr/>
          <a:lstStyle/>
          <a:p>
            <a:fld id="{48E013CD-ED98-7447-BC91-79F2ECB8ECB4}" type="slidenum">
              <a:rPr lang="en-US" smtClean="0"/>
              <a:pPr/>
              <a:t>6</a:t>
            </a:fld>
            <a:endParaRPr lang="en-US"/>
          </a:p>
        </p:txBody>
      </p:sp>
    </p:spTree>
    <p:extLst>
      <p:ext uri="{BB962C8B-B14F-4D97-AF65-F5344CB8AC3E}">
        <p14:creationId xmlns:p14="http://schemas.microsoft.com/office/powerpoint/2010/main" val="3619078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950" kern="100" dirty="0">
                <a:effectLst/>
                <a:ea typeface="Aptos" panose="020B0004020202020204" pitchFamily="34" charset="0"/>
                <a:cs typeface="Times New Roman" panose="02020603050405020304" pitchFamily="18" charset="0"/>
              </a:rPr>
              <a:t>The first thing to understand is that investments are divided into different asset classes, or categories of investments that all have similar characteristics. Each asset class has its own opportunity for growth and inherent risk. And when some asset classes are up, others may be down or vice versa.</a:t>
            </a:r>
          </a:p>
          <a:p>
            <a:pPr marL="0" marR="0">
              <a:spcBef>
                <a:spcPts val="0"/>
              </a:spcBef>
              <a:spcAft>
                <a:spcPts val="600"/>
              </a:spcAft>
            </a:pPr>
            <a:r>
              <a:rPr lang="en-US" sz="950" kern="100" dirty="0">
                <a:effectLst/>
                <a:ea typeface="Aptos" panose="020B0004020202020204" pitchFamily="34" charset="0"/>
                <a:cs typeface="Times New Roman" panose="02020603050405020304" pitchFamily="18" charset="0"/>
              </a:rPr>
              <a:t>[CLICK]</a:t>
            </a:r>
            <a:br>
              <a:rPr lang="en-US" sz="950" kern="100" dirty="0">
                <a:effectLst/>
                <a:ea typeface="Aptos" panose="020B0004020202020204" pitchFamily="34" charset="0"/>
                <a:cs typeface="Times New Roman" panose="02020603050405020304" pitchFamily="18" charset="0"/>
              </a:rPr>
            </a:br>
            <a:r>
              <a:rPr lang="en-US" sz="950" kern="100" dirty="0">
                <a:effectLst/>
                <a:ea typeface="Aptos" panose="020B0004020202020204" pitchFamily="34" charset="0"/>
                <a:cs typeface="Times New Roman" panose="02020603050405020304" pitchFamily="18" charset="0"/>
              </a:rPr>
              <a:t>On one end of the scale, you have equities, or stocks, which are shares of ownership in a company. These investments go up and down depending on how the company is doing. Some companies can be quite stable over time, but they can also go through the roof or tank very quickly. So this asset class has the greatest opportunity for growth, but also the highest risk.  </a:t>
            </a:r>
          </a:p>
          <a:p>
            <a:pPr marL="0" marR="0">
              <a:spcBef>
                <a:spcPts val="0"/>
              </a:spcBef>
              <a:spcAft>
                <a:spcPts val="600"/>
              </a:spcAft>
            </a:pPr>
            <a:r>
              <a:rPr lang="en-US" sz="950" kern="100" dirty="0">
                <a:effectLst/>
                <a:ea typeface="Aptos" panose="020B0004020202020204" pitchFamily="34" charset="0"/>
                <a:cs typeface="Times New Roman" panose="02020603050405020304" pitchFamily="18" charset="0"/>
              </a:rPr>
              <a:t>[CLICK]</a:t>
            </a:r>
            <a:br>
              <a:rPr lang="en-US" sz="950" kern="100" dirty="0">
                <a:effectLst/>
                <a:ea typeface="Aptos" panose="020B0004020202020204" pitchFamily="34" charset="0"/>
                <a:cs typeface="Times New Roman" panose="02020603050405020304" pitchFamily="18" charset="0"/>
              </a:rPr>
            </a:br>
            <a:r>
              <a:rPr lang="en-US" sz="950" kern="100" dirty="0">
                <a:effectLst/>
                <a:ea typeface="Aptos" panose="020B0004020202020204" pitchFamily="34" charset="0"/>
                <a:cs typeface="Times New Roman" panose="02020603050405020304" pitchFamily="18" charset="0"/>
              </a:rPr>
              <a:t>On the other side, besides cash, you have the guaranteed asset class, or fixed annuities. Unlike stocks, a fixed annuity is not subject to the ups and downs of the market at all and has next to no risk. I’ll talk more about this asset class in a minute.</a:t>
            </a:r>
          </a:p>
          <a:p>
            <a:pPr marL="0" marR="0">
              <a:spcBef>
                <a:spcPts val="0"/>
              </a:spcBef>
              <a:spcAft>
                <a:spcPts val="600"/>
              </a:spcAft>
            </a:pPr>
            <a:r>
              <a:rPr lang="en-US" sz="950" kern="100" dirty="0">
                <a:effectLst/>
                <a:ea typeface="Aptos" panose="020B0004020202020204" pitchFamily="34" charset="0"/>
                <a:cs typeface="Times New Roman" panose="02020603050405020304" pitchFamily="18" charset="0"/>
              </a:rPr>
              <a:t>[CLICK]</a:t>
            </a:r>
            <a:br>
              <a:rPr lang="en-US" sz="950" kern="100" dirty="0">
                <a:effectLst/>
                <a:ea typeface="Aptos" panose="020B0004020202020204" pitchFamily="34" charset="0"/>
                <a:cs typeface="Times New Roman" panose="02020603050405020304" pitchFamily="18" charset="0"/>
              </a:rPr>
            </a:br>
            <a:r>
              <a:rPr lang="en-US" sz="950" kern="100" dirty="0">
                <a:effectLst/>
                <a:ea typeface="Aptos" panose="020B0004020202020204" pitchFamily="34" charset="0"/>
                <a:cs typeface="Times New Roman" panose="02020603050405020304" pitchFamily="18" charset="0"/>
              </a:rPr>
              <a:t>In between, you’ve got…</a:t>
            </a:r>
          </a:p>
          <a:p>
            <a:pPr marL="171450" marR="0" indent="-171450">
              <a:spcBef>
                <a:spcPts val="0"/>
              </a:spcBef>
              <a:spcAft>
                <a:spcPts val="0"/>
              </a:spcAft>
              <a:buFont typeface="Arial" panose="020B0604020202020204" pitchFamily="34" charset="0"/>
              <a:buChar char="•"/>
            </a:pPr>
            <a:r>
              <a:rPr lang="en-US" sz="950" kern="100" dirty="0">
                <a:effectLst/>
                <a:ea typeface="Aptos" panose="020B0004020202020204" pitchFamily="34" charset="0"/>
                <a:cs typeface="Times New Roman" panose="02020603050405020304" pitchFamily="18" charset="0"/>
              </a:rPr>
              <a:t>Real estate funds, which are a way to invest in real estate without having to buy and sell property yourself; </a:t>
            </a:r>
          </a:p>
          <a:p>
            <a:pPr marL="171450" marR="0" indent="-171450">
              <a:spcBef>
                <a:spcPts val="0"/>
              </a:spcBef>
              <a:spcAft>
                <a:spcPts val="0"/>
              </a:spcAft>
              <a:buFont typeface="Arial" panose="020B0604020202020204" pitchFamily="34" charset="0"/>
              <a:buChar char="•"/>
            </a:pPr>
            <a:r>
              <a:rPr lang="en-US" sz="950" kern="100" dirty="0">
                <a:effectLst/>
                <a:ea typeface="Aptos" panose="020B0004020202020204" pitchFamily="34" charset="0"/>
                <a:cs typeface="Times New Roman" panose="02020603050405020304" pitchFamily="18" charset="0"/>
              </a:rPr>
              <a:t>Bonds (also known as fixed income funds), which are essentially loans to companies and governments in exchange for a fixed amount of interest or income;</a:t>
            </a:r>
          </a:p>
          <a:p>
            <a:pPr marL="171450" marR="0" indent="-171450">
              <a:spcBef>
                <a:spcPts val="0"/>
              </a:spcBef>
              <a:spcAft>
                <a:spcPts val="0"/>
              </a:spcAft>
              <a:buFont typeface="Arial" panose="020B0604020202020204" pitchFamily="34" charset="0"/>
              <a:buChar char="•"/>
            </a:pPr>
            <a:r>
              <a:rPr lang="en-US" sz="950" kern="100" dirty="0">
                <a:effectLst/>
                <a:ea typeface="Aptos" panose="020B0004020202020204" pitchFamily="34" charset="0"/>
                <a:cs typeface="Times New Roman" panose="02020603050405020304" pitchFamily="18" charset="0"/>
              </a:rPr>
              <a:t>And money market funds, or cash. </a:t>
            </a:r>
          </a:p>
          <a:p>
            <a:pPr marL="0" marR="0" indent="0">
              <a:spcBef>
                <a:spcPts val="0"/>
              </a:spcBef>
              <a:spcAft>
                <a:spcPts val="600"/>
              </a:spcAft>
              <a:buFont typeface="Arial" panose="020B0604020202020204" pitchFamily="34" charset="0"/>
              <a:buNone/>
            </a:pPr>
            <a:r>
              <a:rPr lang="en-US" sz="950" kern="100" dirty="0">
                <a:effectLst/>
                <a:ea typeface="Aptos" panose="020B0004020202020204" pitchFamily="34" charset="0"/>
                <a:cs typeface="Times New Roman" panose="02020603050405020304" pitchFamily="18" charset="0"/>
              </a:rPr>
              <a:t>Generally speaking, when you invest you want to spread your investments across these different asset classes to help manage risk and benefit from the opportunities each offers at different times. That’s called diversification.</a:t>
            </a:r>
          </a:p>
        </p:txBody>
      </p:sp>
      <p:sp>
        <p:nvSpPr>
          <p:cNvPr id="4" name="Slide Number Placeholder 3"/>
          <p:cNvSpPr>
            <a:spLocks noGrp="1"/>
          </p:cNvSpPr>
          <p:nvPr>
            <p:ph type="sldNum" sz="quarter" idx="5"/>
          </p:nvPr>
        </p:nvSpPr>
        <p:spPr/>
        <p:txBody>
          <a:bodyPr/>
          <a:lstStyle/>
          <a:p>
            <a:fld id="{48E013CD-ED98-7447-BC91-79F2ECB8ECB4}" type="slidenum">
              <a:rPr lang="en-US" smtClean="0"/>
              <a:pPr/>
              <a:t>7</a:t>
            </a:fld>
            <a:endParaRPr lang="en-US"/>
          </a:p>
        </p:txBody>
      </p:sp>
    </p:spTree>
    <p:extLst>
      <p:ext uri="{BB962C8B-B14F-4D97-AF65-F5344CB8AC3E}">
        <p14:creationId xmlns:p14="http://schemas.microsoft.com/office/powerpoint/2010/main" val="132051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Before we move on to how to mix your investments between the asset classes, I want to talk a little more about the guaranteed asset class, especially if you haven’t heard of it before, which many people haven’t. </a:t>
            </a:r>
          </a:p>
          <a:p>
            <a:pPr marL="0" marR="0">
              <a:spcBef>
                <a:spcPts val="0"/>
              </a:spcBef>
              <a:spcAft>
                <a:spcPts val="0"/>
              </a:spcAft>
            </a:pPr>
            <a:endParaRPr lang="en-US" sz="11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This asset class offers protection because money you invest in the guaranteed asset class doesn’t go down in value and is guaranteed to grow every day at a set rate.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ea typeface="Aptos" panose="020B0004020202020204" pitchFamily="34" charset="0"/>
                <a:cs typeface="Times New Roman" panose="02020603050405020304" pitchFamily="18" charset="0"/>
              </a:rPr>
              <a:t>When you retire, you may be able to turn that money into guaranteed payments for the rest of your life that never run out, if this option is offered, like it is here at TIAA. We believe that having a portion of your investments in the guaranteed asset class is an important way to help build greater financial security for your future, so you should really consider investing options that include guaranteed assets as part of the mix.</a:t>
            </a:r>
          </a:p>
        </p:txBody>
      </p:sp>
      <p:sp>
        <p:nvSpPr>
          <p:cNvPr id="4" name="Slide Number Placeholder 3"/>
          <p:cNvSpPr>
            <a:spLocks noGrp="1"/>
          </p:cNvSpPr>
          <p:nvPr>
            <p:ph type="sldNum" sz="quarter" idx="5"/>
          </p:nvPr>
        </p:nvSpPr>
        <p:spPr/>
        <p:txBody>
          <a:bodyPr/>
          <a:lstStyle/>
          <a:p>
            <a:fld id="{48E013CD-ED98-7447-BC91-79F2ECB8ECB4}" type="slidenum">
              <a:rPr lang="en-US" smtClean="0"/>
              <a:pPr/>
              <a:t>8</a:t>
            </a:fld>
            <a:endParaRPr lang="en-US"/>
          </a:p>
        </p:txBody>
      </p:sp>
    </p:spTree>
    <p:extLst>
      <p:ext uri="{BB962C8B-B14F-4D97-AF65-F5344CB8AC3E}">
        <p14:creationId xmlns:p14="http://schemas.microsoft.com/office/powerpoint/2010/main" val="2276787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That brings us to the third principle of investing: Make sure you have the right mix. </a:t>
            </a:r>
          </a:p>
        </p:txBody>
      </p:sp>
      <p:sp>
        <p:nvSpPr>
          <p:cNvPr id="4" name="Slide Number Placeholder 3"/>
          <p:cNvSpPr>
            <a:spLocks noGrp="1"/>
          </p:cNvSpPr>
          <p:nvPr>
            <p:ph type="sldNum" sz="quarter" idx="5"/>
          </p:nvPr>
        </p:nvSpPr>
        <p:spPr/>
        <p:txBody>
          <a:bodyPr/>
          <a:lstStyle/>
          <a:p>
            <a:fld id="{48E013CD-ED98-7447-BC91-79F2ECB8ECB4}" type="slidenum">
              <a:rPr lang="en-US" smtClean="0"/>
              <a:pPr/>
              <a:t>9</a:t>
            </a:fld>
            <a:endParaRPr lang="en-US"/>
          </a:p>
        </p:txBody>
      </p:sp>
    </p:spTree>
    <p:extLst>
      <p:ext uri="{BB962C8B-B14F-4D97-AF65-F5344CB8AC3E}">
        <p14:creationId xmlns:p14="http://schemas.microsoft.com/office/powerpoint/2010/main" val="199304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image" Target="../media/image6.bin"/><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image" Target="../media/image8.bin"/><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image" Target="../media/image10.bin"/><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8.bin"/><Relationship Id="rId3" Type="http://schemas.openxmlformats.org/officeDocument/2006/relationships/image" Target="../media/image13.bin"/><Relationship Id="rId7" Type="http://schemas.openxmlformats.org/officeDocument/2006/relationships/image" Target="../media/image17.bin"/><Relationship Id="rId2" Type="http://schemas.openxmlformats.org/officeDocument/2006/relationships/image" Target="../media/image12.bin"/><Relationship Id="rId1" Type="http://schemas.openxmlformats.org/officeDocument/2006/relationships/slideMaster" Target="../slideMasters/slideMaster7.xml"/><Relationship Id="rId6" Type="http://schemas.openxmlformats.org/officeDocument/2006/relationships/image" Target="../media/image16.bin"/><Relationship Id="rId5" Type="http://schemas.openxmlformats.org/officeDocument/2006/relationships/image" Target="../media/image15.bin"/><Relationship Id="rId4" Type="http://schemas.openxmlformats.org/officeDocument/2006/relationships/image" Target="../media/image14.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2.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genda—Quo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ECF4F0-F4C2-E2FD-2155-259E386B8779}"/>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5" name="Rectangle 4">
            <a:extLst>
              <a:ext uri="{FF2B5EF4-FFF2-40B4-BE49-F238E27FC236}">
                <a16:creationId xmlns:a16="http://schemas.microsoft.com/office/drawing/2014/main" id="{9B69B716-4380-8AE0-BC85-2CF9AE6CCAA7}"/>
              </a:ext>
            </a:extLst>
          </p:cNvPr>
          <p:cNvSpPr/>
          <p:nvPr userDrawn="1"/>
        </p:nvSpPr>
        <p:spPr>
          <a:xfrm>
            <a:off x="-7143" y="6813"/>
            <a:ext cx="8001000"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6" name="Rectangle 5">
            <a:extLst>
              <a:ext uri="{FF2B5EF4-FFF2-40B4-BE49-F238E27FC236}">
                <a16:creationId xmlns:a16="http://schemas.microsoft.com/office/drawing/2014/main" id="{1884B3F8-2B75-26C4-D768-601E49C84297}"/>
              </a:ext>
            </a:extLst>
          </p:cNvPr>
          <p:cNvSpPr/>
          <p:nvPr userDrawn="1"/>
        </p:nvSpPr>
        <p:spPr>
          <a:xfrm>
            <a:off x="8001000" y="-1"/>
            <a:ext cx="4191000" cy="6441989"/>
          </a:xfrm>
          <a:prstGeom prst="rect">
            <a:avLst/>
          </a:prstGeom>
          <a:solidFill>
            <a:schemeClr val="accent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7" name="Text Placeholder 1">
            <a:extLst>
              <a:ext uri="{FF2B5EF4-FFF2-40B4-BE49-F238E27FC236}">
                <a16:creationId xmlns:a16="http://schemas.microsoft.com/office/drawing/2014/main" id="{DAC391EE-3273-3900-C1FF-EE7010F113F3}"/>
              </a:ext>
            </a:extLst>
          </p:cNvPr>
          <p:cNvSpPr txBox="1">
            <a:spLocks/>
          </p:cNvSpPr>
          <p:nvPr userDrawn="1"/>
        </p:nvSpPr>
        <p:spPr>
          <a:xfrm>
            <a:off x="438458" y="429239"/>
            <a:ext cx="2345932" cy="485162"/>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spc="300" dirty="0">
                <a:solidFill>
                  <a:schemeClr val="tx2"/>
                </a:solidFill>
                <a:effectLst/>
                <a:latin typeface="Ringside Narrow" panose="02000500000000000000" pitchFamily="2" charset="0"/>
                <a:cs typeface="Sentinel Book" panose="02060603060506030203" pitchFamily="18" charset="0"/>
              </a:rPr>
              <a:t>AGENDA</a:t>
            </a:r>
          </a:p>
        </p:txBody>
      </p:sp>
      <p:sp>
        <p:nvSpPr>
          <p:cNvPr id="16" name="Text Placeholder 14">
            <a:extLst>
              <a:ext uri="{FF2B5EF4-FFF2-40B4-BE49-F238E27FC236}">
                <a16:creationId xmlns:a16="http://schemas.microsoft.com/office/drawing/2014/main" id="{3DF47E9F-2633-72D5-2B28-7B1CCEBAC3B9}"/>
              </a:ext>
            </a:extLst>
          </p:cNvPr>
          <p:cNvSpPr>
            <a:spLocks noGrp="1"/>
          </p:cNvSpPr>
          <p:nvPr>
            <p:ph type="body" sz="quarter" idx="12" hasCustomPrompt="1"/>
          </p:nvPr>
        </p:nvSpPr>
        <p:spPr>
          <a:xfrm>
            <a:off x="1683426" y="1592209"/>
            <a:ext cx="5899150" cy="365799"/>
          </a:xfrm>
          <a:prstGeom prst="rect">
            <a:avLst/>
          </a:prstGeom>
        </p:spPr>
        <p:txBody>
          <a:bodyPr/>
          <a:lstStyle>
            <a:lvl1pPr marL="0" indent="0">
              <a:buNone/>
              <a:defRPr sz="2800" b="1" i="0">
                <a:latin typeface="TIAA Challenger Semibold" pitchFamily="2" charset="77"/>
              </a:defRPr>
            </a:lvl1pPr>
            <a:lvl2pPr>
              <a:defRPr sz="2000" b="1" i="0">
                <a:latin typeface="TIAA Challenger Semibold" pitchFamily="2" charset="77"/>
              </a:defRPr>
            </a:lvl2pPr>
            <a:lvl3pPr>
              <a:defRPr sz="2000" b="1" i="0">
                <a:latin typeface="TIAA Challenger Semibold" pitchFamily="2" charset="77"/>
              </a:defRPr>
            </a:lvl3pPr>
            <a:lvl4pPr>
              <a:defRPr sz="2000" b="1" i="0">
                <a:latin typeface="TIAA Challenger Semibold" pitchFamily="2" charset="77"/>
              </a:defRPr>
            </a:lvl4pPr>
            <a:lvl5pPr>
              <a:defRPr sz="2000" b="1" i="0">
                <a:latin typeface="TIAA Challenger Semibold" pitchFamily="2" charset="77"/>
              </a:defRPr>
            </a:lvl5pPr>
          </a:lstStyle>
          <a:p>
            <a:pPr lvl="0"/>
            <a:r>
              <a:rPr lang="en-US" dirty="0"/>
              <a:t>Lorem ipsum</a:t>
            </a:r>
          </a:p>
        </p:txBody>
      </p:sp>
      <p:sp>
        <p:nvSpPr>
          <p:cNvPr id="17" name="Text Placeholder 14">
            <a:extLst>
              <a:ext uri="{FF2B5EF4-FFF2-40B4-BE49-F238E27FC236}">
                <a16:creationId xmlns:a16="http://schemas.microsoft.com/office/drawing/2014/main" id="{8D1D8841-79E0-AA5D-38D3-99C7FFD0D95D}"/>
              </a:ext>
            </a:extLst>
          </p:cNvPr>
          <p:cNvSpPr>
            <a:spLocks noGrp="1"/>
          </p:cNvSpPr>
          <p:nvPr>
            <p:ph type="body" sz="quarter" idx="13" hasCustomPrompt="1"/>
          </p:nvPr>
        </p:nvSpPr>
        <p:spPr>
          <a:xfrm>
            <a:off x="1683426" y="2438102"/>
            <a:ext cx="5899150" cy="365799"/>
          </a:xfrm>
          <a:prstGeom prst="rect">
            <a:avLst/>
          </a:prstGeom>
        </p:spPr>
        <p:txBody>
          <a:bodyPr/>
          <a:lstStyle>
            <a:lvl1pPr marL="0" indent="0">
              <a:buNone/>
              <a:defRPr sz="2800" b="1" i="0">
                <a:latin typeface="TIAA Challenger Semibold" pitchFamily="2" charset="77"/>
              </a:defRPr>
            </a:lvl1pPr>
            <a:lvl2pPr>
              <a:defRPr sz="2000" b="1" i="0">
                <a:latin typeface="TIAA Challenger Semibold" pitchFamily="2" charset="77"/>
              </a:defRPr>
            </a:lvl2pPr>
            <a:lvl3pPr>
              <a:defRPr sz="2000" b="1" i="0">
                <a:latin typeface="TIAA Challenger Semibold" pitchFamily="2" charset="77"/>
              </a:defRPr>
            </a:lvl3pPr>
            <a:lvl4pPr>
              <a:defRPr sz="2000" b="1" i="0">
                <a:latin typeface="TIAA Challenger Semibold" pitchFamily="2" charset="77"/>
              </a:defRPr>
            </a:lvl4pPr>
            <a:lvl5pPr>
              <a:defRPr sz="2000" b="1" i="0">
                <a:latin typeface="TIAA Challenger Semibold" pitchFamily="2" charset="77"/>
              </a:defRPr>
            </a:lvl5pPr>
          </a:lstStyle>
          <a:p>
            <a:pPr lvl="0"/>
            <a:r>
              <a:rPr lang="en-US" dirty="0"/>
              <a:t>Lorem ipsum</a:t>
            </a:r>
          </a:p>
        </p:txBody>
      </p:sp>
      <p:sp>
        <p:nvSpPr>
          <p:cNvPr id="19" name="Text Placeholder 14">
            <a:extLst>
              <a:ext uri="{FF2B5EF4-FFF2-40B4-BE49-F238E27FC236}">
                <a16:creationId xmlns:a16="http://schemas.microsoft.com/office/drawing/2014/main" id="{FF4B1A49-E4DF-9543-6C30-22ECF7929843}"/>
              </a:ext>
            </a:extLst>
          </p:cNvPr>
          <p:cNvSpPr>
            <a:spLocks noGrp="1"/>
          </p:cNvSpPr>
          <p:nvPr>
            <p:ph type="body" sz="quarter" idx="14" hasCustomPrompt="1"/>
          </p:nvPr>
        </p:nvSpPr>
        <p:spPr>
          <a:xfrm>
            <a:off x="1683426" y="3297864"/>
            <a:ext cx="5899150" cy="365799"/>
          </a:xfrm>
          <a:prstGeom prst="rect">
            <a:avLst/>
          </a:prstGeom>
        </p:spPr>
        <p:txBody>
          <a:bodyPr/>
          <a:lstStyle>
            <a:lvl1pPr marL="0" indent="0">
              <a:buNone/>
              <a:defRPr sz="2800" b="1" i="0">
                <a:latin typeface="TIAA Challenger Semibold" pitchFamily="2" charset="77"/>
              </a:defRPr>
            </a:lvl1pPr>
            <a:lvl2pPr>
              <a:defRPr sz="2000" b="1" i="0">
                <a:latin typeface="TIAA Challenger Semibold" pitchFamily="2" charset="77"/>
              </a:defRPr>
            </a:lvl2pPr>
            <a:lvl3pPr>
              <a:defRPr sz="2000" b="1" i="0">
                <a:latin typeface="TIAA Challenger Semibold" pitchFamily="2" charset="77"/>
              </a:defRPr>
            </a:lvl3pPr>
            <a:lvl4pPr>
              <a:defRPr sz="2000" b="1" i="0">
                <a:latin typeface="TIAA Challenger Semibold" pitchFamily="2" charset="77"/>
              </a:defRPr>
            </a:lvl4pPr>
            <a:lvl5pPr>
              <a:defRPr sz="2000" b="1" i="0">
                <a:latin typeface="TIAA Challenger Semibold" pitchFamily="2" charset="77"/>
              </a:defRPr>
            </a:lvl5pPr>
          </a:lstStyle>
          <a:p>
            <a:pPr lvl="0"/>
            <a:r>
              <a:rPr lang="en-US" dirty="0"/>
              <a:t>Lorem ipsum</a:t>
            </a:r>
          </a:p>
        </p:txBody>
      </p:sp>
      <p:sp>
        <p:nvSpPr>
          <p:cNvPr id="27" name="Text Placeholder 26">
            <a:extLst>
              <a:ext uri="{FF2B5EF4-FFF2-40B4-BE49-F238E27FC236}">
                <a16:creationId xmlns:a16="http://schemas.microsoft.com/office/drawing/2014/main" id="{5F3D8C4B-DA70-DF11-DC56-F7F4BB04C1F6}"/>
              </a:ext>
            </a:extLst>
          </p:cNvPr>
          <p:cNvSpPr>
            <a:spLocks noGrp="1"/>
          </p:cNvSpPr>
          <p:nvPr>
            <p:ph type="body" sz="quarter" idx="16" hasCustomPrompt="1"/>
          </p:nvPr>
        </p:nvSpPr>
        <p:spPr>
          <a:xfrm>
            <a:off x="8696325" y="2588768"/>
            <a:ext cx="2928938" cy="1952742"/>
          </a:xfrm>
          <a:prstGeom prst="rect">
            <a:avLst/>
          </a:prstGeom>
        </p:spPr>
        <p:txBody>
          <a:bodyPr/>
          <a:lstStyle>
            <a:lvl1pPr marL="0" indent="0">
              <a:buNone/>
              <a:defRPr sz="2400" b="0" i="0">
                <a:latin typeface="Sentinel Book" panose="02060603060506030203" pitchFamily="18" charset="0"/>
                <a:cs typeface="Sentinel Book" panose="02060603060506030203" pitchFamily="18" charset="0"/>
              </a:defRPr>
            </a:lvl1pPr>
          </a:lstStyle>
          <a:p>
            <a:pPr lvl="0"/>
            <a:r>
              <a:rPr lang="en-US" dirty="0"/>
              <a:t>“Quote to go here and here and here and here.”</a:t>
            </a:r>
          </a:p>
        </p:txBody>
      </p:sp>
      <p:sp>
        <p:nvSpPr>
          <p:cNvPr id="29" name="Text Placeholder 28">
            <a:extLst>
              <a:ext uri="{FF2B5EF4-FFF2-40B4-BE49-F238E27FC236}">
                <a16:creationId xmlns:a16="http://schemas.microsoft.com/office/drawing/2014/main" id="{87B86CBD-655A-BF4C-79EE-83DA69C4A44C}"/>
              </a:ext>
            </a:extLst>
          </p:cNvPr>
          <p:cNvSpPr>
            <a:spLocks noGrp="1"/>
          </p:cNvSpPr>
          <p:nvPr>
            <p:ph type="body" sz="quarter" idx="17" hasCustomPrompt="1"/>
          </p:nvPr>
        </p:nvSpPr>
        <p:spPr>
          <a:xfrm>
            <a:off x="9440863" y="3846068"/>
            <a:ext cx="2355850" cy="446088"/>
          </a:xfrm>
          <a:prstGeom prst="rect">
            <a:avLst/>
          </a:prstGeom>
        </p:spPr>
        <p:txBody>
          <a:bodyPr/>
          <a:lstStyle>
            <a:lvl1pPr marL="0" indent="0">
              <a:buNone/>
              <a:defRPr sz="1400" b="0" i="0">
                <a:latin typeface="Ringside Narrow Book" panose="02000500000000000000" pitchFamily="2" charset="0"/>
              </a:defRPr>
            </a:lvl1pPr>
          </a:lstStyle>
          <a:p>
            <a:pPr lvl="0"/>
            <a:r>
              <a:rPr lang="en-US" dirty="0"/>
              <a:t>— </a:t>
            </a:r>
            <a:r>
              <a:rPr lang="en-US" dirty="0" err="1"/>
              <a:t>Firstname</a:t>
            </a:r>
            <a:r>
              <a:rPr lang="en-US" dirty="0"/>
              <a:t> </a:t>
            </a:r>
            <a:r>
              <a:rPr lang="en-US" dirty="0" err="1"/>
              <a:t>Lastname</a:t>
            </a:r>
            <a:endParaRPr lang="en-US" dirty="0"/>
          </a:p>
        </p:txBody>
      </p:sp>
      <p:sp>
        <p:nvSpPr>
          <p:cNvPr id="2" name="Text Placeholder 14">
            <a:extLst>
              <a:ext uri="{FF2B5EF4-FFF2-40B4-BE49-F238E27FC236}">
                <a16:creationId xmlns:a16="http://schemas.microsoft.com/office/drawing/2014/main" id="{7FFE2861-8111-8705-6115-65F7A7DFDE30}"/>
              </a:ext>
            </a:extLst>
          </p:cNvPr>
          <p:cNvSpPr>
            <a:spLocks noGrp="1"/>
          </p:cNvSpPr>
          <p:nvPr>
            <p:ph type="body" sz="quarter" idx="18" hasCustomPrompt="1"/>
          </p:nvPr>
        </p:nvSpPr>
        <p:spPr>
          <a:xfrm>
            <a:off x="1683426" y="4163385"/>
            <a:ext cx="5899150" cy="365799"/>
          </a:xfrm>
          <a:prstGeom prst="rect">
            <a:avLst/>
          </a:prstGeom>
        </p:spPr>
        <p:txBody>
          <a:bodyPr/>
          <a:lstStyle>
            <a:lvl1pPr marL="0" indent="0">
              <a:buNone/>
              <a:defRPr sz="2800" b="1" i="0">
                <a:latin typeface="TIAA Challenger Semibold" pitchFamily="2" charset="77"/>
              </a:defRPr>
            </a:lvl1pPr>
            <a:lvl2pPr>
              <a:defRPr sz="2000" b="1" i="0">
                <a:latin typeface="TIAA Challenger Semibold" pitchFamily="2" charset="77"/>
              </a:defRPr>
            </a:lvl2pPr>
            <a:lvl3pPr>
              <a:defRPr sz="2000" b="1" i="0">
                <a:latin typeface="TIAA Challenger Semibold" pitchFamily="2" charset="77"/>
              </a:defRPr>
            </a:lvl3pPr>
            <a:lvl4pPr>
              <a:defRPr sz="2000" b="1" i="0">
                <a:latin typeface="TIAA Challenger Semibold" pitchFamily="2" charset="77"/>
              </a:defRPr>
            </a:lvl4pPr>
            <a:lvl5pPr>
              <a:defRPr sz="2000" b="1" i="0">
                <a:latin typeface="TIAA Challenger Semibold" pitchFamily="2" charset="77"/>
              </a:defRPr>
            </a:lvl5pPr>
          </a:lstStyle>
          <a:p>
            <a:pPr lvl="0"/>
            <a:r>
              <a:rPr lang="en-US" dirty="0"/>
              <a:t>Lorem ipsum</a:t>
            </a:r>
          </a:p>
        </p:txBody>
      </p:sp>
      <p:sp>
        <p:nvSpPr>
          <p:cNvPr id="4" name="Text Placeholder 14">
            <a:extLst>
              <a:ext uri="{FF2B5EF4-FFF2-40B4-BE49-F238E27FC236}">
                <a16:creationId xmlns:a16="http://schemas.microsoft.com/office/drawing/2014/main" id="{1E78FB7E-2BB7-4EBC-15F7-F5BAC525A5F3}"/>
              </a:ext>
            </a:extLst>
          </p:cNvPr>
          <p:cNvSpPr>
            <a:spLocks noGrp="1"/>
          </p:cNvSpPr>
          <p:nvPr>
            <p:ph type="body" sz="quarter" idx="19" hasCustomPrompt="1"/>
          </p:nvPr>
        </p:nvSpPr>
        <p:spPr>
          <a:xfrm>
            <a:off x="1683426" y="5023147"/>
            <a:ext cx="5899150" cy="365799"/>
          </a:xfrm>
          <a:prstGeom prst="rect">
            <a:avLst/>
          </a:prstGeom>
        </p:spPr>
        <p:txBody>
          <a:bodyPr/>
          <a:lstStyle>
            <a:lvl1pPr marL="0" indent="0">
              <a:buNone/>
              <a:defRPr sz="2800" b="1" i="0">
                <a:latin typeface="TIAA Challenger Semibold" pitchFamily="2" charset="77"/>
              </a:defRPr>
            </a:lvl1pPr>
            <a:lvl2pPr>
              <a:defRPr sz="2000" b="1" i="0">
                <a:latin typeface="TIAA Challenger Semibold" pitchFamily="2" charset="77"/>
              </a:defRPr>
            </a:lvl2pPr>
            <a:lvl3pPr>
              <a:defRPr sz="2000" b="1" i="0">
                <a:latin typeface="TIAA Challenger Semibold" pitchFamily="2" charset="77"/>
              </a:defRPr>
            </a:lvl3pPr>
            <a:lvl4pPr>
              <a:defRPr sz="2000" b="1" i="0">
                <a:latin typeface="TIAA Challenger Semibold" pitchFamily="2" charset="77"/>
              </a:defRPr>
            </a:lvl4pPr>
            <a:lvl5pPr>
              <a:defRPr sz="2000" b="1" i="0">
                <a:latin typeface="TIAA Challenger Semibold" pitchFamily="2" charset="77"/>
              </a:defRPr>
            </a:lvl5pPr>
          </a:lstStyle>
          <a:p>
            <a:pPr lvl="0"/>
            <a:r>
              <a:rPr lang="en-US" dirty="0"/>
              <a:t>Lorem ipsum</a:t>
            </a:r>
          </a:p>
        </p:txBody>
      </p:sp>
    </p:spTree>
    <p:extLst>
      <p:ext uri="{BB962C8B-B14F-4D97-AF65-F5344CB8AC3E}">
        <p14:creationId xmlns:p14="http://schemas.microsoft.com/office/powerpoint/2010/main" val="208146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Nest Eg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BC3F4-4A5C-FDB7-64F6-DC874ED32676}"/>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679CE52D-4961-FD3E-6E1D-A97FE178D20D}"/>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2" name="Rectangle 1">
            <a:extLst>
              <a:ext uri="{FF2B5EF4-FFF2-40B4-BE49-F238E27FC236}">
                <a16:creationId xmlns:a16="http://schemas.microsoft.com/office/drawing/2014/main" id="{FF5221D4-71BE-A536-6B62-BE8EA048B0A8}"/>
              </a:ext>
            </a:extLst>
          </p:cNvPr>
          <p:cNvSpPr/>
          <p:nvPr userDrawn="1"/>
        </p:nvSpPr>
        <p:spPr>
          <a:xfrm>
            <a:off x="1" y="1"/>
            <a:ext cx="5981984" cy="6441988"/>
          </a:xfrm>
          <a:prstGeom prst="rect">
            <a:avLst/>
          </a:prstGeom>
          <a:solidFill>
            <a:schemeClr val="accent5"/>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5" name="Text Placeholder 8">
            <a:extLst>
              <a:ext uri="{FF2B5EF4-FFF2-40B4-BE49-F238E27FC236}">
                <a16:creationId xmlns:a16="http://schemas.microsoft.com/office/drawing/2014/main" id="{0D3C18E9-21AB-64F9-94B1-2DB6F64ACFE8}"/>
              </a:ext>
            </a:extLst>
          </p:cNvPr>
          <p:cNvSpPr>
            <a:spLocks noGrp="1"/>
          </p:cNvSpPr>
          <p:nvPr>
            <p:ph type="body" sz="quarter" idx="11" hasCustomPrompt="1"/>
          </p:nvPr>
        </p:nvSpPr>
        <p:spPr>
          <a:xfrm>
            <a:off x="661940" y="1156493"/>
            <a:ext cx="4738735" cy="4545013"/>
          </a:xfrm>
          <a:prstGeom prst="rect">
            <a:avLst/>
          </a:prstGeom>
        </p:spPr>
        <p:txBody>
          <a:bodyPr/>
          <a:lstStyle>
            <a:lvl1pPr marL="0" indent="0">
              <a:buNone/>
              <a:defRPr sz="6600" b="1" i="0">
                <a:solidFill>
                  <a:schemeClr val="tx1"/>
                </a:solidFill>
                <a:latin typeface="TIAA Challenger Black" pitchFamily="2" charset="77"/>
              </a:defRPr>
            </a:lvl1pPr>
          </a:lstStyle>
          <a:p>
            <a:pPr lvl="0"/>
            <a:r>
              <a:rPr lang="en-US" dirty="0"/>
              <a:t>Lorem ipsum dolor </a:t>
            </a:r>
            <a:r>
              <a:rPr lang="en-US" dirty="0" err="1"/>
              <a:t>smet</a:t>
            </a:r>
            <a:r>
              <a:rPr lang="en-US" dirty="0"/>
              <a:t> </a:t>
            </a:r>
            <a:r>
              <a:rPr lang="en-US" dirty="0" err="1"/>
              <a:t>lweoi</a:t>
            </a:r>
            <a:r>
              <a:rPr lang="en-US" dirty="0"/>
              <a:t> </a:t>
            </a:r>
            <a:r>
              <a:rPr lang="en-US" dirty="0" err="1"/>
              <a:t>mowel</a:t>
            </a:r>
            <a:r>
              <a:rPr lang="en-US" dirty="0"/>
              <a:t> mow </a:t>
            </a:r>
            <a:r>
              <a:rPr lang="en-US" dirty="0" err="1"/>
              <a:t>jowe</a:t>
            </a:r>
            <a:r>
              <a:rPr lang="en-US" dirty="0"/>
              <a:t>.</a:t>
            </a:r>
          </a:p>
        </p:txBody>
      </p:sp>
      <p:sp>
        <p:nvSpPr>
          <p:cNvPr id="6" name="Text Placeholder 10">
            <a:extLst>
              <a:ext uri="{FF2B5EF4-FFF2-40B4-BE49-F238E27FC236}">
                <a16:creationId xmlns:a16="http://schemas.microsoft.com/office/drawing/2014/main" id="{5B35BA6D-E66A-0B18-3B1E-72442C4514A3}"/>
              </a:ext>
            </a:extLst>
          </p:cNvPr>
          <p:cNvSpPr>
            <a:spLocks noGrp="1"/>
          </p:cNvSpPr>
          <p:nvPr>
            <p:ph type="body" sz="quarter" idx="12" hasCustomPrompt="1"/>
          </p:nvPr>
        </p:nvSpPr>
        <p:spPr>
          <a:xfrm>
            <a:off x="6929438" y="1371600"/>
            <a:ext cx="4100512" cy="4329113"/>
          </a:xfrm>
          <a:prstGeom prst="rect">
            <a:avLst/>
          </a:prstGeom>
        </p:spPr>
        <p:txBody>
          <a:bodyPr/>
          <a:lstStyle>
            <a:lvl1pPr marL="342900" indent="-342900">
              <a:buFont typeface="Courier New" panose="02070309020205020404" pitchFamily="49" charset="0"/>
              <a:buChar char="o"/>
              <a:defRPr sz="2400" b="0" i="0">
                <a:latin typeface="Ringside Narrow Book" panose="02000500000000000000" pitchFamily="2" charset="0"/>
              </a:defRPr>
            </a:lvl1pPr>
            <a:lvl2pPr marL="685800" indent="-228600">
              <a:buFont typeface="Courier New" panose="02070309020205020404" pitchFamily="49" charset="0"/>
              <a:buChar char="o"/>
              <a:defRPr/>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en-US" dirty="0"/>
              <a:t>Lorem </a:t>
            </a:r>
            <a:r>
              <a:rPr lang="en-US" dirty="0" err="1"/>
              <a:t>isum</a:t>
            </a:r>
            <a:r>
              <a:rPr lang="en-US" dirty="0"/>
              <a:t> dolor </a:t>
            </a:r>
            <a:r>
              <a:rPr lang="en-US" dirty="0" err="1"/>
              <a:t>smet</a:t>
            </a:r>
            <a:endParaRPr lang="en-US" dirty="0"/>
          </a:p>
        </p:txBody>
      </p:sp>
      <p:sp>
        <p:nvSpPr>
          <p:cNvPr id="7" name="Text Placeholder 4">
            <a:extLst>
              <a:ext uri="{FF2B5EF4-FFF2-40B4-BE49-F238E27FC236}">
                <a16:creationId xmlns:a16="http://schemas.microsoft.com/office/drawing/2014/main" id="{14E07D13-F966-038D-CA05-B5DCA78C3C6F}"/>
              </a:ext>
            </a:extLst>
          </p:cNvPr>
          <p:cNvSpPr>
            <a:spLocks noGrp="1"/>
          </p:cNvSpPr>
          <p:nvPr>
            <p:ph type="body" sz="quarter" idx="15" hasCustomPrompt="1"/>
          </p:nvPr>
        </p:nvSpPr>
        <p:spPr>
          <a:xfrm>
            <a:off x="6371124" y="5268119"/>
            <a:ext cx="5217139"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8" name="Straight Connector 7">
            <a:extLst>
              <a:ext uri="{FF2B5EF4-FFF2-40B4-BE49-F238E27FC236}">
                <a16:creationId xmlns:a16="http://schemas.microsoft.com/office/drawing/2014/main" id="{6C8E94E3-D845-EE8C-6408-172001E66666}"/>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27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Templat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781FC-D303-761E-9586-661EBF816E71}"/>
              </a:ext>
            </a:extLst>
          </p:cNvPr>
          <p:cNvSpPr>
            <a:spLocks noGrp="1"/>
          </p:cNvSpPr>
          <p:nvPr>
            <p:ph type="sldNum" sz="quarter" idx="10"/>
          </p:nvPr>
        </p:nvSpPr>
        <p:spPr/>
        <p:txBody>
          <a:bodyPr/>
          <a:lstStyle/>
          <a:p>
            <a:fld id="{E5B12101-DB11-214A-81F9-2D258DBE057F}" type="slidenum">
              <a:rPr lang="en-US" smtClean="0"/>
              <a:pPr/>
              <a:t>‹#›</a:t>
            </a:fld>
            <a:endParaRPr lang="en-US" dirty="0"/>
          </a:p>
        </p:txBody>
      </p:sp>
      <p:pic>
        <p:nvPicPr>
          <p:cNvPr id="4" name="Picture 3">
            <a:extLst>
              <a:ext uri="{FF2B5EF4-FFF2-40B4-BE49-F238E27FC236}">
                <a16:creationId xmlns:a16="http://schemas.microsoft.com/office/drawing/2014/main" id="{24CA4D8D-187A-DC83-C082-593B052699F8}"/>
              </a:ext>
            </a:extLst>
          </p:cNvPr>
          <p:cNvPicPr>
            <a:picLocks noChangeAspect="1"/>
          </p:cNvPicPr>
          <p:nvPr userDrawn="1"/>
        </p:nvPicPr>
        <p:blipFill rotWithShape="1">
          <a:blip r:embed="rId2"/>
          <a:srcRect l="673" t="8325" r="5197" b="14792"/>
          <a:stretch/>
        </p:blipFill>
        <p:spPr>
          <a:xfrm>
            <a:off x="1" y="0"/>
            <a:ext cx="11845924" cy="6450227"/>
          </a:xfrm>
          <a:prstGeom prst="rect">
            <a:avLst/>
          </a:prstGeom>
        </p:spPr>
      </p:pic>
      <p:pic>
        <p:nvPicPr>
          <p:cNvPr id="9" name="Picture 8" descr="A number on a black background&#10;&#10;Description automatically generated">
            <a:extLst>
              <a:ext uri="{FF2B5EF4-FFF2-40B4-BE49-F238E27FC236}">
                <a16:creationId xmlns:a16="http://schemas.microsoft.com/office/drawing/2014/main" id="{BCA98E88-2C41-0EA5-5FFF-135E1E3DADE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213218" y="-353025"/>
            <a:ext cx="3632707" cy="6803252"/>
          </a:xfrm>
          <a:prstGeom prst="rect">
            <a:avLst/>
          </a:prstGeom>
        </p:spPr>
      </p:pic>
      <p:sp>
        <p:nvSpPr>
          <p:cNvPr id="10" name="Text Placeholder 1">
            <a:extLst>
              <a:ext uri="{FF2B5EF4-FFF2-40B4-BE49-F238E27FC236}">
                <a16:creationId xmlns:a16="http://schemas.microsoft.com/office/drawing/2014/main" id="{DBD5DDB6-415D-5132-8B2F-D1A10B1F3AD2}"/>
              </a:ext>
            </a:extLst>
          </p:cNvPr>
          <p:cNvSpPr txBox="1">
            <a:spLocks/>
          </p:cNvSpPr>
          <p:nvPr userDrawn="1"/>
        </p:nvSpPr>
        <p:spPr>
          <a:xfrm>
            <a:off x="520618" y="758142"/>
            <a:ext cx="4802165" cy="430804"/>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pc="300" dirty="0">
                <a:solidFill>
                  <a:schemeClr val="tx2"/>
                </a:solidFill>
                <a:effectLst/>
                <a:latin typeface="Ringside Narrow" panose="02000500000000000000" pitchFamily="2" charset="0"/>
                <a:cs typeface="Sentinel Book" panose="02060603060506030203" pitchFamily="18" charset="0"/>
              </a:rPr>
              <a:t>PRINCIPLE 3</a:t>
            </a:r>
          </a:p>
        </p:txBody>
      </p:sp>
      <p:sp>
        <p:nvSpPr>
          <p:cNvPr id="11" name="Text Placeholder 11">
            <a:extLst>
              <a:ext uri="{FF2B5EF4-FFF2-40B4-BE49-F238E27FC236}">
                <a16:creationId xmlns:a16="http://schemas.microsoft.com/office/drawing/2014/main" id="{90DDB0F3-595A-9229-8205-9DAFE6805CBA}"/>
              </a:ext>
            </a:extLst>
          </p:cNvPr>
          <p:cNvSpPr>
            <a:spLocks noGrp="1"/>
          </p:cNvSpPr>
          <p:nvPr>
            <p:ph type="body" sz="quarter" idx="11" hasCustomPrompt="1"/>
          </p:nvPr>
        </p:nvSpPr>
        <p:spPr>
          <a:xfrm>
            <a:off x="520617" y="1447086"/>
            <a:ext cx="4802164" cy="3471862"/>
          </a:xfrm>
          <a:prstGeom prst="rect">
            <a:avLst/>
          </a:prstGeom>
        </p:spPr>
        <p:txBody>
          <a:bodyPr/>
          <a:lstStyle>
            <a:lvl1pPr marL="0" indent="0">
              <a:buNone/>
              <a:defRPr sz="6000" b="1" i="0">
                <a:latin typeface="TIAA Challenger Black" pitchFamily="2" charset="77"/>
              </a:defRPr>
            </a:lvl1pPr>
          </a:lstStyle>
          <a:p>
            <a:pPr lvl="0"/>
            <a:r>
              <a:rPr lang="en-US" dirty="0"/>
              <a:t>Lorem ipsum.</a:t>
            </a:r>
          </a:p>
        </p:txBody>
      </p:sp>
      <p:cxnSp>
        <p:nvCxnSpPr>
          <p:cNvPr id="2" name="Straight Connector 1">
            <a:extLst>
              <a:ext uri="{FF2B5EF4-FFF2-40B4-BE49-F238E27FC236}">
                <a16:creationId xmlns:a16="http://schemas.microsoft.com/office/drawing/2014/main" id="{BDD69A3D-23B3-D2CD-5D3C-8F1F03F06B2D}"/>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52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45813A-2AF4-DF78-A278-D141004BAAE4}"/>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2DA588F1-9A91-06F9-96FB-A098EC6A2A07}"/>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2" name="Text Placeholder 6">
            <a:extLst>
              <a:ext uri="{FF2B5EF4-FFF2-40B4-BE49-F238E27FC236}">
                <a16:creationId xmlns:a16="http://schemas.microsoft.com/office/drawing/2014/main" id="{5ABF6808-1F2C-533A-BD5E-76B549347414}"/>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6" name="Text Placeholder 4">
            <a:extLst>
              <a:ext uri="{FF2B5EF4-FFF2-40B4-BE49-F238E27FC236}">
                <a16:creationId xmlns:a16="http://schemas.microsoft.com/office/drawing/2014/main" id="{BB63031F-1FFF-D6BF-6311-CEE02597C79E}"/>
              </a:ext>
            </a:extLst>
          </p:cNvPr>
          <p:cNvSpPr>
            <a:spLocks noGrp="1"/>
          </p:cNvSpPr>
          <p:nvPr>
            <p:ph type="body" sz="quarter" idx="14"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5" name="Straight Connector 4">
            <a:extLst>
              <a:ext uri="{FF2B5EF4-FFF2-40B4-BE49-F238E27FC236}">
                <a16:creationId xmlns:a16="http://schemas.microsoft.com/office/drawing/2014/main" id="{58F940E9-7183-DE47-D681-A8B807AFC09C}"/>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82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ruptor Bar +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76105D-C0F2-C9FD-1353-22592C2AE646}"/>
              </a:ext>
            </a:extLst>
          </p:cNvPr>
          <p:cNvSpPr/>
          <p:nvPr userDrawn="1"/>
        </p:nvSpPr>
        <p:spPr>
          <a:xfrm>
            <a:off x="0" y="1"/>
            <a:ext cx="11841480" cy="6450012"/>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a:solidFill>
                <a:schemeClr val="bg1"/>
              </a:solidFill>
              <a:latin typeface="Ringside Narrow Book" panose="02000500000000000000" pitchFamily="2" charset="0"/>
            </a:endParaRPr>
          </a:p>
        </p:txBody>
      </p:sp>
      <p:sp>
        <p:nvSpPr>
          <p:cNvPr id="7" name="Rectangle 6">
            <a:extLst>
              <a:ext uri="{FF2B5EF4-FFF2-40B4-BE49-F238E27FC236}">
                <a16:creationId xmlns:a16="http://schemas.microsoft.com/office/drawing/2014/main" id="{73C3ECE6-1511-4601-9A0D-5ED2F2F5EF1E}"/>
              </a:ext>
            </a:extLst>
          </p:cNvPr>
          <p:cNvSpPr/>
          <p:nvPr userDrawn="1"/>
        </p:nvSpPr>
        <p:spPr>
          <a:xfrm flipH="1">
            <a:off x="0" y="1515979"/>
            <a:ext cx="11841480" cy="3850106"/>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a:solidFill>
                <a:schemeClr val="bg1"/>
              </a:solidFill>
              <a:latin typeface="Ringside Narrow Book" panose="02000500000000000000" pitchFamily="2" charset="0"/>
            </a:endParaRPr>
          </a:p>
        </p:txBody>
      </p:sp>
      <p:sp>
        <p:nvSpPr>
          <p:cNvPr id="2" name="Rectangle 1">
            <a:extLst>
              <a:ext uri="{FF2B5EF4-FFF2-40B4-BE49-F238E27FC236}">
                <a16:creationId xmlns:a16="http://schemas.microsoft.com/office/drawing/2014/main" id="{D213C372-7794-A255-E0BE-C7DE9F7B9B48}"/>
              </a:ext>
            </a:extLst>
          </p:cNvPr>
          <p:cNvSpPr/>
          <p:nvPr userDrawn="1"/>
        </p:nvSpPr>
        <p:spPr>
          <a:xfrm>
            <a:off x="649977" y="1"/>
            <a:ext cx="5782721" cy="6450012"/>
          </a:xfrm>
          <a:prstGeom prst="rect">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a:solidFill>
                <a:schemeClr val="bg2"/>
              </a:solidFill>
              <a:latin typeface="Ringside Narrow Book" panose="02000500000000000000" pitchFamily="2" charset="0"/>
            </a:endParaRPr>
          </a:p>
        </p:txBody>
      </p:sp>
      <p:sp>
        <p:nvSpPr>
          <p:cNvPr id="3" name="Slide Number Placeholder 2">
            <a:extLst>
              <a:ext uri="{FF2B5EF4-FFF2-40B4-BE49-F238E27FC236}">
                <a16:creationId xmlns:a16="http://schemas.microsoft.com/office/drawing/2014/main" id="{A14CEC91-7188-54C9-77AE-BC57A3AB7037}"/>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12" name="Text Placeholder 6">
            <a:extLst>
              <a:ext uri="{FF2B5EF4-FFF2-40B4-BE49-F238E27FC236}">
                <a16:creationId xmlns:a16="http://schemas.microsoft.com/office/drawing/2014/main" id="{470290EF-0035-A037-A8B3-F7F0DD94B037}"/>
              </a:ext>
            </a:extLst>
          </p:cNvPr>
          <p:cNvSpPr>
            <a:spLocks noGrp="1"/>
          </p:cNvSpPr>
          <p:nvPr>
            <p:ph type="body" sz="quarter" idx="11" hasCustomPrompt="1"/>
          </p:nvPr>
        </p:nvSpPr>
        <p:spPr>
          <a:xfrm>
            <a:off x="1086562" y="1716761"/>
            <a:ext cx="4879542" cy="1131370"/>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14" name="Text Placeholder 13">
            <a:extLst>
              <a:ext uri="{FF2B5EF4-FFF2-40B4-BE49-F238E27FC236}">
                <a16:creationId xmlns:a16="http://schemas.microsoft.com/office/drawing/2014/main" id="{A666732E-7D26-BC2F-0D9A-72CB3627B1DA}"/>
              </a:ext>
            </a:extLst>
          </p:cNvPr>
          <p:cNvSpPr>
            <a:spLocks noGrp="1"/>
          </p:cNvSpPr>
          <p:nvPr>
            <p:ph type="body" sz="quarter" idx="12" hasCustomPrompt="1"/>
          </p:nvPr>
        </p:nvSpPr>
        <p:spPr>
          <a:xfrm>
            <a:off x="1085850" y="2593976"/>
            <a:ext cx="4880235" cy="454938"/>
          </a:xfrm>
          <a:prstGeom prst="rect">
            <a:avLst/>
          </a:prstGeom>
        </p:spPr>
        <p:txBody>
          <a:bodyPr/>
          <a:lstStyle>
            <a:lvl1pPr marL="0" indent="0">
              <a:buFont typeface="Courier New" panose="02070309020205020404" pitchFamily="49" charset="0"/>
              <a:buNone/>
              <a:defRPr sz="2000" b="0" i="0">
                <a:latin typeface="Ringside Narrow Book" panose="02000500000000000000" pitchFamily="2" charset="0"/>
              </a:defRPr>
            </a:lvl1pPr>
          </a:lstStyle>
          <a:p>
            <a:pPr lvl="0"/>
            <a:r>
              <a:rPr lang="en-US" dirty="0"/>
              <a:t>Lorem </a:t>
            </a:r>
            <a:r>
              <a:rPr lang="en-US" dirty="0" err="1"/>
              <a:t>ipsom</a:t>
            </a:r>
            <a:r>
              <a:rPr lang="en-US" dirty="0"/>
              <a:t> dolor </a:t>
            </a:r>
            <a:r>
              <a:rPr lang="en-US" dirty="0" err="1"/>
              <a:t>smet</a:t>
            </a:r>
            <a:endParaRPr lang="en-US" dirty="0"/>
          </a:p>
        </p:txBody>
      </p:sp>
      <p:sp>
        <p:nvSpPr>
          <p:cNvPr id="15" name="Text Placeholder 13">
            <a:extLst>
              <a:ext uri="{FF2B5EF4-FFF2-40B4-BE49-F238E27FC236}">
                <a16:creationId xmlns:a16="http://schemas.microsoft.com/office/drawing/2014/main" id="{5D2FE25B-16E5-84AA-E87F-071302490C41}"/>
              </a:ext>
            </a:extLst>
          </p:cNvPr>
          <p:cNvSpPr>
            <a:spLocks noGrp="1"/>
          </p:cNvSpPr>
          <p:nvPr>
            <p:ph type="body" sz="quarter" idx="13" hasCustomPrompt="1"/>
          </p:nvPr>
        </p:nvSpPr>
        <p:spPr>
          <a:xfrm>
            <a:off x="1085850" y="3073661"/>
            <a:ext cx="4880235" cy="2892424"/>
          </a:xfrm>
          <a:prstGeom prst="rect">
            <a:avLst/>
          </a:prstGeom>
        </p:spPr>
        <p:txBody>
          <a:bodyPr/>
          <a:lstStyle>
            <a:lvl1pPr marL="342900" indent="-342900">
              <a:buFont typeface="Courier New" panose="02070309020205020404" pitchFamily="49" charset="0"/>
              <a:buChar char="o"/>
              <a:defRPr sz="2000" b="0" i="0">
                <a:latin typeface="Ringside Narrow Book" panose="02000500000000000000" pitchFamily="2" charset="0"/>
              </a:defRPr>
            </a:lvl1pPr>
          </a:lstStyle>
          <a:p>
            <a:pPr lvl="0"/>
            <a:r>
              <a:rPr lang="en-US" dirty="0"/>
              <a:t>Lorem </a:t>
            </a:r>
            <a:r>
              <a:rPr lang="en-US" dirty="0" err="1"/>
              <a:t>ipsom</a:t>
            </a:r>
            <a:r>
              <a:rPr lang="en-US" dirty="0"/>
              <a:t> dolor </a:t>
            </a:r>
            <a:r>
              <a:rPr lang="en-US" dirty="0" err="1"/>
              <a:t>smet</a:t>
            </a:r>
            <a:endParaRPr lang="en-US" dirty="0"/>
          </a:p>
        </p:txBody>
      </p:sp>
      <p:sp>
        <p:nvSpPr>
          <p:cNvPr id="6" name="Text Placeholder 4">
            <a:extLst>
              <a:ext uri="{FF2B5EF4-FFF2-40B4-BE49-F238E27FC236}">
                <a16:creationId xmlns:a16="http://schemas.microsoft.com/office/drawing/2014/main" id="{15B6A17C-80F2-AF78-A6A5-2DA83D686CE4}"/>
              </a:ext>
            </a:extLst>
          </p:cNvPr>
          <p:cNvSpPr>
            <a:spLocks noGrp="1"/>
          </p:cNvSpPr>
          <p:nvPr>
            <p:ph type="body" sz="quarter" idx="15" hasCustomPrompt="1"/>
          </p:nvPr>
        </p:nvSpPr>
        <p:spPr>
          <a:xfrm>
            <a:off x="976121" y="5216009"/>
            <a:ext cx="5119880"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5" name="Straight Connector 4">
            <a:extLst>
              <a:ext uri="{FF2B5EF4-FFF2-40B4-BE49-F238E27FC236}">
                <a16:creationId xmlns:a16="http://schemas.microsoft.com/office/drawing/2014/main" id="{1289EC1B-17BD-5BD0-B35A-CE2EBA6B3FD1}"/>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89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Templat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D18959-3463-8F7F-601D-3E362CC5C108}"/>
              </a:ext>
            </a:extLst>
          </p:cNvPr>
          <p:cNvSpPr>
            <a:spLocks noGrp="1"/>
          </p:cNvSpPr>
          <p:nvPr>
            <p:ph type="sldNum" sz="quarter" idx="10"/>
          </p:nvPr>
        </p:nvSpPr>
        <p:spPr/>
        <p:txBody>
          <a:bodyPr/>
          <a:lstStyle/>
          <a:p>
            <a:fld id="{E5B12101-DB11-214A-81F9-2D258DBE057F}" type="slidenum">
              <a:rPr lang="en-US" smtClean="0"/>
              <a:pPr/>
              <a:t>‹#›</a:t>
            </a:fld>
            <a:endParaRPr lang="en-US" dirty="0"/>
          </a:p>
        </p:txBody>
      </p:sp>
      <p:pic>
        <p:nvPicPr>
          <p:cNvPr id="4" name="Picture 3">
            <a:extLst>
              <a:ext uri="{FF2B5EF4-FFF2-40B4-BE49-F238E27FC236}">
                <a16:creationId xmlns:a16="http://schemas.microsoft.com/office/drawing/2014/main" id="{C635AAB1-9354-0192-9741-959DE5565D75}"/>
              </a:ext>
            </a:extLst>
          </p:cNvPr>
          <p:cNvPicPr>
            <a:picLocks noChangeAspect="1"/>
          </p:cNvPicPr>
          <p:nvPr userDrawn="1"/>
        </p:nvPicPr>
        <p:blipFill rotWithShape="1">
          <a:blip r:embed="rId2"/>
          <a:srcRect t="9131" b="9131"/>
          <a:stretch/>
        </p:blipFill>
        <p:spPr>
          <a:xfrm>
            <a:off x="-4448" y="0"/>
            <a:ext cx="11845925" cy="6450227"/>
          </a:xfrm>
          <a:prstGeom prst="rect">
            <a:avLst/>
          </a:prstGeom>
        </p:spPr>
      </p:pic>
      <p:pic>
        <p:nvPicPr>
          <p:cNvPr id="9" name="Picture 8" descr="A number on a black background&#10;&#10;Description automatically generated">
            <a:extLst>
              <a:ext uri="{FF2B5EF4-FFF2-40B4-BE49-F238E27FC236}">
                <a16:creationId xmlns:a16="http://schemas.microsoft.com/office/drawing/2014/main" id="{A5424333-1B62-AB27-F1ED-E8217AE743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211671" y="-364314"/>
            <a:ext cx="3634253" cy="6814541"/>
          </a:xfrm>
          <a:prstGeom prst="rect">
            <a:avLst/>
          </a:prstGeom>
        </p:spPr>
      </p:pic>
      <p:sp>
        <p:nvSpPr>
          <p:cNvPr id="10" name="Text Placeholder 1">
            <a:extLst>
              <a:ext uri="{FF2B5EF4-FFF2-40B4-BE49-F238E27FC236}">
                <a16:creationId xmlns:a16="http://schemas.microsoft.com/office/drawing/2014/main" id="{B6D1BA88-4EF2-E9B3-7855-1E46D7A7249E}"/>
              </a:ext>
            </a:extLst>
          </p:cNvPr>
          <p:cNvSpPr txBox="1">
            <a:spLocks/>
          </p:cNvSpPr>
          <p:nvPr userDrawn="1"/>
        </p:nvSpPr>
        <p:spPr>
          <a:xfrm>
            <a:off x="520618" y="758142"/>
            <a:ext cx="4802165" cy="430804"/>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pc="300" dirty="0">
                <a:solidFill>
                  <a:schemeClr val="tx2"/>
                </a:solidFill>
                <a:effectLst/>
                <a:latin typeface="Ringside Narrow" panose="02000500000000000000" pitchFamily="2" charset="0"/>
                <a:cs typeface="Sentinel Book" panose="02060603060506030203" pitchFamily="18" charset="0"/>
              </a:rPr>
              <a:t>PRINCIPLE 4</a:t>
            </a:r>
          </a:p>
        </p:txBody>
      </p:sp>
      <p:sp>
        <p:nvSpPr>
          <p:cNvPr id="11" name="Text Placeholder 11">
            <a:extLst>
              <a:ext uri="{FF2B5EF4-FFF2-40B4-BE49-F238E27FC236}">
                <a16:creationId xmlns:a16="http://schemas.microsoft.com/office/drawing/2014/main" id="{A79BEE31-9678-A8E9-D61F-72710D1355AF}"/>
              </a:ext>
            </a:extLst>
          </p:cNvPr>
          <p:cNvSpPr>
            <a:spLocks noGrp="1"/>
          </p:cNvSpPr>
          <p:nvPr>
            <p:ph type="body" sz="quarter" idx="11" hasCustomPrompt="1"/>
          </p:nvPr>
        </p:nvSpPr>
        <p:spPr>
          <a:xfrm>
            <a:off x="520617" y="1447086"/>
            <a:ext cx="4802164" cy="3471862"/>
          </a:xfrm>
          <a:prstGeom prst="rect">
            <a:avLst/>
          </a:prstGeom>
        </p:spPr>
        <p:txBody>
          <a:bodyPr/>
          <a:lstStyle>
            <a:lvl1pPr marL="0" indent="0">
              <a:buNone/>
              <a:defRPr sz="6000" b="1" i="0">
                <a:latin typeface="TIAA Challenger Black" pitchFamily="2" charset="77"/>
              </a:defRPr>
            </a:lvl1pPr>
          </a:lstStyle>
          <a:p>
            <a:pPr lvl="0"/>
            <a:r>
              <a:rPr lang="en-US" dirty="0"/>
              <a:t>Lorem ipsum.</a:t>
            </a:r>
          </a:p>
        </p:txBody>
      </p:sp>
      <p:cxnSp>
        <p:nvCxnSpPr>
          <p:cNvPr id="2" name="Straight Connector 1">
            <a:extLst>
              <a:ext uri="{FF2B5EF4-FFF2-40B4-BE49-F238E27FC236}">
                <a16:creationId xmlns:a16="http://schemas.microsoft.com/office/drawing/2014/main" id="{E54C1A14-29AA-ED5B-4A94-57C7554FC47D}"/>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55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vider—Templat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781FC-D303-761E-9586-661EBF816E71}"/>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10" name="Text Placeholder 1">
            <a:extLst>
              <a:ext uri="{FF2B5EF4-FFF2-40B4-BE49-F238E27FC236}">
                <a16:creationId xmlns:a16="http://schemas.microsoft.com/office/drawing/2014/main" id="{DBD5DDB6-415D-5132-8B2F-D1A10B1F3AD2}"/>
              </a:ext>
            </a:extLst>
          </p:cNvPr>
          <p:cNvSpPr txBox="1">
            <a:spLocks/>
          </p:cNvSpPr>
          <p:nvPr userDrawn="1"/>
        </p:nvSpPr>
        <p:spPr>
          <a:xfrm>
            <a:off x="520618" y="758142"/>
            <a:ext cx="4802165" cy="430804"/>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pc="300" dirty="0">
                <a:solidFill>
                  <a:schemeClr val="bg1"/>
                </a:solidFill>
                <a:effectLst/>
                <a:latin typeface="Ringside Narrow" panose="02000500000000000000" pitchFamily="2" charset="0"/>
                <a:cs typeface="Sentinel Book" panose="02060603060506030203" pitchFamily="18" charset="0"/>
              </a:rPr>
              <a:t>TOPIC 3</a:t>
            </a:r>
          </a:p>
        </p:txBody>
      </p:sp>
      <p:cxnSp>
        <p:nvCxnSpPr>
          <p:cNvPr id="2" name="Straight Connector 1">
            <a:extLst>
              <a:ext uri="{FF2B5EF4-FFF2-40B4-BE49-F238E27FC236}">
                <a16:creationId xmlns:a16="http://schemas.microsoft.com/office/drawing/2014/main" id="{BDD69A3D-23B3-D2CD-5D3C-8F1F03F06B2D}"/>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727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ig 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45813A-2AF4-DF78-A278-D141004BAAE4}"/>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2DA588F1-9A91-06F9-96FB-A098EC6A2A07}"/>
              </a:ext>
            </a:extLst>
          </p:cNvPr>
          <p:cNvSpPr/>
          <p:nvPr userDrawn="1"/>
        </p:nvSpPr>
        <p:spPr>
          <a:xfrm>
            <a:off x="0" y="0"/>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cxnSp>
        <p:nvCxnSpPr>
          <p:cNvPr id="2" name="Straight Connector 1">
            <a:extLst>
              <a:ext uri="{FF2B5EF4-FFF2-40B4-BE49-F238E27FC236}">
                <a16:creationId xmlns:a16="http://schemas.microsoft.com/office/drawing/2014/main" id="{F6F592F3-C401-966E-42DB-CE04ADF2EB42}"/>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20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338A63-A6EA-3938-3641-0B28635C4BF0}"/>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8B073B03-DDE5-BBAA-7F93-2BC43B1F4F88}"/>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2" name="Text Placeholder 6">
            <a:extLst>
              <a:ext uri="{FF2B5EF4-FFF2-40B4-BE49-F238E27FC236}">
                <a16:creationId xmlns:a16="http://schemas.microsoft.com/office/drawing/2014/main" id="{7B5142E6-7445-7914-5EA0-4E1EE5434BCA}"/>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5" name="Text Placeholder 4">
            <a:extLst>
              <a:ext uri="{FF2B5EF4-FFF2-40B4-BE49-F238E27FC236}">
                <a16:creationId xmlns:a16="http://schemas.microsoft.com/office/drawing/2014/main" id="{F718FFC2-8D9B-DBED-C265-AE8ECB9F86D7}"/>
              </a:ext>
            </a:extLst>
          </p:cNvPr>
          <p:cNvSpPr>
            <a:spLocks noGrp="1"/>
          </p:cNvSpPr>
          <p:nvPr>
            <p:ph type="body" sz="quarter" idx="12" hasCustomPrompt="1"/>
          </p:nvPr>
        </p:nvSpPr>
        <p:spPr>
          <a:xfrm>
            <a:off x="477839" y="1917700"/>
            <a:ext cx="3143902" cy="609600"/>
          </a:xfrm>
          <a:prstGeom prst="rect">
            <a:avLst/>
          </a:prstGeom>
        </p:spPr>
        <p:txBody>
          <a:bodyPr/>
          <a:lstStyle>
            <a:lvl1pPr marL="0" indent="0">
              <a:buNone/>
              <a:defRPr sz="2800" b="1" i="0">
                <a:latin typeface="Ringside Narrow" panose="02000500000000000000" pitchFamily="2" charset="0"/>
              </a:defRPr>
            </a:lvl1pPr>
          </a:lstStyle>
          <a:p>
            <a:pPr lvl="0"/>
            <a:r>
              <a:rPr lang="en-US" dirty="0"/>
              <a:t>Subhead here</a:t>
            </a:r>
          </a:p>
        </p:txBody>
      </p:sp>
      <p:sp>
        <p:nvSpPr>
          <p:cNvPr id="6" name="Text Placeholder 7">
            <a:extLst>
              <a:ext uri="{FF2B5EF4-FFF2-40B4-BE49-F238E27FC236}">
                <a16:creationId xmlns:a16="http://schemas.microsoft.com/office/drawing/2014/main" id="{21D5A33D-B203-96E9-466E-C52F2FAED560}"/>
              </a:ext>
            </a:extLst>
          </p:cNvPr>
          <p:cNvSpPr>
            <a:spLocks noGrp="1"/>
          </p:cNvSpPr>
          <p:nvPr>
            <p:ph type="body" sz="quarter" idx="13" hasCustomPrompt="1"/>
          </p:nvPr>
        </p:nvSpPr>
        <p:spPr>
          <a:xfrm>
            <a:off x="477839" y="2527300"/>
            <a:ext cx="3143902" cy="3335338"/>
          </a:xfrm>
          <a:prstGeom prst="rect">
            <a:avLst/>
          </a:prstGeom>
        </p:spPr>
        <p:txBody>
          <a:bodyPr/>
          <a:lstStyle>
            <a:lvl1pPr marL="285750" indent="-285750">
              <a:buFont typeface="Courier New" panose="02070309020205020404" pitchFamily="49" charset="0"/>
              <a:buChar char="o"/>
              <a:defRPr sz="1800" b="0" i="0">
                <a:latin typeface="Ringside Narrow Book" panose="02000500000000000000" pitchFamily="2" charset="0"/>
              </a:defRPr>
            </a:lvl1pPr>
          </a:lstStyle>
          <a:p>
            <a:pPr lvl="0"/>
            <a:r>
              <a:rPr lang="en-US" dirty="0"/>
              <a:t>Body copy to go here</a:t>
            </a:r>
          </a:p>
        </p:txBody>
      </p:sp>
      <p:sp>
        <p:nvSpPr>
          <p:cNvPr id="7" name="Text Placeholder 4">
            <a:extLst>
              <a:ext uri="{FF2B5EF4-FFF2-40B4-BE49-F238E27FC236}">
                <a16:creationId xmlns:a16="http://schemas.microsoft.com/office/drawing/2014/main" id="{C0467B1F-A8E0-F89E-3BCD-CF515A5C1DF7}"/>
              </a:ext>
            </a:extLst>
          </p:cNvPr>
          <p:cNvSpPr>
            <a:spLocks noGrp="1"/>
          </p:cNvSpPr>
          <p:nvPr>
            <p:ph type="body" sz="quarter" idx="14" hasCustomPrompt="1"/>
          </p:nvPr>
        </p:nvSpPr>
        <p:spPr>
          <a:xfrm>
            <a:off x="4054756" y="1917700"/>
            <a:ext cx="3143902" cy="609600"/>
          </a:xfrm>
          <a:prstGeom prst="rect">
            <a:avLst/>
          </a:prstGeom>
        </p:spPr>
        <p:txBody>
          <a:bodyPr/>
          <a:lstStyle>
            <a:lvl1pPr marL="0" indent="0">
              <a:buNone/>
              <a:defRPr sz="2800" b="1" i="0">
                <a:latin typeface="Ringside Narrow" panose="02000500000000000000" pitchFamily="2" charset="0"/>
              </a:defRPr>
            </a:lvl1pPr>
          </a:lstStyle>
          <a:p>
            <a:pPr lvl="0"/>
            <a:r>
              <a:rPr lang="en-US" dirty="0"/>
              <a:t>Subhead here</a:t>
            </a:r>
          </a:p>
        </p:txBody>
      </p:sp>
      <p:sp>
        <p:nvSpPr>
          <p:cNvPr id="8" name="Text Placeholder 7">
            <a:extLst>
              <a:ext uri="{FF2B5EF4-FFF2-40B4-BE49-F238E27FC236}">
                <a16:creationId xmlns:a16="http://schemas.microsoft.com/office/drawing/2014/main" id="{A6962BCD-4790-40AD-CD6D-5F60F3DDA4EC}"/>
              </a:ext>
            </a:extLst>
          </p:cNvPr>
          <p:cNvSpPr>
            <a:spLocks noGrp="1"/>
          </p:cNvSpPr>
          <p:nvPr>
            <p:ph type="body" sz="quarter" idx="15" hasCustomPrompt="1"/>
          </p:nvPr>
        </p:nvSpPr>
        <p:spPr>
          <a:xfrm>
            <a:off x="4054756" y="2527300"/>
            <a:ext cx="3143902" cy="3335338"/>
          </a:xfrm>
          <a:prstGeom prst="rect">
            <a:avLst/>
          </a:prstGeom>
        </p:spPr>
        <p:txBody>
          <a:bodyPr/>
          <a:lstStyle>
            <a:lvl1pPr marL="285750" indent="-285750">
              <a:buFont typeface="Courier New" panose="02070309020205020404" pitchFamily="49" charset="0"/>
              <a:buChar char="o"/>
              <a:defRPr sz="1800" b="0" i="0">
                <a:latin typeface="Ringside Narrow Book" panose="02000500000000000000" pitchFamily="2" charset="0"/>
              </a:defRPr>
            </a:lvl1pPr>
          </a:lstStyle>
          <a:p>
            <a:pPr lvl="0"/>
            <a:r>
              <a:rPr lang="en-US" dirty="0"/>
              <a:t>Body copy to go here</a:t>
            </a:r>
          </a:p>
        </p:txBody>
      </p:sp>
      <p:sp>
        <p:nvSpPr>
          <p:cNvPr id="9" name="Text Placeholder 4">
            <a:extLst>
              <a:ext uri="{FF2B5EF4-FFF2-40B4-BE49-F238E27FC236}">
                <a16:creationId xmlns:a16="http://schemas.microsoft.com/office/drawing/2014/main" id="{25CC9F42-213D-8189-18AA-F055BB66EB9C}"/>
              </a:ext>
            </a:extLst>
          </p:cNvPr>
          <p:cNvSpPr>
            <a:spLocks noGrp="1"/>
          </p:cNvSpPr>
          <p:nvPr>
            <p:ph type="body" sz="quarter" idx="16" hasCustomPrompt="1"/>
          </p:nvPr>
        </p:nvSpPr>
        <p:spPr>
          <a:xfrm>
            <a:off x="7631674" y="1917700"/>
            <a:ext cx="3143902" cy="609600"/>
          </a:xfrm>
          <a:prstGeom prst="rect">
            <a:avLst/>
          </a:prstGeom>
        </p:spPr>
        <p:txBody>
          <a:bodyPr/>
          <a:lstStyle>
            <a:lvl1pPr marL="0" indent="0">
              <a:buNone/>
              <a:defRPr sz="2800" b="1" i="0">
                <a:latin typeface="Ringside Narrow" panose="02000500000000000000" pitchFamily="2" charset="0"/>
              </a:defRPr>
            </a:lvl1pPr>
          </a:lstStyle>
          <a:p>
            <a:pPr lvl="0"/>
            <a:r>
              <a:rPr lang="en-US" dirty="0"/>
              <a:t>Subhead here</a:t>
            </a:r>
          </a:p>
        </p:txBody>
      </p:sp>
      <p:sp>
        <p:nvSpPr>
          <p:cNvPr id="10" name="Text Placeholder 7">
            <a:extLst>
              <a:ext uri="{FF2B5EF4-FFF2-40B4-BE49-F238E27FC236}">
                <a16:creationId xmlns:a16="http://schemas.microsoft.com/office/drawing/2014/main" id="{F34EF4CD-64C0-8807-34C5-9A855E571C5B}"/>
              </a:ext>
            </a:extLst>
          </p:cNvPr>
          <p:cNvSpPr>
            <a:spLocks noGrp="1"/>
          </p:cNvSpPr>
          <p:nvPr>
            <p:ph type="body" sz="quarter" idx="17" hasCustomPrompt="1"/>
          </p:nvPr>
        </p:nvSpPr>
        <p:spPr>
          <a:xfrm>
            <a:off x="7631674" y="2527300"/>
            <a:ext cx="3143902" cy="3335338"/>
          </a:xfrm>
          <a:prstGeom prst="rect">
            <a:avLst/>
          </a:prstGeom>
        </p:spPr>
        <p:txBody>
          <a:bodyPr/>
          <a:lstStyle>
            <a:lvl1pPr marL="285750" indent="-285750">
              <a:buFont typeface="Courier New" panose="02070309020205020404" pitchFamily="49" charset="0"/>
              <a:buChar char="o"/>
              <a:defRPr sz="1800" b="0" i="0">
                <a:latin typeface="Ringside Narrow Book" panose="02000500000000000000" pitchFamily="2" charset="0"/>
              </a:defRPr>
            </a:lvl1pPr>
          </a:lstStyle>
          <a:p>
            <a:pPr lvl="0"/>
            <a:r>
              <a:rPr lang="en-US" dirty="0"/>
              <a:t>Body copy to go here</a:t>
            </a:r>
          </a:p>
        </p:txBody>
      </p:sp>
      <p:sp>
        <p:nvSpPr>
          <p:cNvPr id="11" name="Text Placeholder 4">
            <a:extLst>
              <a:ext uri="{FF2B5EF4-FFF2-40B4-BE49-F238E27FC236}">
                <a16:creationId xmlns:a16="http://schemas.microsoft.com/office/drawing/2014/main" id="{243103A8-213D-608C-E741-067EEB855F6D}"/>
              </a:ext>
            </a:extLst>
          </p:cNvPr>
          <p:cNvSpPr>
            <a:spLocks noGrp="1"/>
          </p:cNvSpPr>
          <p:nvPr>
            <p:ph type="body" sz="quarter" idx="18"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12" name="Straight Connector 11">
            <a:extLst>
              <a:ext uri="{FF2B5EF4-FFF2-40B4-BE49-F238E27FC236}">
                <a16:creationId xmlns:a16="http://schemas.microsoft.com/office/drawing/2014/main" id="{37451EAB-76DF-D62D-1904-F8170D9F7C85}"/>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36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Templat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E7DF53-3B60-F5AA-1BDB-0B30E0E88035}"/>
              </a:ext>
            </a:extLst>
          </p:cNvPr>
          <p:cNvSpPr>
            <a:spLocks noGrp="1"/>
          </p:cNvSpPr>
          <p:nvPr>
            <p:ph type="sldNum" sz="quarter" idx="10"/>
          </p:nvPr>
        </p:nvSpPr>
        <p:spPr/>
        <p:txBody>
          <a:bodyPr/>
          <a:lstStyle/>
          <a:p>
            <a:fld id="{E5B12101-DB11-214A-81F9-2D258DBE057F}" type="slidenum">
              <a:rPr lang="en-US" smtClean="0"/>
              <a:pPr/>
              <a:t>‹#›</a:t>
            </a:fld>
            <a:endParaRPr lang="en-US" dirty="0"/>
          </a:p>
        </p:txBody>
      </p:sp>
      <p:pic>
        <p:nvPicPr>
          <p:cNvPr id="4" name="Picture 3">
            <a:extLst>
              <a:ext uri="{FF2B5EF4-FFF2-40B4-BE49-F238E27FC236}">
                <a16:creationId xmlns:a16="http://schemas.microsoft.com/office/drawing/2014/main" id="{0D1FC96D-858E-B047-72C2-7FBD172FC957}"/>
              </a:ext>
            </a:extLst>
          </p:cNvPr>
          <p:cNvPicPr>
            <a:picLocks noChangeAspect="1"/>
          </p:cNvPicPr>
          <p:nvPr userDrawn="1"/>
        </p:nvPicPr>
        <p:blipFill rotWithShape="1">
          <a:blip r:embed="rId2"/>
          <a:srcRect l="1" t="10307" r="23424" b="27149"/>
          <a:stretch/>
        </p:blipFill>
        <p:spPr>
          <a:xfrm>
            <a:off x="0" y="0"/>
            <a:ext cx="11845923" cy="6450227"/>
          </a:xfrm>
          <a:prstGeom prst="rect">
            <a:avLst/>
          </a:prstGeom>
        </p:spPr>
      </p:pic>
      <p:sp>
        <p:nvSpPr>
          <p:cNvPr id="8" name="Text Placeholder 1">
            <a:extLst>
              <a:ext uri="{FF2B5EF4-FFF2-40B4-BE49-F238E27FC236}">
                <a16:creationId xmlns:a16="http://schemas.microsoft.com/office/drawing/2014/main" id="{30DF3371-2ABA-03AB-7FA2-6D976D16D8AC}"/>
              </a:ext>
            </a:extLst>
          </p:cNvPr>
          <p:cNvSpPr txBox="1">
            <a:spLocks/>
          </p:cNvSpPr>
          <p:nvPr userDrawn="1"/>
        </p:nvSpPr>
        <p:spPr>
          <a:xfrm>
            <a:off x="520618" y="758142"/>
            <a:ext cx="4802165" cy="430804"/>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pc="300" dirty="0">
                <a:solidFill>
                  <a:schemeClr val="bg1"/>
                </a:solidFill>
                <a:effectLst/>
                <a:latin typeface="Ringside Narrow" panose="02000500000000000000" pitchFamily="2" charset="0"/>
                <a:cs typeface="Sentinel Book" panose="02060603060506030203" pitchFamily="18" charset="0"/>
              </a:rPr>
              <a:t>PRINCIPLE 5</a:t>
            </a:r>
          </a:p>
        </p:txBody>
      </p:sp>
      <p:sp>
        <p:nvSpPr>
          <p:cNvPr id="9" name="Text Placeholder 11">
            <a:extLst>
              <a:ext uri="{FF2B5EF4-FFF2-40B4-BE49-F238E27FC236}">
                <a16:creationId xmlns:a16="http://schemas.microsoft.com/office/drawing/2014/main" id="{753E0BB6-B0F9-88C3-C5F6-785189CB1BD3}"/>
              </a:ext>
            </a:extLst>
          </p:cNvPr>
          <p:cNvSpPr>
            <a:spLocks noGrp="1"/>
          </p:cNvSpPr>
          <p:nvPr>
            <p:ph type="body" sz="quarter" idx="11" hasCustomPrompt="1"/>
          </p:nvPr>
        </p:nvSpPr>
        <p:spPr>
          <a:xfrm>
            <a:off x="520617" y="1447086"/>
            <a:ext cx="4802164" cy="3471862"/>
          </a:xfrm>
          <a:prstGeom prst="rect">
            <a:avLst/>
          </a:prstGeom>
        </p:spPr>
        <p:txBody>
          <a:bodyPr/>
          <a:lstStyle>
            <a:lvl1pPr marL="0" indent="0">
              <a:buNone/>
              <a:defRPr sz="6000" b="1" i="0">
                <a:latin typeface="TIAA Challenger Black" pitchFamily="2" charset="77"/>
              </a:defRPr>
            </a:lvl1pPr>
          </a:lstStyle>
          <a:p>
            <a:pPr lvl="0"/>
            <a:r>
              <a:rPr lang="en-US" dirty="0"/>
              <a:t>Lorem ipsum.</a:t>
            </a:r>
          </a:p>
        </p:txBody>
      </p:sp>
      <p:pic>
        <p:nvPicPr>
          <p:cNvPr id="12" name="Picture 11" descr="A number on a black background&#10;&#10;Description automatically generated">
            <a:extLst>
              <a:ext uri="{FF2B5EF4-FFF2-40B4-BE49-F238E27FC236}">
                <a16:creationId xmlns:a16="http://schemas.microsoft.com/office/drawing/2014/main" id="{B27B58F0-33F8-358F-F4C0-C98E02EE670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213218" y="-364314"/>
            <a:ext cx="3632705" cy="6814541"/>
          </a:xfrm>
          <a:prstGeom prst="rect">
            <a:avLst/>
          </a:prstGeom>
        </p:spPr>
      </p:pic>
      <p:cxnSp>
        <p:nvCxnSpPr>
          <p:cNvPr id="2" name="Straight Connector 1">
            <a:extLst>
              <a:ext uri="{FF2B5EF4-FFF2-40B4-BE49-F238E27FC236}">
                <a16:creationId xmlns:a16="http://schemas.microsoft.com/office/drawing/2014/main" id="{053EC340-2176-A560-7E43-07B945E10725}"/>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85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1FA71E-BEB6-D24D-54D4-379CA75AED8A}"/>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4C1F872F-16C7-569B-A2FE-389671D52EC6}"/>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2" name="Text Placeholder 6">
            <a:extLst>
              <a:ext uri="{FF2B5EF4-FFF2-40B4-BE49-F238E27FC236}">
                <a16:creationId xmlns:a16="http://schemas.microsoft.com/office/drawing/2014/main" id="{9C7F9E27-E5D0-799C-331F-3C85645F3B3F}"/>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6" name="Text Placeholder 4">
            <a:extLst>
              <a:ext uri="{FF2B5EF4-FFF2-40B4-BE49-F238E27FC236}">
                <a16:creationId xmlns:a16="http://schemas.microsoft.com/office/drawing/2014/main" id="{420B83CE-5C70-F431-D70C-C379A71D2F81}"/>
              </a:ext>
            </a:extLst>
          </p:cNvPr>
          <p:cNvSpPr>
            <a:spLocks noGrp="1"/>
          </p:cNvSpPr>
          <p:nvPr>
            <p:ph type="body" sz="quarter" idx="14"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5" name="Straight Connector 4">
            <a:extLst>
              <a:ext uri="{FF2B5EF4-FFF2-40B4-BE49-F238E27FC236}">
                <a16:creationId xmlns:a16="http://schemas.microsoft.com/office/drawing/2014/main" id="{8814355F-7BDD-BB6B-D025-DCFF239E2E58}"/>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32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t Started Today—On2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1E2C69-4E89-BA0D-2E4B-0939961905EB}"/>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4DD05BB7-22E5-CD55-27CD-9B1400617C15}"/>
              </a:ext>
            </a:extLst>
          </p:cNvPr>
          <p:cNvSpPr/>
          <p:nvPr userDrawn="1"/>
        </p:nvSpPr>
        <p:spPr>
          <a:xfrm>
            <a:off x="0" y="-1"/>
            <a:ext cx="12192000"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grpSp>
        <p:nvGrpSpPr>
          <p:cNvPr id="5" name="Group 4">
            <a:extLst>
              <a:ext uri="{FF2B5EF4-FFF2-40B4-BE49-F238E27FC236}">
                <a16:creationId xmlns:a16="http://schemas.microsoft.com/office/drawing/2014/main" id="{613D149A-4CF1-1850-A3AF-AAC2A2597308}"/>
              </a:ext>
            </a:extLst>
          </p:cNvPr>
          <p:cNvGrpSpPr/>
          <p:nvPr userDrawn="1"/>
        </p:nvGrpSpPr>
        <p:grpSpPr>
          <a:xfrm>
            <a:off x="-10449" y="2035589"/>
            <a:ext cx="12212897" cy="3222640"/>
            <a:chOff x="-20897" y="1592395"/>
            <a:chExt cx="11399959" cy="4406489"/>
          </a:xfrm>
        </p:grpSpPr>
        <p:sp>
          <p:nvSpPr>
            <p:cNvPr id="6" name="Rectangle 5">
              <a:extLst>
                <a:ext uri="{FF2B5EF4-FFF2-40B4-BE49-F238E27FC236}">
                  <a16:creationId xmlns:a16="http://schemas.microsoft.com/office/drawing/2014/main" id="{5DFBFD97-8F9C-0B7B-63BB-B2A66FD6CB77}"/>
                </a:ext>
              </a:extLst>
            </p:cNvPr>
            <p:cNvSpPr/>
            <p:nvPr/>
          </p:nvSpPr>
          <p:spPr>
            <a:xfrm>
              <a:off x="-20897" y="1592395"/>
              <a:ext cx="3803904" cy="4406489"/>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7" name="Rectangle 6">
              <a:extLst>
                <a:ext uri="{FF2B5EF4-FFF2-40B4-BE49-F238E27FC236}">
                  <a16:creationId xmlns:a16="http://schemas.microsoft.com/office/drawing/2014/main" id="{70A685D2-BAD1-A27B-FCC3-ACACECBE543B}"/>
                </a:ext>
              </a:extLst>
            </p:cNvPr>
            <p:cNvSpPr/>
            <p:nvPr/>
          </p:nvSpPr>
          <p:spPr>
            <a:xfrm>
              <a:off x="3783007" y="1592396"/>
              <a:ext cx="3794760" cy="4406488"/>
            </a:xfrm>
            <a:prstGeom prst="rect">
              <a:avLst/>
            </a:prstGeom>
            <a:solidFill>
              <a:schemeClr val="accent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8" name="Rectangle 7">
              <a:extLst>
                <a:ext uri="{FF2B5EF4-FFF2-40B4-BE49-F238E27FC236}">
                  <a16:creationId xmlns:a16="http://schemas.microsoft.com/office/drawing/2014/main" id="{12FE6947-F885-5332-AF17-88E1995C6A0C}"/>
                </a:ext>
              </a:extLst>
            </p:cNvPr>
            <p:cNvSpPr/>
            <p:nvPr/>
          </p:nvSpPr>
          <p:spPr>
            <a:xfrm>
              <a:off x="7577768" y="1592395"/>
              <a:ext cx="3801294" cy="4406489"/>
            </a:xfrm>
            <a:prstGeom prst="rect">
              <a:avLst/>
            </a:prstGeom>
            <a:solidFill>
              <a:schemeClr val="accent5"/>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grpSp>
      <p:sp>
        <p:nvSpPr>
          <p:cNvPr id="14" name="Text Placeholder 13">
            <a:extLst>
              <a:ext uri="{FF2B5EF4-FFF2-40B4-BE49-F238E27FC236}">
                <a16:creationId xmlns:a16="http://schemas.microsoft.com/office/drawing/2014/main" id="{C0FD28C0-6393-45D7-9813-921726DDB564}"/>
              </a:ext>
            </a:extLst>
          </p:cNvPr>
          <p:cNvSpPr>
            <a:spLocks noGrp="1"/>
          </p:cNvSpPr>
          <p:nvPr>
            <p:ph type="body" sz="quarter" idx="11" hasCustomPrompt="1"/>
          </p:nvPr>
        </p:nvSpPr>
        <p:spPr>
          <a:xfrm>
            <a:off x="4486068" y="3429000"/>
            <a:ext cx="2924175" cy="648325"/>
          </a:xfrm>
          <a:prstGeom prst="rect">
            <a:avLst/>
          </a:prstGeom>
        </p:spPr>
        <p:txBody>
          <a:bodyPr/>
          <a:lstStyle>
            <a:lvl1pPr marL="0" indent="0">
              <a:buNone/>
              <a:defRPr sz="2000" b="0" i="0">
                <a:latin typeface="Ringside Narrow Book" panose="02000500000000000000" pitchFamily="2" charset="0"/>
              </a:defRPr>
            </a:lvl1pPr>
          </a:lstStyle>
          <a:p>
            <a:pPr lvl="0"/>
            <a:r>
              <a:rPr lang="en-US" b="0" i="0" dirty="0">
                <a:latin typeface="Ringside Narrow Book" panose="02000500000000000000" pitchFamily="2" charset="0"/>
              </a:rPr>
              <a:t>Lorem </a:t>
            </a:r>
            <a:r>
              <a:rPr lang="en-US" b="0" i="0" dirty="0" err="1">
                <a:latin typeface="Ringside Narrow Book" panose="02000500000000000000" pitchFamily="2" charset="0"/>
              </a:rPr>
              <a:t>ipsom</a:t>
            </a:r>
            <a:r>
              <a:rPr lang="en-US" b="0" i="0" dirty="0">
                <a:latin typeface="Ringside Narrow Book" panose="02000500000000000000" pitchFamily="2" charset="0"/>
              </a:rPr>
              <a:t> dolor </a:t>
            </a:r>
            <a:r>
              <a:rPr lang="en-US" b="0" i="0" dirty="0" err="1">
                <a:latin typeface="Ringside Narrow Book" panose="02000500000000000000" pitchFamily="2" charset="0"/>
              </a:rPr>
              <a:t>smet</a:t>
            </a:r>
            <a:r>
              <a:rPr lang="en-US" b="0" i="0" dirty="0">
                <a:latin typeface="Ringside Narrow Book" panose="02000500000000000000" pitchFamily="2" charset="0"/>
              </a:rPr>
              <a:t> </a:t>
            </a:r>
            <a:r>
              <a:rPr lang="en-US" b="0" i="0" dirty="0" err="1">
                <a:latin typeface="Ringside Narrow Book" panose="02000500000000000000" pitchFamily="2" charset="0"/>
              </a:rPr>
              <a:t>doliw</a:t>
            </a:r>
            <a:r>
              <a:rPr lang="en-US" b="0" i="0" dirty="0">
                <a:latin typeface="Ringside Narrow Book" panose="02000500000000000000" pitchFamily="2" charset="0"/>
              </a:rPr>
              <a:t> </a:t>
            </a:r>
            <a:r>
              <a:rPr lang="en-US" b="0" i="0" dirty="0" err="1">
                <a:latin typeface="Ringside Narrow Book" panose="02000500000000000000" pitchFamily="2" charset="0"/>
              </a:rPr>
              <a:t>sioleo</a:t>
            </a:r>
            <a:r>
              <a:rPr lang="en-US" b="0" i="0" dirty="0">
                <a:latin typeface="Ringside Narrow Book" panose="02000500000000000000" pitchFamily="2" charset="0"/>
              </a:rPr>
              <a:t> </a:t>
            </a:r>
            <a:r>
              <a:rPr lang="en-US" b="0" i="0" dirty="0" err="1">
                <a:latin typeface="Ringside Narrow Book" panose="02000500000000000000" pitchFamily="2" charset="0"/>
              </a:rPr>
              <a:t>mosowl</a:t>
            </a:r>
            <a:endParaRPr lang="en-US" b="0" i="0" dirty="0">
              <a:latin typeface="Ringside Narrow Book" panose="02000500000000000000" pitchFamily="2" charset="0"/>
            </a:endParaRPr>
          </a:p>
        </p:txBody>
      </p:sp>
      <p:sp>
        <p:nvSpPr>
          <p:cNvPr id="17" name="Text Placeholder 16">
            <a:extLst>
              <a:ext uri="{FF2B5EF4-FFF2-40B4-BE49-F238E27FC236}">
                <a16:creationId xmlns:a16="http://schemas.microsoft.com/office/drawing/2014/main" id="{5D81A631-A316-F552-0FC2-E1D166671AB8}"/>
              </a:ext>
            </a:extLst>
          </p:cNvPr>
          <p:cNvSpPr>
            <a:spLocks noGrp="1"/>
          </p:cNvSpPr>
          <p:nvPr>
            <p:ph type="body" sz="quarter" idx="12" hasCustomPrompt="1"/>
          </p:nvPr>
        </p:nvSpPr>
        <p:spPr>
          <a:xfrm>
            <a:off x="4486068" y="4183245"/>
            <a:ext cx="2924175" cy="733425"/>
          </a:xfrm>
          <a:prstGeom prst="rect">
            <a:avLst/>
          </a:prstGeom>
        </p:spPr>
        <p:txBody>
          <a:bodyPr/>
          <a:lstStyle>
            <a:lvl1pPr marL="0" indent="0">
              <a:buNone/>
              <a:defRPr sz="2000" b="1" i="0">
                <a:latin typeface="Ringside Narrow" panose="02000500000000000000" pitchFamily="2" charset="0"/>
              </a:defRPr>
            </a:lvl1pPr>
          </a:lstStyle>
          <a:p>
            <a:pPr lvl="0"/>
            <a:r>
              <a:rPr lang="en-US" dirty="0" err="1"/>
              <a:t>tiaa.org</a:t>
            </a:r>
            <a:r>
              <a:rPr lang="en-US" dirty="0"/>
              <a:t>/</a:t>
            </a:r>
            <a:r>
              <a:rPr lang="en-US" dirty="0" err="1"/>
              <a:t>loremipsom</a:t>
            </a:r>
            <a:endParaRPr lang="en-US" dirty="0"/>
          </a:p>
        </p:txBody>
      </p:sp>
      <p:sp>
        <p:nvSpPr>
          <p:cNvPr id="18" name="Text Placeholder 13">
            <a:extLst>
              <a:ext uri="{FF2B5EF4-FFF2-40B4-BE49-F238E27FC236}">
                <a16:creationId xmlns:a16="http://schemas.microsoft.com/office/drawing/2014/main" id="{77F1A9FA-05AD-83BD-385D-5FB2D55F0A7B}"/>
              </a:ext>
            </a:extLst>
          </p:cNvPr>
          <p:cNvSpPr>
            <a:spLocks noGrp="1"/>
          </p:cNvSpPr>
          <p:nvPr>
            <p:ph type="body" sz="quarter" idx="13" hasCustomPrompt="1"/>
          </p:nvPr>
        </p:nvSpPr>
        <p:spPr>
          <a:xfrm>
            <a:off x="423733" y="3429000"/>
            <a:ext cx="2924175" cy="648325"/>
          </a:xfrm>
          <a:prstGeom prst="rect">
            <a:avLst/>
          </a:prstGeom>
        </p:spPr>
        <p:txBody>
          <a:bodyPr/>
          <a:lstStyle>
            <a:lvl1pPr marL="0" indent="0">
              <a:buNone/>
              <a:defRPr sz="2000" b="0" i="0">
                <a:latin typeface="Ringside Narrow Book" panose="02000500000000000000" pitchFamily="2" charset="0"/>
              </a:defRPr>
            </a:lvl1pPr>
          </a:lstStyle>
          <a:p>
            <a:pPr lvl="0"/>
            <a:r>
              <a:rPr lang="en-US" b="0" i="0" dirty="0">
                <a:latin typeface="Ringside Narrow Book" panose="02000500000000000000" pitchFamily="2" charset="0"/>
              </a:rPr>
              <a:t>Lorem </a:t>
            </a:r>
            <a:r>
              <a:rPr lang="en-US" b="0" i="0" dirty="0" err="1">
                <a:latin typeface="Ringside Narrow Book" panose="02000500000000000000" pitchFamily="2" charset="0"/>
              </a:rPr>
              <a:t>ipsom</a:t>
            </a:r>
            <a:r>
              <a:rPr lang="en-US" b="0" i="0" dirty="0">
                <a:latin typeface="Ringside Narrow Book" panose="02000500000000000000" pitchFamily="2" charset="0"/>
              </a:rPr>
              <a:t> dolor </a:t>
            </a:r>
            <a:r>
              <a:rPr lang="en-US" b="0" i="0" dirty="0" err="1">
                <a:latin typeface="Ringside Narrow Book" panose="02000500000000000000" pitchFamily="2" charset="0"/>
              </a:rPr>
              <a:t>smet</a:t>
            </a:r>
            <a:r>
              <a:rPr lang="en-US" b="0" i="0" dirty="0">
                <a:latin typeface="Ringside Narrow Book" panose="02000500000000000000" pitchFamily="2" charset="0"/>
              </a:rPr>
              <a:t> </a:t>
            </a:r>
            <a:r>
              <a:rPr lang="en-US" b="0" i="0" dirty="0" err="1">
                <a:latin typeface="Ringside Narrow Book" panose="02000500000000000000" pitchFamily="2" charset="0"/>
              </a:rPr>
              <a:t>doliw</a:t>
            </a:r>
            <a:r>
              <a:rPr lang="en-US" b="0" i="0" dirty="0">
                <a:latin typeface="Ringside Narrow Book" panose="02000500000000000000" pitchFamily="2" charset="0"/>
              </a:rPr>
              <a:t> </a:t>
            </a:r>
            <a:r>
              <a:rPr lang="en-US" b="0" i="0" dirty="0" err="1">
                <a:latin typeface="Ringside Narrow Book" panose="02000500000000000000" pitchFamily="2" charset="0"/>
              </a:rPr>
              <a:t>sioleo</a:t>
            </a:r>
            <a:r>
              <a:rPr lang="en-US" b="0" i="0" dirty="0">
                <a:latin typeface="Ringside Narrow Book" panose="02000500000000000000" pitchFamily="2" charset="0"/>
              </a:rPr>
              <a:t> </a:t>
            </a:r>
            <a:r>
              <a:rPr lang="en-US" b="0" i="0" dirty="0" err="1">
                <a:latin typeface="Ringside Narrow Book" panose="02000500000000000000" pitchFamily="2" charset="0"/>
              </a:rPr>
              <a:t>mosowl</a:t>
            </a:r>
            <a:endParaRPr lang="en-US" b="0" i="0" dirty="0">
              <a:latin typeface="Ringside Narrow Book" panose="02000500000000000000" pitchFamily="2" charset="0"/>
            </a:endParaRPr>
          </a:p>
        </p:txBody>
      </p:sp>
      <p:sp>
        <p:nvSpPr>
          <p:cNvPr id="19" name="Text Placeholder 16">
            <a:extLst>
              <a:ext uri="{FF2B5EF4-FFF2-40B4-BE49-F238E27FC236}">
                <a16:creationId xmlns:a16="http://schemas.microsoft.com/office/drawing/2014/main" id="{CF3EB06F-B061-6017-5E13-B0E2207BDB82}"/>
              </a:ext>
            </a:extLst>
          </p:cNvPr>
          <p:cNvSpPr>
            <a:spLocks noGrp="1"/>
          </p:cNvSpPr>
          <p:nvPr>
            <p:ph type="body" sz="quarter" idx="14" hasCustomPrompt="1"/>
          </p:nvPr>
        </p:nvSpPr>
        <p:spPr>
          <a:xfrm>
            <a:off x="423733" y="4183245"/>
            <a:ext cx="2924175" cy="733425"/>
          </a:xfrm>
          <a:prstGeom prst="rect">
            <a:avLst/>
          </a:prstGeom>
        </p:spPr>
        <p:txBody>
          <a:bodyPr/>
          <a:lstStyle>
            <a:lvl1pPr marL="0" indent="0">
              <a:buNone/>
              <a:defRPr sz="2000" b="1" i="0">
                <a:latin typeface="Ringside Narrow" panose="02000500000000000000" pitchFamily="2" charset="0"/>
              </a:defRPr>
            </a:lvl1pPr>
          </a:lstStyle>
          <a:p>
            <a:pPr lvl="0"/>
            <a:r>
              <a:rPr lang="en-US" dirty="0" err="1"/>
              <a:t>tiaa.org</a:t>
            </a:r>
            <a:r>
              <a:rPr lang="en-US" dirty="0"/>
              <a:t>/</a:t>
            </a:r>
            <a:r>
              <a:rPr lang="en-US" dirty="0" err="1"/>
              <a:t>loremipsom</a:t>
            </a:r>
            <a:endParaRPr lang="en-US" dirty="0"/>
          </a:p>
        </p:txBody>
      </p:sp>
      <p:sp>
        <p:nvSpPr>
          <p:cNvPr id="22" name="Text Placeholder 13">
            <a:extLst>
              <a:ext uri="{FF2B5EF4-FFF2-40B4-BE49-F238E27FC236}">
                <a16:creationId xmlns:a16="http://schemas.microsoft.com/office/drawing/2014/main" id="{15366030-6340-CEC9-BCEF-8CD67EFB3EFF}"/>
              </a:ext>
            </a:extLst>
          </p:cNvPr>
          <p:cNvSpPr>
            <a:spLocks noGrp="1"/>
          </p:cNvSpPr>
          <p:nvPr>
            <p:ph type="body" sz="quarter" idx="15" hasCustomPrompt="1"/>
          </p:nvPr>
        </p:nvSpPr>
        <p:spPr>
          <a:xfrm>
            <a:off x="8548402" y="3429000"/>
            <a:ext cx="2924175" cy="648325"/>
          </a:xfrm>
          <a:prstGeom prst="rect">
            <a:avLst/>
          </a:prstGeom>
        </p:spPr>
        <p:txBody>
          <a:bodyPr/>
          <a:lstStyle>
            <a:lvl1pPr marL="0" indent="0">
              <a:buNone/>
              <a:defRPr sz="2000" b="0" i="0">
                <a:latin typeface="Ringside Narrow Book" panose="02000500000000000000" pitchFamily="2" charset="0"/>
              </a:defRPr>
            </a:lvl1pPr>
          </a:lstStyle>
          <a:p>
            <a:pPr lvl="0"/>
            <a:r>
              <a:rPr lang="en-US" b="0" i="0" dirty="0">
                <a:latin typeface="Ringside Narrow Book" panose="02000500000000000000" pitchFamily="2" charset="0"/>
              </a:rPr>
              <a:t>Lorem </a:t>
            </a:r>
            <a:r>
              <a:rPr lang="en-US" b="0" i="0" dirty="0" err="1">
                <a:latin typeface="Ringside Narrow Book" panose="02000500000000000000" pitchFamily="2" charset="0"/>
              </a:rPr>
              <a:t>ipsom</a:t>
            </a:r>
            <a:r>
              <a:rPr lang="en-US" b="0" i="0" dirty="0">
                <a:latin typeface="Ringside Narrow Book" panose="02000500000000000000" pitchFamily="2" charset="0"/>
              </a:rPr>
              <a:t> dolor </a:t>
            </a:r>
            <a:r>
              <a:rPr lang="en-US" b="0" i="0" dirty="0" err="1">
                <a:latin typeface="Ringside Narrow Book" panose="02000500000000000000" pitchFamily="2" charset="0"/>
              </a:rPr>
              <a:t>smet</a:t>
            </a:r>
            <a:r>
              <a:rPr lang="en-US" b="0" i="0" dirty="0">
                <a:latin typeface="Ringside Narrow Book" panose="02000500000000000000" pitchFamily="2" charset="0"/>
              </a:rPr>
              <a:t> </a:t>
            </a:r>
            <a:r>
              <a:rPr lang="en-US" b="0" i="0" dirty="0" err="1">
                <a:latin typeface="Ringside Narrow Book" panose="02000500000000000000" pitchFamily="2" charset="0"/>
              </a:rPr>
              <a:t>doliw</a:t>
            </a:r>
            <a:r>
              <a:rPr lang="en-US" b="0" i="0" dirty="0">
                <a:latin typeface="Ringside Narrow Book" panose="02000500000000000000" pitchFamily="2" charset="0"/>
              </a:rPr>
              <a:t> </a:t>
            </a:r>
            <a:r>
              <a:rPr lang="en-US" b="0" i="0" dirty="0" err="1">
                <a:latin typeface="Ringside Narrow Book" panose="02000500000000000000" pitchFamily="2" charset="0"/>
              </a:rPr>
              <a:t>sioleo</a:t>
            </a:r>
            <a:r>
              <a:rPr lang="en-US" b="0" i="0" dirty="0">
                <a:latin typeface="Ringside Narrow Book" panose="02000500000000000000" pitchFamily="2" charset="0"/>
              </a:rPr>
              <a:t> </a:t>
            </a:r>
            <a:r>
              <a:rPr lang="en-US" b="0" i="0" dirty="0" err="1">
                <a:latin typeface="Ringside Narrow Book" panose="02000500000000000000" pitchFamily="2" charset="0"/>
              </a:rPr>
              <a:t>mosowl</a:t>
            </a:r>
            <a:endParaRPr lang="en-US" b="0" i="0" dirty="0">
              <a:latin typeface="Ringside Narrow Book" panose="02000500000000000000" pitchFamily="2" charset="0"/>
            </a:endParaRPr>
          </a:p>
        </p:txBody>
      </p:sp>
      <p:sp>
        <p:nvSpPr>
          <p:cNvPr id="23" name="Text Placeholder 16">
            <a:extLst>
              <a:ext uri="{FF2B5EF4-FFF2-40B4-BE49-F238E27FC236}">
                <a16:creationId xmlns:a16="http://schemas.microsoft.com/office/drawing/2014/main" id="{16DE3394-C206-83C9-94D0-FB174B199A40}"/>
              </a:ext>
            </a:extLst>
          </p:cNvPr>
          <p:cNvSpPr>
            <a:spLocks noGrp="1"/>
          </p:cNvSpPr>
          <p:nvPr>
            <p:ph type="body" sz="quarter" idx="16" hasCustomPrompt="1"/>
          </p:nvPr>
        </p:nvSpPr>
        <p:spPr>
          <a:xfrm>
            <a:off x="8548402" y="4183245"/>
            <a:ext cx="2924175" cy="733425"/>
          </a:xfrm>
          <a:prstGeom prst="rect">
            <a:avLst/>
          </a:prstGeom>
        </p:spPr>
        <p:txBody>
          <a:bodyPr/>
          <a:lstStyle>
            <a:lvl1pPr marL="0" indent="0">
              <a:buNone/>
              <a:defRPr sz="2000" b="1" i="0">
                <a:latin typeface="Ringside Narrow" panose="02000500000000000000" pitchFamily="2" charset="0"/>
              </a:defRPr>
            </a:lvl1pPr>
          </a:lstStyle>
          <a:p>
            <a:pPr lvl="0"/>
            <a:r>
              <a:rPr lang="en-US" dirty="0" err="1"/>
              <a:t>tiaa.org</a:t>
            </a:r>
            <a:r>
              <a:rPr lang="en-US" dirty="0"/>
              <a:t>/</a:t>
            </a:r>
            <a:r>
              <a:rPr lang="en-US" dirty="0" err="1"/>
              <a:t>loremipsom</a:t>
            </a:r>
            <a:endParaRPr lang="en-US" dirty="0"/>
          </a:p>
        </p:txBody>
      </p:sp>
      <p:sp>
        <p:nvSpPr>
          <p:cNvPr id="24" name="Text Placeholder 6">
            <a:extLst>
              <a:ext uri="{FF2B5EF4-FFF2-40B4-BE49-F238E27FC236}">
                <a16:creationId xmlns:a16="http://schemas.microsoft.com/office/drawing/2014/main" id="{E78D483F-3092-061E-4C15-AEEDA00BBAF5}"/>
              </a:ext>
            </a:extLst>
          </p:cNvPr>
          <p:cNvSpPr>
            <a:spLocks noGrp="1"/>
          </p:cNvSpPr>
          <p:nvPr>
            <p:ph type="body" sz="quarter" idx="17"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Get started today.</a:t>
            </a:r>
          </a:p>
        </p:txBody>
      </p:sp>
    </p:spTree>
    <p:extLst>
      <p:ext uri="{BB962C8B-B14F-4D97-AF65-F5344CB8AC3E}">
        <p14:creationId xmlns:p14="http://schemas.microsoft.com/office/powerpoint/2010/main" val="413211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3 Icons—Subhead + Bod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81DB79-9461-DADD-C95E-E004FC73E2FE}"/>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317DE25F-5376-B60F-68ED-7ADFBC1024CC}"/>
              </a:ext>
            </a:extLst>
          </p:cNvPr>
          <p:cNvSpPr/>
          <p:nvPr userDrawn="1"/>
        </p:nvSpPr>
        <p:spPr>
          <a:xfrm>
            <a:off x="0" y="0"/>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7" name="Text Placeholder 6">
            <a:extLst>
              <a:ext uri="{FF2B5EF4-FFF2-40B4-BE49-F238E27FC236}">
                <a16:creationId xmlns:a16="http://schemas.microsoft.com/office/drawing/2014/main" id="{63EC9AEE-0DF4-8A96-00A3-E8BAC61D2BD0}"/>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5" name="Text Placeholder 4">
            <a:extLst>
              <a:ext uri="{FF2B5EF4-FFF2-40B4-BE49-F238E27FC236}">
                <a16:creationId xmlns:a16="http://schemas.microsoft.com/office/drawing/2014/main" id="{E9ABE836-5B8F-0CDA-237E-05564963EE7F}"/>
              </a:ext>
            </a:extLst>
          </p:cNvPr>
          <p:cNvSpPr>
            <a:spLocks noGrp="1"/>
          </p:cNvSpPr>
          <p:nvPr>
            <p:ph type="body" sz="quarter" idx="12" hasCustomPrompt="1"/>
          </p:nvPr>
        </p:nvSpPr>
        <p:spPr>
          <a:xfrm>
            <a:off x="770447" y="3573780"/>
            <a:ext cx="3143902" cy="609600"/>
          </a:xfrm>
          <a:prstGeom prst="rect">
            <a:avLst/>
          </a:prstGeom>
        </p:spPr>
        <p:txBody>
          <a:bodyPr/>
          <a:lstStyle>
            <a:lvl1pPr marL="0" indent="0">
              <a:buNone/>
              <a:defRPr sz="2800" b="1" i="0">
                <a:latin typeface="Ringside Narrow" panose="02000500000000000000" pitchFamily="2" charset="0"/>
              </a:defRPr>
            </a:lvl1pPr>
          </a:lstStyle>
          <a:p>
            <a:pPr lvl="0"/>
            <a:r>
              <a:rPr lang="en-US" dirty="0"/>
              <a:t>Subhead here</a:t>
            </a:r>
          </a:p>
        </p:txBody>
      </p:sp>
      <p:sp>
        <p:nvSpPr>
          <p:cNvPr id="8" name="Text Placeholder 7">
            <a:extLst>
              <a:ext uri="{FF2B5EF4-FFF2-40B4-BE49-F238E27FC236}">
                <a16:creationId xmlns:a16="http://schemas.microsoft.com/office/drawing/2014/main" id="{D20D0F33-A570-D7FE-7FA2-B3D37461E290}"/>
              </a:ext>
            </a:extLst>
          </p:cNvPr>
          <p:cNvSpPr>
            <a:spLocks noGrp="1"/>
          </p:cNvSpPr>
          <p:nvPr>
            <p:ph type="body" sz="quarter" idx="13" hasCustomPrompt="1"/>
          </p:nvPr>
        </p:nvSpPr>
        <p:spPr>
          <a:xfrm>
            <a:off x="770447" y="4183380"/>
            <a:ext cx="3143902" cy="1484527"/>
          </a:xfrm>
          <a:prstGeom prst="rect">
            <a:avLst/>
          </a:prstGeom>
        </p:spPr>
        <p:txBody>
          <a:bodyPr/>
          <a:lstStyle>
            <a:lvl1pPr marL="285750" indent="-285750">
              <a:buFont typeface="Courier New" panose="02070309020205020404" pitchFamily="49" charset="0"/>
              <a:buChar char="o"/>
              <a:defRPr sz="1800" b="0" i="0">
                <a:latin typeface="Ringside Narrow Book" panose="02000500000000000000" pitchFamily="2" charset="0"/>
              </a:defRPr>
            </a:lvl1pPr>
          </a:lstStyle>
          <a:p>
            <a:pPr lvl="0"/>
            <a:r>
              <a:rPr lang="en-US" dirty="0"/>
              <a:t>Body copy to go here</a:t>
            </a:r>
          </a:p>
        </p:txBody>
      </p:sp>
      <p:sp>
        <p:nvSpPr>
          <p:cNvPr id="13" name="Text Placeholder 4">
            <a:extLst>
              <a:ext uri="{FF2B5EF4-FFF2-40B4-BE49-F238E27FC236}">
                <a16:creationId xmlns:a16="http://schemas.microsoft.com/office/drawing/2014/main" id="{B070CDCE-1CD5-26B6-1478-6AA7222D5D26}"/>
              </a:ext>
            </a:extLst>
          </p:cNvPr>
          <p:cNvSpPr>
            <a:spLocks noGrp="1"/>
          </p:cNvSpPr>
          <p:nvPr>
            <p:ph type="body" sz="quarter" idx="14" hasCustomPrompt="1"/>
          </p:nvPr>
        </p:nvSpPr>
        <p:spPr>
          <a:xfrm>
            <a:off x="4347364" y="3573780"/>
            <a:ext cx="3143902" cy="609600"/>
          </a:xfrm>
          <a:prstGeom prst="rect">
            <a:avLst/>
          </a:prstGeom>
        </p:spPr>
        <p:txBody>
          <a:bodyPr/>
          <a:lstStyle>
            <a:lvl1pPr marL="0" indent="0">
              <a:buNone/>
              <a:defRPr sz="2800" b="1" i="0">
                <a:latin typeface="Ringside Narrow" panose="02000500000000000000" pitchFamily="2" charset="0"/>
              </a:defRPr>
            </a:lvl1pPr>
          </a:lstStyle>
          <a:p>
            <a:pPr lvl="0"/>
            <a:r>
              <a:rPr lang="en-US" dirty="0"/>
              <a:t>Subhead here</a:t>
            </a:r>
          </a:p>
        </p:txBody>
      </p:sp>
      <p:sp>
        <p:nvSpPr>
          <p:cNvPr id="14" name="Text Placeholder 7">
            <a:extLst>
              <a:ext uri="{FF2B5EF4-FFF2-40B4-BE49-F238E27FC236}">
                <a16:creationId xmlns:a16="http://schemas.microsoft.com/office/drawing/2014/main" id="{3F514E0F-84BE-70D2-4AAC-98F3747C0B24}"/>
              </a:ext>
            </a:extLst>
          </p:cNvPr>
          <p:cNvSpPr>
            <a:spLocks noGrp="1"/>
          </p:cNvSpPr>
          <p:nvPr>
            <p:ph type="body" sz="quarter" idx="15" hasCustomPrompt="1"/>
          </p:nvPr>
        </p:nvSpPr>
        <p:spPr>
          <a:xfrm>
            <a:off x="4347364" y="4183380"/>
            <a:ext cx="3143902" cy="1484527"/>
          </a:xfrm>
          <a:prstGeom prst="rect">
            <a:avLst/>
          </a:prstGeom>
        </p:spPr>
        <p:txBody>
          <a:bodyPr/>
          <a:lstStyle>
            <a:lvl1pPr marL="285750" indent="-285750">
              <a:buFont typeface="Courier New" panose="02070309020205020404" pitchFamily="49" charset="0"/>
              <a:buChar char="o"/>
              <a:defRPr sz="1800" b="0" i="0">
                <a:latin typeface="Ringside Narrow Book" panose="02000500000000000000" pitchFamily="2" charset="0"/>
              </a:defRPr>
            </a:lvl1pPr>
          </a:lstStyle>
          <a:p>
            <a:pPr lvl="0"/>
            <a:r>
              <a:rPr lang="en-US" dirty="0"/>
              <a:t>Body copy to go here</a:t>
            </a:r>
          </a:p>
        </p:txBody>
      </p:sp>
      <p:sp>
        <p:nvSpPr>
          <p:cNvPr id="15" name="Text Placeholder 4">
            <a:extLst>
              <a:ext uri="{FF2B5EF4-FFF2-40B4-BE49-F238E27FC236}">
                <a16:creationId xmlns:a16="http://schemas.microsoft.com/office/drawing/2014/main" id="{1A849268-AF7B-3A25-C9DB-2C4C2ACB5B7E}"/>
              </a:ext>
            </a:extLst>
          </p:cNvPr>
          <p:cNvSpPr>
            <a:spLocks noGrp="1"/>
          </p:cNvSpPr>
          <p:nvPr>
            <p:ph type="body" sz="quarter" idx="16" hasCustomPrompt="1"/>
          </p:nvPr>
        </p:nvSpPr>
        <p:spPr>
          <a:xfrm>
            <a:off x="7924282" y="3573780"/>
            <a:ext cx="3143902" cy="609600"/>
          </a:xfrm>
          <a:prstGeom prst="rect">
            <a:avLst/>
          </a:prstGeom>
        </p:spPr>
        <p:txBody>
          <a:bodyPr/>
          <a:lstStyle>
            <a:lvl1pPr marL="0" indent="0">
              <a:buNone/>
              <a:defRPr sz="2800" b="1" i="0">
                <a:latin typeface="Ringside Narrow" panose="02000500000000000000" pitchFamily="2" charset="0"/>
              </a:defRPr>
            </a:lvl1pPr>
          </a:lstStyle>
          <a:p>
            <a:pPr lvl="0"/>
            <a:r>
              <a:rPr lang="en-US" dirty="0"/>
              <a:t>Subhead here</a:t>
            </a:r>
          </a:p>
        </p:txBody>
      </p:sp>
      <p:sp>
        <p:nvSpPr>
          <p:cNvPr id="16" name="Text Placeholder 7">
            <a:extLst>
              <a:ext uri="{FF2B5EF4-FFF2-40B4-BE49-F238E27FC236}">
                <a16:creationId xmlns:a16="http://schemas.microsoft.com/office/drawing/2014/main" id="{354D2765-4771-6DC4-8825-58773130DFC8}"/>
              </a:ext>
            </a:extLst>
          </p:cNvPr>
          <p:cNvSpPr>
            <a:spLocks noGrp="1"/>
          </p:cNvSpPr>
          <p:nvPr>
            <p:ph type="body" sz="quarter" idx="17" hasCustomPrompt="1"/>
          </p:nvPr>
        </p:nvSpPr>
        <p:spPr>
          <a:xfrm>
            <a:off x="7924282" y="4183380"/>
            <a:ext cx="3143902" cy="1484527"/>
          </a:xfrm>
          <a:prstGeom prst="rect">
            <a:avLst/>
          </a:prstGeom>
        </p:spPr>
        <p:txBody>
          <a:bodyPr/>
          <a:lstStyle>
            <a:lvl1pPr marL="285750" indent="-285750">
              <a:buFont typeface="Courier New" panose="02070309020205020404" pitchFamily="49" charset="0"/>
              <a:buChar char="o"/>
              <a:defRPr sz="1800" b="0" i="0">
                <a:latin typeface="Ringside Narrow Book" panose="02000500000000000000" pitchFamily="2" charset="0"/>
              </a:defRPr>
            </a:lvl1pPr>
          </a:lstStyle>
          <a:p>
            <a:pPr lvl="0"/>
            <a:r>
              <a:rPr lang="en-US" dirty="0"/>
              <a:t>Body copy to go here</a:t>
            </a:r>
          </a:p>
        </p:txBody>
      </p:sp>
      <p:sp>
        <p:nvSpPr>
          <p:cNvPr id="2" name="Oval 1">
            <a:extLst>
              <a:ext uri="{FF2B5EF4-FFF2-40B4-BE49-F238E27FC236}">
                <a16:creationId xmlns:a16="http://schemas.microsoft.com/office/drawing/2014/main" id="{A490383D-6EE7-6626-C1BD-00BA8388165D}"/>
              </a:ext>
            </a:extLst>
          </p:cNvPr>
          <p:cNvSpPr/>
          <p:nvPr userDrawn="1"/>
        </p:nvSpPr>
        <p:spPr>
          <a:xfrm>
            <a:off x="826386" y="1820024"/>
            <a:ext cx="1553743" cy="1553743"/>
          </a:xfrm>
          <a:prstGeom prst="ellipse">
            <a:avLst/>
          </a:prstGeom>
          <a:solidFill>
            <a:schemeClr val="tx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ingside Narrow Book" panose="02000500000000000000" pitchFamily="2" charset="0"/>
            </a:endParaRPr>
          </a:p>
        </p:txBody>
      </p:sp>
      <p:sp>
        <p:nvSpPr>
          <p:cNvPr id="11" name="Text Placeholder 4">
            <a:extLst>
              <a:ext uri="{FF2B5EF4-FFF2-40B4-BE49-F238E27FC236}">
                <a16:creationId xmlns:a16="http://schemas.microsoft.com/office/drawing/2014/main" id="{9196D087-D195-B89F-E836-1E781D8707E3}"/>
              </a:ext>
            </a:extLst>
          </p:cNvPr>
          <p:cNvSpPr>
            <a:spLocks noGrp="1"/>
          </p:cNvSpPr>
          <p:nvPr>
            <p:ph type="body" sz="quarter" idx="18"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9" name="Straight Connector 8">
            <a:extLst>
              <a:ext uri="{FF2B5EF4-FFF2-40B4-BE49-F238E27FC236}">
                <a16:creationId xmlns:a16="http://schemas.microsoft.com/office/drawing/2014/main" id="{12333804-F72A-5968-4234-A9A8289BD93A}"/>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7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ruptor Bar + Graphic + Big 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76105D-C0F2-C9FD-1353-22592C2AE646}"/>
              </a:ext>
            </a:extLst>
          </p:cNvPr>
          <p:cNvSpPr/>
          <p:nvPr userDrawn="1"/>
        </p:nvSpPr>
        <p:spPr>
          <a:xfrm>
            <a:off x="0" y="1"/>
            <a:ext cx="11841480" cy="6450012"/>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a:solidFill>
                <a:schemeClr val="bg1"/>
              </a:solidFill>
              <a:latin typeface="Ringside Narrow Book" panose="02000500000000000000" pitchFamily="2" charset="0"/>
            </a:endParaRPr>
          </a:p>
        </p:txBody>
      </p:sp>
      <p:sp>
        <p:nvSpPr>
          <p:cNvPr id="7" name="Rectangle 6">
            <a:extLst>
              <a:ext uri="{FF2B5EF4-FFF2-40B4-BE49-F238E27FC236}">
                <a16:creationId xmlns:a16="http://schemas.microsoft.com/office/drawing/2014/main" id="{73C3ECE6-1511-4601-9A0D-5ED2F2F5EF1E}"/>
              </a:ext>
            </a:extLst>
          </p:cNvPr>
          <p:cNvSpPr/>
          <p:nvPr userDrawn="1"/>
        </p:nvSpPr>
        <p:spPr>
          <a:xfrm flipH="1">
            <a:off x="0" y="1515979"/>
            <a:ext cx="11841480" cy="3850106"/>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a:solidFill>
                <a:schemeClr val="bg1"/>
              </a:solidFill>
              <a:latin typeface="Ringside Narrow Book" panose="02000500000000000000" pitchFamily="2" charset="0"/>
            </a:endParaRPr>
          </a:p>
        </p:txBody>
      </p:sp>
      <p:sp>
        <p:nvSpPr>
          <p:cNvPr id="2" name="Rectangle 1">
            <a:extLst>
              <a:ext uri="{FF2B5EF4-FFF2-40B4-BE49-F238E27FC236}">
                <a16:creationId xmlns:a16="http://schemas.microsoft.com/office/drawing/2014/main" id="{D213C372-7794-A255-E0BE-C7DE9F7B9B48}"/>
              </a:ext>
            </a:extLst>
          </p:cNvPr>
          <p:cNvSpPr/>
          <p:nvPr userDrawn="1"/>
        </p:nvSpPr>
        <p:spPr>
          <a:xfrm>
            <a:off x="649977" y="1"/>
            <a:ext cx="5782721" cy="6450012"/>
          </a:xfrm>
          <a:prstGeom prst="rect">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a:solidFill>
                <a:schemeClr val="bg2"/>
              </a:solidFill>
              <a:latin typeface="Ringside Narrow Book" panose="02000500000000000000" pitchFamily="2" charset="0"/>
            </a:endParaRPr>
          </a:p>
        </p:txBody>
      </p:sp>
      <p:sp>
        <p:nvSpPr>
          <p:cNvPr id="3" name="Slide Number Placeholder 2">
            <a:extLst>
              <a:ext uri="{FF2B5EF4-FFF2-40B4-BE49-F238E27FC236}">
                <a16:creationId xmlns:a16="http://schemas.microsoft.com/office/drawing/2014/main" id="{A14CEC91-7188-54C9-77AE-BC57A3AB7037}"/>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12" name="Text Placeholder 6">
            <a:extLst>
              <a:ext uri="{FF2B5EF4-FFF2-40B4-BE49-F238E27FC236}">
                <a16:creationId xmlns:a16="http://schemas.microsoft.com/office/drawing/2014/main" id="{470290EF-0035-A037-A8B3-F7F0DD94B037}"/>
              </a:ext>
            </a:extLst>
          </p:cNvPr>
          <p:cNvSpPr>
            <a:spLocks noGrp="1"/>
          </p:cNvSpPr>
          <p:nvPr>
            <p:ph type="body" sz="quarter" idx="11" hasCustomPrompt="1"/>
          </p:nvPr>
        </p:nvSpPr>
        <p:spPr>
          <a:xfrm>
            <a:off x="1086562" y="2630030"/>
            <a:ext cx="4514138" cy="1597939"/>
          </a:xfrm>
          <a:prstGeom prst="rect">
            <a:avLst/>
          </a:prstGeom>
        </p:spPr>
        <p:txBody>
          <a:bodyPr/>
          <a:lstStyle>
            <a:lvl1pPr marL="0" indent="0">
              <a:buNone/>
              <a:defRPr sz="6000" b="1" i="0">
                <a:latin typeface="TIAA Challenger Black" pitchFamily="2" charset="77"/>
              </a:defRPr>
            </a:lvl1pPr>
          </a:lstStyle>
          <a:p>
            <a:pPr lvl="0"/>
            <a:r>
              <a:rPr lang="en-US" dirty="0"/>
              <a:t>Headline to go here.</a:t>
            </a:r>
          </a:p>
        </p:txBody>
      </p:sp>
      <p:cxnSp>
        <p:nvCxnSpPr>
          <p:cNvPr id="5" name="Straight Connector 4">
            <a:extLst>
              <a:ext uri="{FF2B5EF4-FFF2-40B4-BE49-F238E27FC236}">
                <a16:creationId xmlns:a16="http://schemas.microsoft.com/office/drawing/2014/main" id="{57DA71FF-F6C7-F905-FD2B-074ABD00181A}"/>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33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id 1—Blue Sk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7F0BC4-15D2-3B4B-95AE-4339945EC05E}"/>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EF5153FB-C3BA-60BD-8360-158EBF7E7622}"/>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5" name="Rectangle 4">
            <a:extLst>
              <a:ext uri="{FF2B5EF4-FFF2-40B4-BE49-F238E27FC236}">
                <a16:creationId xmlns:a16="http://schemas.microsoft.com/office/drawing/2014/main" id="{5E8583AA-104F-ADF7-8E1A-7886A65E7530}"/>
              </a:ext>
            </a:extLst>
          </p:cNvPr>
          <p:cNvSpPr/>
          <p:nvPr userDrawn="1"/>
        </p:nvSpPr>
        <p:spPr>
          <a:xfrm>
            <a:off x="4995234" y="1"/>
            <a:ext cx="6845667" cy="644198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6" name="Rectangle 5">
            <a:extLst>
              <a:ext uri="{FF2B5EF4-FFF2-40B4-BE49-F238E27FC236}">
                <a16:creationId xmlns:a16="http://schemas.microsoft.com/office/drawing/2014/main" id="{9BDF6328-8721-2F64-6EEF-FAA80E2D9AB5}"/>
              </a:ext>
            </a:extLst>
          </p:cNvPr>
          <p:cNvSpPr/>
          <p:nvPr userDrawn="1"/>
        </p:nvSpPr>
        <p:spPr>
          <a:xfrm>
            <a:off x="-23150" y="2064775"/>
            <a:ext cx="5018384" cy="4377214"/>
          </a:xfrm>
          <a:prstGeom prst="rect">
            <a:avLst/>
          </a:prstGeom>
          <a:solidFill>
            <a:srgbClr val="718EF9"/>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7" name="Text Placeholder 6">
            <a:extLst>
              <a:ext uri="{FF2B5EF4-FFF2-40B4-BE49-F238E27FC236}">
                <a16:creationId xmlns:a16="http://schemas.microsoft.com/office/drawing/2014/main" id="{6650F33A-3B5C-2A88-75D7-6F8B3ED12031}"/>
              </a:ext>
            </a:extLst>
          </p:cNvPr>
          <p:cNvSpPr>
            <a:spLocks noGrp="1"/>
          </p:cNvSpPr>
          <p:nvPr>
            <p:ph type="body" sz="quarter" idx="11" hasCustomPrompt="1"/>
          </p:nvPr>
        </p:nvSpPr>
        <p:spPr>
          <a:xfrm>
            <a:off x="478447" y="572960"/>
            <a:ext cx="4011910" cy="1174725"/>
          </a:xfrm>
          <a:prstGeom prst="rect">
            <a:avLst/>
          </a:prstGeom>
        </p:spPr>
        <p:txBody>
          <a:bodyPr/>
          <a:lstStyle>
            <a:lvl1pPr marL="0" indent="0">
              <a:buNone/>
              <a:defRPr sz="4000" b="1" i="0">
                <a:latin typeface="TIAA Challenger Black" pitchFamily="2" charset="77"/>
              </a:defRPr>
            </a:lvl1pPr>
          </a:lstStyle>
          <a:p>
            <a:pPr lvl="0"/>
            <a:r>
              <a:rPr lang="en-US" dirty="0"/>
              <a:t>Headline to go here and here. </a:t>
            </a:r>
          </a:p>
        </p:txBody>
      </p:sp>
      <p:cxnSp>
        <p:nvCxnSpPr>
          <p:cNvPr id="2" name="Straight Connector 1">
            <a:extLst>
              <a:ext uri="{FF2B5EF4-FFF2-40B4-BE49-F238E27FC236}">
                <a16:creationId xmlns:a16="http://schemas.microsoft.com/office/drawing/2014/main" id="{1F753FEA-0766-FC99-2CBA-FC5ECC5A900D}"/>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8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Opt 2—Institution Log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D2A7FE-C2CC-A6BC-2987-9B982E1B2D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38020" y="-9104"/>
            <a:ext cx="1861495" cy="2288589"/>
          </a:xfrm>
          <a:prstGeom prst="rect">
            <a:avLst/>
          </a:prstGeom>
        </p:spPr>
      </p:pic>
      <p:pic>
        <p:nvPicPr>
          <p:cNvPr id="2" name="Picture 1" descr="A person with a cigarette on her hand&#10;&#10;Description automatically generated">
            <a:extLst>
              <a:ext uri="{FF2B5EF4-FFF2-40B4-BE49-F238E27FC236}">
                <a16:creationId xmlns:a16="http://schemas.microsoft.com/office/drawing/2014/main" id="{987252F9-7664-FFB1-770D-7ACDFCABC1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5201"/>
            <a:ext cx="4281865" cy="2855483"/>
          </a:xfrm>
          <a:prstGeom prst="rect">
            <a:avLst/>
          </a:prstGeom>
        </p:spPr>
      </p:pic>
      <p:pic>
        <p:nvPicPr>
          <p:cNvPr id="4" name="Picture 3" descr="A person in green scrubs&#10;&#10;Description automatically generated">
            <a:extLst>
              <a:ext uri="{FF2B5EF4-FFF2-40B4-BE49-F238E27FC236}">
                <a16:creationId xmlns:a16="http://schemas.microsoft.com/office/drawing/2014/main" id="{71C0DC9B-D6BF-C05E-36A8-5986C30AF27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789048" y="-15565"/>
            <a:ext cx="2614407" cy="2322327"/>
          </a:xfrm>
          <a:prstGeom prst="rect">
            <a:avLst/>
          </a:prstGeom>
        </p:spPr>
      </p:pic>
      <p:pic>
        <p:nvPicPr>
          <p:cNvPr id="8" name="Picture 7" descr="A person sitting on a block&#10;&#10;Description automatically generated">
            <a:extLst>
              <a:ext uri="{FF2B5EF4-FFF2-40B4-BE49-F238E27FC236}">
                <a16:creationId xmlns:a16="http://schemas.microsoft.com/office/drawing/2014/main" id="{F4DD269E-EAC2-B15A-6CD9-DACD20554FD6}"/>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385792" y="0"/>
            <a:ext cx="1849697" cy="2306762"/>
          </a:xfrm>
          <a:prstGeom prst="rect">
            <a:avLst/>
          </a:prstGeom>
        </p:spPr>
      </p:pic>
      <p:pic>
        <p:nvPicPr>
          <p:cNvPr id="9" name="Picture 8" descr="A blue and black logo&#10;&#10;Description automatically generated">
            <a:extLst>
              <a:ext uri="{FF2B5EF4-FFF2-40B4-BE49-F238E27FC236}">
                <a16:creationId xmlns:a16="http://schemas.microsoft.com/office/drawing/2014/main" id="{F5BC2D3D-CC0B-C383-6B63-EDE939490F4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772072" y="2728794"/>
            <a:ext cx="1597487" cy="401369"/>
          </a:xfrm>
          <a:prstGeom prst="rect">
            <a:avLst/>
          </a:prstGeom>
        </p:spPr>
      </p:pic>
      <p:pic>
        <p:nvPicPr>
          <p:cNvPr id="11" name="Picture 10" descr="A person with long hair wearing a white shirt with red squares&#10;&#10;Description automatically generated">
            <a:extLst>
              <a:ext uri="{FF2B5EF4-FFF2-40B4-BE49-F238E27FC236}">
                <a16:creationId xmlns:a16="http://schemas.microsoft.com/office/drawing/2014/main" id="{087D0AF9-DDFA-DF5C-DA24-E6C964EC68DE}"/>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400801" y="-25197"/>
            <a:ext cx="2162488" cy="2308585"/>
          </a:xfrm>
          <a:prstGeom prst="rect">
            <a:avLst/>
          </a:prstGeom>
        </p:spPr>
      </p:pic>
      <p:sp>
        <p:nvSpPr>
          <p:cNvPr id="46" name="Text Placeholder 45">
            <a:extLst>
              <a:ext uri="{FF2B5EF4-FFF2-40B4-BE49-F238E27FC236}">
                <a16:creationId xmlns:a16="http://schemas.microsoft.com/office/drawing/2014/main" id="{C0C67678-E6CD-2AFB-F3AB-2F7C32C5557E}"/>
              </a:ext>
            </a:extLst>
          </p:cNvPr>
          <p:cNvSpPr>
            <a:spLocks noGrp="1"/>
          </p:cNvSpPr>
          <p:nvPr>
            <p:ph type="body" sz="quarter" idx="10" hasCustomPrompt="1"/>
          </p:nvPr>
        </p:nvSpPr>
        <p:spPr>
          <a:xfrm>
            <a:off x="344473" y="3700012"/>
            <a:ext cx="6373812" cy="592138"/>
          </a:xfrm>
          <a:prstGeom prst="rect">
            <a:avLst/>
          </a:prstGeom>
        </p:spPr>
        <p:txBody>
          <a:bodyPr/>
          <a:lstStyle>
            <a:lvl1pPr>
              <a:defRPr sz="3800" b="1" i="0">
                <a:latin typeface="TIAA Challenger Black" pitchFamily="2" charset="77"/>
              </a:defRPr>
            </a:lvl1pPr>
          </a:lstStyle>
          <a:p>
            <a:pPr lvl="0"/>
            <a:r>
              <a:rPr lang="en-US" dirty="0"/>
              <a:t>Headline here</a:t>
            </a:r>
          </a:p>
        </p:txBody>
      </p:sp>
      <p:sp>
        <p:nvSpPr>
          <p:cNvPr id="48" name="Text Placeholder 47">
            <a:extLst>
              <a:ext uri="{FF2B5EF4-FFF2-40B4-BE49-F238E27FC236}">
                <a16:creationId xmlns:a16="http://schemas.microsoft.com/office/drawing/2014/main" id="{C785AFB2-06ED-34BF-A5EB-CEE99110AB75}"/>
              </a:ext>
            </a:extLst>
          </p:cNvPr>
          <p:cNvSpPr>
            <a:spLocks noGrp="1"/>
          </p:cNvSpPr>
          <p:nvPr>
            <p:ph type="body" sz="quarter" idx="11" hasCustomPrompt="1"/>
          </p:nvPr>
        </p:nvSpPr>
        <p:spPr>
          <a:xfrm>
            <a:off x="331025" y="4335136"/>
            <a:ext cx="6373813" cy="542925"/>
          </a:xfrm>
          <a:prstGeom prst="rect">
            <a:avLst/>
          </a:prstGeom>
        </p:spPr>
        <p:txBody>
          <a:bodyPr/>
          <a:lstStyle>
            <a:lvl1pPr>
              <a:defRPr sz="2400"/>
            </a:lvl1pPr>
          </a:lstStyle>
          <a:p>
            <a:pPr lvl="0"/>
            <a:r>
              <a:rPr lang="en-US" dirty="0"/>
              <a:t>Subhead here</a:t>
            </a:r>
          </a:p>
        </p:txBody>
      </p:sp>
      <p:sp>
        <p:nvSpPr>
          <p:cNvPr id="14" name="Text Placeholder 13">
            <a:extLst>
              <a:ext uri="{FF2B5EF4-FFF2-40B4-BE49-F238E27FC236}">
                <a16:creationId xmlns:a16="http://schemas.microsoft.com/office/drawing/2014/main" id="{993B59DB-8360-AECF-0DAF-D6BD102741EF}"/>
              </a:ext>
            </a:extLst>
          </p:cNvPr>
          <p:cNvSpPr>
            <a:spLocks noGrp="1"/>
          </p:cNvSpPr>
          <p:nvPr>
            <p:ph type="body" sz="quarter" idx="12" hasCustomPrompt="1"/>
          </p:nvPr>
        </p:nvSpPr>
        <p:spPr>
          <a:xfrm>
            <a:off x="331787" y="5137149"/>
            <a:ext cx="6386497" cy="376145"/>
          </a:xfrm>
          <a:prstGeom prst="rect">
            <a:avLst/>
          </a:prstGeom>
        </p:spPr>
        <p:txBody>
          <a:bodyPr/>
          <a:lstStyle>
            <a:lvl1pPr>
              <a:spcAft>
                <a:spcPts val="0"/>
              </a:spcAft>
              <a:defRPr sz="1600"/>
            </a:lvl1pPr>
          </a:lstStyle>
          <a:p>
            <a:pPr lvl="0"/>
            <a:r>
              <a:rPr lang="en-US" dirty="0" err="1"/>
              <a:t>Firstname</a:t>
            </a:r>
            <a:r>
              <a:rPr lang="en-US" dirty="0"/>
              <a:t> </a:t>
            </a:r>
            <a:r>
              <a:rPr lang="en-US" dirty="0" err="1"/>
              <a:t>Lastname</a:t>
            </a:r>
            <a:endParaRPr lang="en-US" dirty="0"/>
          </a:p>
        </p:txBody>
      </p:sp>
      <p:sp>
        <p:nvSpPr>
          <p:cNvPr id="16" name="Text Placeholder 15">
            <a:extLst>
              <a:ext uri="{FF2B5EF4-FFF2-40B4-BE49-F238E27FC236}">
                <a16:creationId xmlns:a16="http://schemas.microsoft.com/office/drawing/2014/main" id="{73AEBD79-AAC6-112C-AA20-B102DEF6CAA1}"/>
              </a:ext>
            </a:extLst>
          </p:cNvPr>
          <p:cNvSpPr>
            <a:spLocks noGrp="1"/>
          </p:cNvSpPr>
          <p:nvPr>
            <p:ph type="body" sz="quarter" idx="13" hasCustomPrompt="1"/>
          </p:nvPr>
        </p:nvSpPr>
        <p:spPr>
          <a:xfrm>
            <a:off x="331788" y="5441474"/>
            <a:ext cx="3457575" cy="510334"/>
          </a:xfrm>
          <a:prstGeom prst="rect">
            <a:avLst/>
          </a:prstGeom>
        </p:spPr>
        <p:txBody>
          <a:bodyPr/>
          <a:lstStyle>
            <a:lvl1pPr>
              <a:spcAft>
                <a:spcPts val="300"/>
              </a:spcAft>
              <a:defRPr sz="1200"/>
            </a:lvl1pPr>
          </a:lstStyle>
          <a:p>
            <a:pPr lvl="0"/>
            <a:r>
              <a:rPr lang="en-US" dirty="0"/>
              <a:t>Title, Company</a:t>
            </a:r>
          </a:p>
          <a:p>
            <a:pPr lvl="0"/>
            <a:r>
              <a:rPr lang="en-US" dirty="0"/>
              <a:t>Month 00, 0000</a:t>
            </a:r>
          </a:p>
        </p:txBody>
      </p:sp>
      <p:pic>
        <p:nvPicPr>
          <p:cNvPr id="3" name="Picture 2">
            <a:extLst>
              <a:ext uri="{FF2B5EF4-FFF2-40B4-BE49-F238E27FC236}">
                <a16:creationId xmlns:a16="http://schemas.microsoft.com/office/drawing/2014/main" id="{CD71CD3C-D5C1-7123-3581-EF93A36C49C2}"/>
              </a:ext>
            </a:extLst>
          </p:cNvPr>
          <p:cNvPicPr>
            <a:picLocks noChangeAspect="1"/>
          </p:cNvPicPr>
          <p:nvPr userDrawn="1"/>
        </p:nvPicPr>
        <p:blipFill rotWithShape="1">
          <a:blip r:embed="rId8"/>
          <a:srcRect l="16878" t="12165" r="38016" b="3566"/>
          <a:stretch/>
        </p:blipFill>
        <p:spPr>
          <a:xfrm>
            <a:off x="8563289" y="2279485"/>
            <a:ext cx="3674854" cy="4578515"/>
          </a:xfrm>
          <a:prstGeom prst="rect">
            <a:avLst/>
          </a:prstGeom>
        </p:spPr>
      </p:pic>
      <p:sp>
        <p:nvSpPr>
          <p:cNvPr id="7" name="Rectangle 6">
            <a:extLst>
              <a:ext uri="{FF2B5EF4-FFF2-40B4-BE49-F238E27FC236}">
                <a16:creationId xmlns:a16="http://schemas.microsoft.com/office/drawing/2014/main" id="{66FCB339-2AA1-BBE1-6C51-F9C48B744A5D}"/>
              </a:ext>
            </a:extLst>
          </p:cNvPr>
          <p:cNvSpPr/>
          <p:nvPr userDrawn="1"/>
        </p:nvSpPr>
        <p:spPr>
          <a:xfrm>
            <a:off x="0" y="2297151"/>
            <a:ext cx="6490010" cy="568713"/>
          </a:xfrm>
          <a:prstGeom prst="rect">
            <a:avLst/>
          </a:prstGeom>
          <a:solidFill>
            <a:schemeClr val="bg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Tree>
    <p:extLst>
      <p:ext uri="{BB962C8B-B14F-4D97-AF65-F5344CB8AC3E}">
        <p14:creationId xmlns:p14="http://schemas.microsoft.com/office/powerpoint/2010/main" val="352987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1932E4-DA2F-07CE-E33E-4A732BF8EAD6}"/>
              </a:ext>
            </a:extLst>
          </p:cNvPr>
          <p:cNvSpPr/>
          <p:nvPr userDrawn="1"/>
        </p:nvSpPr>
        <p:spPr>
          <a:xfrm>
            <a:off x="0" y="0"/>
            <a:ext cx="12191999" cy="6441988"/>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a:solidFill>
                <a:schemeClr val="bg1"/>
              </a:solidFill>
              <a:latin typeface="Ringside Narrow Book" panose="02000500000000000000" pitchFamily="2" charset="0"/>
            </a:endParaRPr>
          </a:p>
        </p:txBody>
      </p:sp>
      <p:sp>
        <p:nvSpPr>
          <p:cNvPr id="3" name="Slide Number Placeholder 2">
            <a:extLst>
              <a:ext uri="{FF2B5EF4-FFF2-40B4-BE49-F238E27FC236}">
                <a16:creationId xmlns:a16="http://schemas.microsoft.com/office/drawing/2014/main" id="{8ED4B0F7-6D70-B9D9-EF40-584E1E80AC1D}"/>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BA4D32EC-16B0-DE1D-6D4A-3ADEB63DC2F2}"/>
              </a:ext>
            </a:extLst>
          </p:cNvPr>
          <p:cNvSpPr/>
          <p:nvPr userDrawn="1"/>
        </p:nvSpPr>
        <p:spPr>
          <a:xfrm>
            <a:off x="635430" y="0"/>
            <a:ext cx="4331777" cy="6441988"/>
          </a:xfrm>
          <a:prstGeom prst="rect">
            <a:avLst/>
          </a:prstGeom>
          <a:solidFill>
            <a:schemeClr val="accent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a:solidFill>
                <a:schemeClr val="bg1"/>
              </a:solidFill>
              <a:latin typeface="Ringside Narrow Book" panose="02000500000000000000" pitchFamily="2" charset="0"/>
            </a:endParaRPr>
          </a:p>
        </p:txBody>
      </p:sp>
      <p:sp>
        <p:nvSpPr>
          <p:cNvPr id="5" name="TextBox 4">
            <a:extLst>
              <a:ext uri="{FF2B5EF4-FFF2-40B4-BE49-F238E27FC236}">
                <a16:creationId xmlns:a16="http://schemas.microsoft.com/office/drawing/2014/main" id="{0B5E907E-95EB-4463-10A1-A58C2DD571E0}"/>
              </a:ext>
            </a:extLst>
          </p:cNvPr>
          <p:cNvSpPr txBox="1"/>
          <p:nvPr userDrawn="1"/>
        </p:nvSpPr>
        <p:spPr>
          <a:xfrm>
            <a:off x="1203700" y="2805495"/>
            <a:ext cx="3195235" cy="830997"/>
          </a:xfrm>
          <a:prstGeom prst="rect">
            <a:avLst/>
          </a:prstGeom>
          <a:noFill/>
        </p:spPr>
        <p:txBody>
          <a:bodyPr wrap="square" rtlCol="0">
            <a:spAutoFit/>
          </a:bodyPr>
          <a:lstStyle/>
          <a:p>
            <a:pPr algn="ctr"/>
            <a:r>
              <a:rPr lang="en-US" sz="4800" b="1" i="0">
                <a:solidFill>
                  <a:schemeClr val="tx1"/>
                </a:solidFill>
                <a:latin typeface="TIAA Challenger Black" pitchFamily="2" charset="77"/>
              </a:rPr>
              <a:t>Thank you.</a:t>
            </a:r>
          </a:p>
        </p:txBody>
      </p:sp>
      <p:sp>
        <p:nvSpPr>
          <p:cNvPr id="11" name="Text Placeholder 12">
            <a:extLst>
              <a:ext uri="{FF2B5EF4-FFF2-40B4-BE49-F238E27FC236}">
                <a16:creationId xmlns:a16="http://schemas.microsoft.com/office/drawing/2014/main" id="{D5F8E34E-91FF-BF9E-5B37-839CD88D2116}"/>
              </a:ext>
            </a:extLst>
          </p:cNvPr>
          <p:cNvSpPr>
            <a:spLocks noGrp="1"/>
          </p:cNvSpPr>
          <p:nvPr>
            <p:ph type="body" sz="quarter" idx="12" hasCustomPrompt="1"/>
          </p:nvPr>
        </p:nvSpPr>
        <p:spPr>
          <a:xfrm>
            <a:off x="5756284" y="4583918"/>
            <a:ext cx="2725737" cy="611187"/>
          </a:xfrm>
          <a:prstGeom prst="rect">
            <a:avLst/>
          </a:prstGeom>
        </p:spPr>
        <p:txBody>
          <a:bodyPr/>
          <a:lstStyle>
            <a:lvl1pPr marL="0" indent="0" algn="l">
              <a:buNone/>
              <a:defRPr sz="2400" b="1" i="0">
                <a:solidFill>
                  <a:schemeClr val="tx1"/>
                </a:solidFill>
                <a:latin typeface="TIAA Challenger Black" pitchFamily="2" charset="77"/>
              </a:defRPr>
            </a:lvl1pPr>
          </a:lstStyle>
          <a:p>
            <a:pPr lvl="0"/>
            <a:r>
              <a:rPr lang="en-US" dirty="0" err="1"/>
              <a:t>tiaa.org</a:t>
            </a:r>
            <a:r>
              <a:rPr lang="en-US" dirty="0"/>
              <a:t>/webinars</a:t>
            </a:r>
          </a:p>
        </p:txBody>
      </p:sp>
      <p:sp>
        <p:nvSpPr>
          <p:cNvPr id="12" name="Text Placeholder 12">
            <a:extLst>
              <a:ext uri="{FF2B5EF4-FFF2-40B4-BE49-F238E27FC236}">
                <a16:creationId xmlns:a16="http://schemas.microsoft.com/office/drawing/2014/main" id="{F2183232-C88E-4254-142E-94C4BB98F6DC}"/>
              </a:ext>
            </a:extLst>
          </p:cNvPr>
          <p:cNvSpPr>
            <a:spLocks noGrp="1"/>
          </p:cNvSpPr>
          <p:nvPr>
            <p:ph type="body" sz="quarter" idx="13" hasCustomPrompt="1"/>
          </p:nvPr>
        </p:nvSpPr>
        <p:spPr>
          <a:xfrm>
            <a:off x="8822821" y="4580052"/>
            <a:ext cx="2725737" cy="611187"/>
          </a:xfrm>
          <a:prstGeom prst="rect">
            <a:avLst/>
          </a:prstGeom>
        </p:spPr>
        <p:txBody>
          <a:bodyPr/>
          <a:lstStyle>
            <a:lvl1pPr marL="0" indent="0" algn="l">
              <a:buNone/>
              <a:defRPr sz="2400" b="1" i="0">
                <a:solidFill>
                  <a:schemeClr val="tx1"/>
                </a:solidFill>
                <a:latin typeface="TIAA Challenger Black" pitchFamily="2" charset="77"/>
              </a:defRPr>
            </a:lvl1pPr>
          </a:lstStyle>
          <a:p>
            <a:pPr lvl="0"/>
            <a:r>
              <a:rPr lang="en-US" dirty="0" err="1"/>
              <a:t>tiaa.org</a:t>
            </a:r>
            <a:r>
              <a:rPr lang="en-US" dirty="0"/>
              <a:t>/learn</a:t>
            </a:r>
          </a:p>
        </p:txBody>
      </p:sp>
    </p:spTree>
    <p:extLst>
      <p:ext uri="{BB962C8B-B14F-4D97-AF65-F5344CB8AC3E}">
        <p14:creationId xmlns:p14="http://schemas.microsoft.com/office/powerpoint/2010/main" val="114453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ECF4F0-F4C2-E2FD-2155-259E386B8779}"/>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5" name="Rectangle 4">
            <a:extLst>
              <a:ext uri="{FF2B5EF4-FFF2-40B4-BE49-F238E27FC236}">
                <a16:creationId xmlns:a16="http://schemas.microsoft.com/office/drawing/2014/main" id="{9B69B716-4380-8AE0-BC85-2CF9AE6CCAA7}"/>
              </a:ext>
            </a:extLst>
          </p:cNvPr>
          <p:cNvSpPr/>
          <p:nvPr userDrawn="1"/>
        </p:nvSpPr>
        <p:spPr>
          <a:xfrm>
            <a:off x="0" y="-1"/>
            <a:ext cx="12192000"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6" name="Text Placeholder 4">
            <a:extLst>
              <a:ext uri="{FF2B5EF4-FFF2-40B4-BE49-F238E27FC236}">
                <a16:creationId xmlns:a16="http://schemas.microsoft.com/office/drawing/2014/main" id="{93D5FEE5-8DF6-F0D2-FC94-5217B9CC1E75}"/>
              </a:ext>
            </a:extLst>
          </p:cNvPr>
          <p:cNvSpPr>
            <a:spLocks noGrp="1"/>
          </p:cNvSpPr>
          <p:nvPr>
            <p:ph type="body" sz="quarter" idx="14" hasCustomPrompt="1"/>
          </p:nvPr>
        </p:nvSpPr>
        <p:spPr>
          <a:xfrm>
            <a:off x="350903" y="927847"/>
            <a:ext cx="11522849" cy="5155669"/>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Legal copy to go here.</a:t>
            </a:r>
          </a:p>
        </p:txBody>
      </p:sp>
    </p:spTree>
    <p:extLst>
      <p:ext uri="{BB962C8B-B14F-4D97-AF65-F5344CB8AC3E}">
        <p14:creationId xmlns:p14="http://schemas.microsoft.com/office/powerpoint/2010/main" val="351323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Template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B6890-B253-5AF6-0CE4-993F5B56CF06}"/>
              </a:ext>
            </a:extLst>
          </p:cNvPr>
          <p:cNvPicPr>
            <a:picLocks noChangeAspect="1"/>
          </p:cNvPicPr>
          <p:nvPr userDrawn="1"/>
        </p:nvPicPr>
        <p:blipFill rotWithShape="1">
          <a:blip r:embed="rId2"/>
          <a:srcRect b="18333"/>
          <a:stretch/>
        </p:blipFill>
        <p:spPr>
          <a:xfrm flipH="1">
            <a:off x="-1" y="0"/>
            <a:ext cx="11847304" cy="6450228"/>
          </a:xfrm>
          <a:prstGeom prst="rect">
            <a:avLst/>
          </a:prstGeom>
        </p:spPr>
      </p:pic>
      <p:sp>
        <p:nvSpPr>
          <p:cNvPr id="3" name="Slide Number Placeholder 2">
            <a:extLst>
              <a:ext uri="{FF2B5EF4-FFF2-40B4-BE49-F238E27FC236}">
                <a16:creationId xmlns:a16="http://schemas.microsoft.com/office/drawing/2014/main" id="{6AA0B631-12AF-21CE-DD6D-4D51320597CB}"/>
              </a:ext>
            </a:extLst>
          </p:cNvPr>
          <p:cNvSpPr>
            <a:spLocks noGrp="1"/>
          </p:cNvSpPr>
          <p:nvPr>
            <p:ph type="sldNum" sz="quarter" idx="10"/>
          </p:nvPr>
        </p:nvSpPr>
        <p:spPr/>
        <p:txBody>
          <a:bodyPr/>
          <a:lstStyle/>
          <a:p>
            <a:fld id="{E5B12101-DB11-214A-81F9-2D258DBE057F}" type="slidenum">
              <a:rPr lang="en-US" smtClean="0"/>
              <a:pPr/>
              <a:t>‹#›</a:t>
            </a:fld>
            <a:endParaRPr lang="en-US" dirty="0"/>
          </a:p>
        </p:txBody>
      </p:sp>
      <p:pic>
        <p:nvPicPr>
          <p:cNvPr id="10" name="Picture 9" descr="A white line on a black background&#10;&#10;Description automatically generated">
            <a:extLst>
              <a:ext uri="{FF2B5EF4-FFF2-40B4-BE49-F238E27FC236}">
                <a16:creationId xmlns:a16="http://schemas.microsoft.com/office/drawing/2014/main" id="{7B476563-B863-BC13-7CC5-62C44EA192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673838" y="-354235"/>
            <a:ext cx="3161819" cy="6804463"/>
          </a:xfrm>
          <a:prstGeom prst="rect">
            <a:avLst/>
          </a:prstGeom>
        </p:spPr>
      </p:pic>
      <p:sp>
        <p:nvSpPr>
          <p:cNvPr id="12" name="Text Placeholder 11">
            <a:extLst>
              <a:ext uri="{FF2B5EF4-FFF2-40B4-BE49-F238E27FC236}">
                <a16:creationId xmlns:a16="http://schemas.microsoft.com/office/drawing/2014/main" id="{F9FA9167-0F11-F1C0-A182-8B508E87F8B4}"/>
              </a:ext>
            </a:extLst>
          </p:cNvPr>
          <p:cNvSpPr>
            <a:spLocks noGrp="1"/>
          </p:cNvSpPr>
          <p:nvPr>
            <p:ph type="body" sz="quarter" idx="11" hasCustomPrompt="1"/>
          </p:nvPr>
        </p:nvSpPr>
        <p:spPr>
          <a:xfrm>
            <a:off x="520617" y="1447086"/>
            <a:ext cx="4802164" cy="3471862"/>
          </a:xfrm>
          <a:prstGeom prst="rect">
            <a:avLst/>
          </a:prstGeom>
        </p:spPr>
        <p:txBody>
          <a:bodyPr/>
          <a:lstStyle>
            <a:lvl1pPr marL="0" indent="0">
              <a:buNone/>
              <a:defRPr sz="6000" b="1" i="0">
                <a:latin typeface="TIAA Challenger Black" pitchFamily="2" charset="77"/>
              </a:defRPr>
            </a:lvl1pPr>
          </a:lstStyle>
          <a:p>
            <a:pPr lvl="0"/>
            <a:r>
              <a:rPr lang="en-US" dirty="0"/>
              <a:t>Lorem ipsum.</a:t>
            </a:r>
          </a:p>
        </p:txBody>
      </p:sp>
      <p:sp>
        <p:nvSpPr>
          <p:cNvPr id="2" name="Text Placeholder 1">
            <a:extLst>
              <a:ext uri="{FF2B5EF4-FFF2-40B4-BE49-F238E27FC236}">
                <a16:creationId xmlns:a16="http://schemas.microsoft.com/office/drawing/2014/main" id="{08FA9377-1A28-AE5B-ED60-7104D0516255}"/>
              </a:ext>
            </a:extLst>
          </p:cNvPr>
          <p:cNvSpPr txBox="1">
            <a:spLocks/>
          </p:cNvSpPr>
          <p:nvPr userDrawn="1"/>
        </p:nvSpPr>
        <p:spPr>
          <a:xfrm>
            <a:off x="520618" y="758142"/>
            <a:ext cx="4802165" cy="430804"/>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pc="300" dirty="0">
                <a:solidFill>
                  <a:schemeClr val="tx2"/>
                </a:solidFill>
                <a:effectLst/>
                <a:latin typeface="Ringside Narrow" panose="02000500000000000000" pitchFamily="2" charset="0"/>
                <a:cs typeface="Sentinel Book" panose="02060603060506030203" pitchFamily="18" charset="0"/>
              </a:rPr>
              <a:t>PRINCIPLE 1</a:t>
            </a:r>
          </a:p>
        </p:txBody>
      </p:sp>
      <p:cxnSp>
        <p:nvCxnSpPr>
          <p:cNvPr id="5" name="Straight Connector 4">
            <a:extLst>
              <a:ext uri="{FF2B5EF4-FFF2-40B4-BE49-F238E27FC236}">
                <a16:creationId xmlns:a16="http://schemas.microsoft.com/office/drawing/2014/main" id="{A6D65D78-0952-26B9-5902-214E1DC14A7D}"/>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11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81DB79-9461-DADD-C95E-E004FC73E2FE}"/>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317DE25F-5376-B60F-68ED-7ADFBC1024CC}"/>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7" name="Text Placeholder 6">
            <a:extLst>
              <a:ext uri="{FF2B5EF4-FFF2-40B4-BE49-F238E27FC236}">
                <a16:creationId xmlns:a16="http://schemas.microsoft.com/office/drawing/2014/main" id="{63EC9AEE-0DF4-8A96-00A3-E8BAC61D2BD0}"/>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5" name="Text Placeholder 4">
            <a:extLst>
              <a:ext uri="{FF2B5EF4-FFF2-40B4-BE49-F238E27FC236}">
                <a16:creationId xmlns:a16="http://schemas.microsoft.com/office/drawing/2014/main" id="{E9ABE836-5B8F-0CDA-237E-05564963EE7F}"/>
              </a:ext>
            </a:extLst>
          </p:cNvPr>
          <p:cNvSpPr>
            <a:spLocks noGrp="1"/>
          </p:cNvSpPr>
          <p:nvPr>
            <p:ph type="body" sz="quarter" idx="12" hasCustomPrompt="1"/>
          </p:nvPr>
        </p:nvSpPr>
        <p:spPr>
          <a:xfrm>
            <a:off x="477838" y="1917700"/>
            <a:ext cx="10299700" cy="609600"/>
          </a:xfrm>
          <a:prstGeom prst="rect">
            <a:avLst/>
          </a:prstGeom>
        </p:spPr>
        <p:txBody>
          <a:bodyPr/>
          <a:lstStyle>
            <a:lvl1pPr marL="0" indent="0">
              <a:buNone/>
              <a:defRPr sz="2800" b="1" i="0">
                <a:latin typeface="Ringside Narrow" panose="02000500000000000000" pitchFamily="2" charset="0"/>
              </a:defRPr>
            </a:lvl1pPr>
          </a:lstStyle>
          <a:p>
            <a:pPr lvl="0"/>
            <a:r>
              <a:rPr lang="en-US" dirty="0"/>
              <a:t>Subhead here</a:t>
            </a:r>
          </a:p>
        </p:txBody>
      </p:sp>
      <p:sp>
        <p:nvSpPr>
          <p:cNvPr id="8" name="Text Placeholder 7">
            <a:extLst>
              <a:ext uri="{FF2B5EF4-FFF2-40B4-BE49-F238E27FC236}">
                <a16:creationId xmlns:a16="http://schemas.microsoft.com/office/drawing/2014/main" id="{D20D0F33-A570-D7FE-7FA2-B3D37461E290}"/>
              </a:ext>
            </a:extLst>
          </p:cNvPr>
          <p:cNvSpPr>
            <a:spLocks noGrp="1"/>
          </p:cNvSpPr>
          <p:nvPr>
            <p:ph type="body" sz="quarter" idx="13" hasCustomPrompt="1"/>
          </p:nvPr>
        </p:nvSpPr>
        <p:spPr>
          <a:xfrm>
            <a:off x="477838" y="2527300"/>
            <a:ext cx="10299700" cy="3335338"/>
          </a:xfrm>
          <a:prstGeom prst="rect">
            <a:avLst/>
          </a:prstGeom>
        </p:spPr>
        <p:txBody>
          <a:bodyPr/>
          <a:lstStyle>
            <a:lvl1pPr marL="285750" indent="-285750">
              <a:buFont typeface="Courier New" panose="02070309020205020404" pitchFamily="49" charset="0"/>
              <a:buChar char="o"/>
              <a:defRPr sz="1800" b="0" i="0">
                <a:latin typeface="Ringside Narrow Book" panose="02000500000000000000" pitchFamily="2" charset="0"/>
              </a:defRPr>
            </a:lvl1pPr>
          </a:lstStyle>
          <a:p>
            <a:pPr lvl="0"/>
            <a:r>
              <a:rPr lang="en-US" dirty="0"/>
              <a:t>Body copy to go here</a:t>
            </a:r>
          </a:p>
        </p:txBody>
      </p:sp>
      <p:sp>
        <p:nvSpPr>
          <p:cNvPr id="2" name="Text Placeholder 4">
            <a:extLst>
              <a:ext uri="{FF2B5EF4-FFF2-40B4-BE49-F238E27FC236}">
                <a16:creationId xmlns:a16="http://schemas.microsoft.com/office/drawing/2014/main" id="{2EF8D764-3E82-591A-BB09-C32391F3F88E}"/>
              </a:ext>
            </a:extLst>
          </p:cNvPr>
          <p:cNvSpPr>
            <a:spLocks noGrp="1"/>
          </p:cNvSpPr>
          <p:nvPr>
            <p:ph type="body" sz="quarter" idx="14"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6" name="Straight Connector 5">
            <a:extLst>
              <a:ext uri="{FF2B5EF4-FFF2-40B4-BE49-F238E27FC236}">
                <a16:creationId xmlns:a16="http://schemas.microsoft.com/office/drawing/2014/main" id="{EB654162-459E-E636-EDA6-76F230972CD9}"/>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97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3 Icons—Subhead + Bod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81DB79-9461-DADD-C95E-E004FC73E2FE}"/>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317DE25F-5376-B60F-68ED-7ADFBC1024CC}"/>
              </a:ext>
            </a:extLst>
          </p:cNvPr>
          <p:cNvSpPr/>
          <p:nvPr userDrawn="1"/>
        </p:nvSpPr>
        <p:spPr>
          <a:xfrm>
            <a:off x="0" y="10160"/>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7" name="Text Placeholder 6">
            <a:extLst>
              <a:ext uri="{FF2B5EF4-FFF2-40B4-BE49-F238E27FC236}">
                <a16:creationId xmlns:a16="http://schemas.microsoft.com/office/drawing/2014/main" id="{63EC9AEE-0DF4-8A96-00A3-E8BAC61D2BD0}"/>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11" name="Text Placeholder 4">
            <a:extLst>
              <a:ext uri="{FF2B5EF4-FFF2-40B4-BE49-F238E27FC236}">
                <a16:creationId xmlns:a16="http://schemas.microsoft.com/office/drawing/2014/main" id="{9196D087-D195-B89F-E836-1E781D8707E3}"/>
              </a:ext>
            </a:extLst>
          </p:cNvPr>
          <p:cNvSpPr>
            <a:spLocks noGrp="1"/>
          </p:cNvSpPr>
          <p:nvPr>
            <p:ph type="body" sz="quarter" idx="18"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sp>
        <p:nvSpPr>
          <p:cNvPr id="6" name="Text Placeholder 4">
            <a:extLst>
              <a:ext uri="{FF2B5EF4-FFF2-40B4-BE49-F238E27FC236}">
                <a16:creationId xmlns:a16="http://schemas.microsoft.com/office/drawing/2014/main" id="{B26AA966-6595-FB85-1B86-2270AFF49228}"/>
              </a:ext>
            </a:extLst>
          </p:cNvPr>
          <p:cNvSpPr>
            <a:spLocks noGrp="1"/>
          </p:cNvSpPr>
          <p:nvPr>
            <p:ph type="body" sz="quarter" idx="12" hasCustomPrompt="1"/>
          </p:nvPr>
        </p:nvSpPr>
        <p:spPr>
          <a:xfrm>
            <a:off x="1692404" y="3584300"/>
            <a:ext cx="3143902" cy="609600"/>
          </a:xfrm>
          <a:prstGeom prst="rect">
            <a:avLst/>
          </a:prstGeom>
        </p:spPr>
        <p:txBody>
          <a:bodyPr/>
          <a:lstStyle>
            <a:lvl1pPr marL="0" indent="0">
              <a:buNone/>
              <a:defRPr sz="2800" b="1" i="0">
                <a:latin typeface="Ringside Narrow" panose="02000500000000000000" pitchFamily="2" charset="0"/>
              </a:defRPr>
            </a:lvl1pPr>
          </a:lstStyle>
          <a:p>
            <a:pPr lvl="0"/>
            <a:r>
              <a:rPr lang="en-US" dirty="0"/>
              <a:t>Subhead here</a:t>
            </a:r>
          </a:p>
        </p:txBody>
      </p:sp>
      <p:sp>
        <p:nvSpPr>
          <p:cNvPr id="9" name="Text Placeholder 7">
            <a:extLst>
              <a:ext uri="{FF2B5EF4-FFF2-40B4-BE49-F238E27FC236}">
                <a16:creationId xmlns:a16="http://schemas.microsoft.com/office/drawing/2014/main" id="{F2F9CE74-5AB6-2F2F-5F5D-A3517C0E0DE5}"/>
              </a:ext>
            </a:extLst>
          </p:cNvPr>
          <p:cNvSpPr>
            <a:spLocks noGrp="1"/>
          </p:cNvSpPr>
          <p:nvPr>
            <p:ph type="body" sz="quarter" idx="13" hasCustomPrompt="1"/>
          </p:nvPr>
        </p:nvSpPr>
        <p:spPr>
          <a:xfrm>
            <a:off x="1692404" y="4193900"/>
            <a:ext cx="3143902" cy="1331912"/>
          </a:xfrm>
          <a:prstGeom prst="rect">
            <a:avLst/>
          </a:prstGeom>
        </p:spPr>
        <p:txBody>
          <a:bodyPr/>
          <a:lstStyle>
            <a:lvl1pPr marL="285750" indent="-285750">
              <a:buFont typeface="Courier New" panose="02070309020205020404" pitchFamily="49" charset="0"/>
              <a:buChar char="o"/>
              <a:defRPr sz="1800">
                <a:latin typeface="Ringside Narrow Book" panose="02000500000000000000" pitchFamily="2" charset="0"/>
              </a:defRPr>
            </a:lvl1pPr>
          </a:lstStyle>
          <a:p>
            <a:pPr lvl="0"/>
            <a:r>
              <a:rPr lang="en-US" dirty="0"/>
              <a:t>Body copy to go here</a:t>
            </a:r>
          </a:p>
        </p:txBody>
      </p:sp>
      <p:sp>
        <p:nvSpPr>
          <p:cNvPr id="10" name="Oval 9">
            <a:extLst>
              <a:ext uri="{FF2B5EF4-FFF2-40B4-BE49-F238E27FC236}">
                <a16:creationId xmlns:a16="http://schemas.microsoft.com/office/drawing/2014/main" id="{C3394B52-095B-38C5-8BC7-1D4F31D655AD}"/>
              </a:ext>
            </a:extLst>
          </p:cNvPr>
          <p:cNvSpPr/>
          <p:nvPr userDrawn="1"/>
        </p:nvSpPr>
        <p:spPr>
          <a:xfrm>
            <a:off x="1692404" y="1830544"/>
            <a:ext cx="1553743" cy="1553743"/>
          </a:xfrm>
          <a:prstGeom prst="ellipse">
            <a:avLst/>
          </a:prstGeom>
          <a:solidFill>
            <a:schemeClr val="tx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ingside Narrow Book" panose="02000500000000000000" pitchFamily="2" charset="0"/>
            </a:endParaRPr>
          </a:p>
        </p:txBody>
      </p:sp>
      <p:cxnSp>
        <p:nvCxnSpPr>
          <p:cNvPr id="2" name="Straight Connector 1">
            <a:extLst>
              <a:ext uri="{FF2B5EF4-FFF2-40B4-BE49-F238E27FC236}">
                <a16:creationId xmlns:a16="http://schemas.microsoft.com/office/drawing/2014/main" id="{EDE92565-0B53-A72C-54D6-CA6BB8C82CE6}"/>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90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Templat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B5CC40-BCBC-AD84-50E1-E5FBE4272D7D}"/>
              </a:ext>
            </a:extLst>
          </p:cNvPr>
          <p:cNvSpPr>
            <a:spLocks noGrp="1"/>
          </p:cNvSpPr>
          <p:nvPr>
            <p:ph type="sldNum" sz="quarter" idx="10"/>
          </p:nvPr>
        </p:nvSpPr>
        <p:spPr/>
        <p:txBody>
          <a:bodyPr/>
          <a:lstStyle/>
          <a:p>
            <a:fld id="{E5B12101-DB11-214A-81F9-2D258DBE057F}" type="slidenum">
              <a:rPr lang="en-US" smtClean="0"/>
              <a:pPr/>
              <a:t>‹#›</a:t>
            </a:fld>
            <a:endParaRPr lang="en-US" dirty="0"/>
          </a:p>
        </p:txBody>
      </p:sp>
      <p:pic>
        <p:nvPicPr>
          <p:cNvPr id="4" name="Picture 3">
            <a:extLst>
              <a:ext uri="{FF2B5EF4-FFF2-40B4-BE49-F238E27FC236}">
                <a16:creationId xmlns:a16="http://schemas.microsoft.com/office/drawing/2014/main" id="{0AD1AD5A-AABB-1091-A895-02757305567F}"/>
              </a:ext>
            </a:extLst>
          </p:cNvPr>
          <p:cNvPicPr>
            <a:picLocks noChangeAspect="1"/>
          </p:cNvPicPr>
          <p:nvPr userDrawn="1"/>
        </p:nvPicPr>
        <p:blipFill rotWithShape="1">
          <a:blip r:embed="rId2"/>
          <a:srcRect t="9164" b="9164"/>
          <a:stretch/>
        </p:blipFill>
        <p:spPr>
          <a:xfrm>
            <a:off x="0" y="3876"/>
            <a:ext cx="11832336" cy="6442472"/>
          </a:xfrm>
          <a:prstGeom prst="rect">
            <a:avLst/>
          </a:prstGeom>
        </p:spPr>
      </p:pic>
      <p:pic>
        <p:nvPicPr>
          <p:cNvPr id="9" name="Picture 8" descr="A number two on a black background&#10;&#10;Description automatically generated">
            <a:extLst>
              <a:ext uri="{FF2B5EF4-FFF2-40B4-BE49-F238E27FC236}">
                <a16:creationId xmlns:a16="http://schemas.microsoft.com/office/drawing/2014/main" id="{7637055F-A3E7-09A9-CC4D-C28E4B0ABD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93741" y="-364313"/>
            <a:ext cx="3638595" cy="6814540"/>
          </a:xfrm>
          <a:prstGeom prst="rect">
            <a:avLst/>
          </a:prstGeom>
        </p:spPr>
      </p:pic>
      <p:sp>
        <p:nvSpPr>
          <p:cNvPr id="10" name="Text Placeholder 1">
            <a:extLst>
              <a:ext uri="{FF2B5EF4-FFF2-40B4-BE49-F238E27FC236}">
                <a16:creationId xmlns:a16="http://schemas.microsoft.com/office/drawing/2014/main" id="{D6130083-53A8-7927-CE45-93993BEA938E}"/>
              </a:ext>
            </a:extLst>
          </p:cNvPr>
          <p:cNvSpPr txBox="1">
            <a:spLocks/>
          </p:cNvSpPr>
          <p:nvPr userDrawn="1"/>
        </p:nvSpPr>
        <p:spPr>
          <a:xfrm>
            <a:off x="520618" y="758142"/>
            <a:ext cx="4802165" cy="430804"/>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pc="300" dirty="0">
                <a:solidFill>
                  <a:schemeClr val="tx2"/>
                </a:solidFill>
                <a:effectLst/>
                <a:latin typeface="Ringside Narrow" panose="02000500000000000000" pitchFamily="2" charset="0"/>
                <a:cs typeface="Sentinel Book" panose="02060603060506030203" pitchFamily="18" charset="0"/>
              </a:rPr>
              <a:t>PRINCIPLE 2</a:t>
            </a:r>
          </a:p>
        </p:txBody>
      </p:sp>
      <p:sp>
        <p:nvSpPr>
          <p:cNvPr id="11" name="Text Placeholder 11">
            <a:extLst>
              <a:ext uri="{FF2B5EF4-FFF2-40B4-BE49-F238E27FC236}">
                <a16:creationId xmlns:a16="http://schemas.microsoft.com/office/drawing/2014/main" id="{18B52F52-1494-C21E-C856-FDD9120D3C68}"/>
              </a:ext>
            </a:extLst>
          </p:cNvPr>
          <p:cNvSpPr>
            <a:spLocks noGrp="1"/>
          </p:cNvSpPr>
          <p:nvPr>
            <p:ph type="body" sz="quarter" idx="11" hasCustomPrompt="1"/>
          </p:nvPr>
        </p:nvSpPr>
        <p:spPr>
          <a:xfrm>
            <a:off x="520617" y="1447086"/>
            <a:ext cx="4802164" cy="3471862"/>
          </a:xfrm>
          <a:prstGeom prst="rect">
            <a:avLst/>
          </a:prstGeom>
        </p:spPr>
        <p:txBody>
          <a:bodyPr/>
          <a:lstStyle>
            <a:lvl1pPr marL="0" indent="0">
              <a:buNone/>
              <a:defRPr sz="6000" b="1" i="0">
                <a:latin typeface="TIAA Challenger Black" pitchFamily="2" charset="77"/>
              </a:defRPr>
            </a:lvl1pPr>
          </a:lstStyle>
          <a:p>
            <a:pPr lvl="0"/>
            <a:r>
              <a:rPr lang="en-US" dirty="0"/>
              <a:t>Lorem ipsum.</a:t>
            </a:r>
          </a:p>
        </p:txBody>
      </p:sp>
      <p:cxnSp>
        <p:nvCxnSpPr>
          <p:cNvPr id="2" name="Straight Connector 1">
            <a:extLst>
              <a:ext uri="{FF2B5EF4-FFF2-40B4-BE49-F238E27FC236}">
                <a16:creationId xmlns:a16="http://schemas.microsoft.com/office/drawing/2014/main" id="{56149C67-BA31-B965-5750-5C4DF1868C85}"/>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80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et Started Today—On2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1E2C69-4E89-BA0D-2E4B-0939961905EB}"/>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4DD05BB7-22E5-CD55-27CD-9B1400617C15}"/>
              </a:ext>
            </a:extLst>
          </p:cNvPr>
          <p:cNvSpPr/>
          <p:nvPr userDrawn="1"/>
        </p:nvSpPr>
        <p:spPr>
          <a:xfrm>
            <a:off x="0" y="0"/>
            <a:ext cx="11826688"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24" name="Text Placeholder 6">
            <a:extLst>
              <a:ext uri="{FF2B5EF4-FFF2-40B4-BE49-F238E27FC236}">
                <a16:creationId xmlns:a16="http://schemas.microsoft.com/office/drawing/2014/main" id="{E78D483F-3092-061E-4C15-AEEDA00BBAF5}"/>
              </a:ext>
            </a:extLst>
          </p:cNvPr>
          <p:cNvSpPr>
            <a:spLocks noGrp="1"/>
          </p:cNvSpPr>
          <p:nvPr>
            <p:ph type="body" sz="quarter" idx="17"/>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endParaRPr lang="en-US" dirty="0"/>
          </a:p>
        </p:txBody>
      </p:sp>
      <p:cxnSp>
        <p:nvCxnSpPr>
          <p:cNvPr id="2" name="Straight Connector 1">
            <a:extLst>
              <a:ext uri="{FF2B5EF4-FFF2-40B4-BE49-F238E27FC236}">
                <a16:creationId xmlns:a16="http://schemas.microsoft.com/office/drawing/2014/main" id="{C7B836FD-D36E-00BD-EE92-280CCD10C901}"/>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375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bin"/><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bin"/><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bin"/><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bin"/><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bin"/><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bin"/><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6.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black logo&#10;&#10;Description automatically generated">
            <a:extLst>
              <a:ext uri="{FF2B5EF4-FFF2-40B4-BE49-F238E27FC236}">
                <a16:creationId xmlns:a16="http://schemas.microsoft.com/office/drawing/2014/main" id="{847EBF7B-8D96-451B-73D0-F57273D6A2C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3745" y="6564656"/>
            <a:ext cx="704792" cy="187499"/>
          </a:xfrm>
          <a:prstGeom prst="rect">
            <a:avLst/>
          </a:prstGeom>
        </p:spPr>
      </p:pic>
      <p:cxnSp>
        <p:nvCxnSpPr>
          <p:cNvPr id="8" name="Straight Connector 7">
            <a:extLst>
              <a:ext uri="{FF2B5EF4-FFF2-40B4-BE49-F238E27FC236}">
                <a16:creationId xmlns:a16="http://schemas.microsoft.com/office/drawing/2014/main" id="{7DA44C55-D9D2-4F5E-AE57-86A383066ED8}"/>
              </a:ext>
            </a:extLst>
          </p:cNvPr>
          <p:cNvCxnSpPr>
            <a:cxnSpLocks/>
          </p:cNvCxnSpPr>
          <p:nvPr userDrawn="1"/>
        </p:nvCxnSpPr>
        <p:spPr>
          <a:xfrm>
            <a:off x="1537752" y="6590231"/>
            <a:ext cx="0" cy="16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B9E23807-1A27-73D9-7EDA-ADAF45A405F3}"/>
              </a:ext>
            </a:extLst>
          </p:cNvPr>
          <p:cNvSpPr>
            <a:spLocks noGrp="1"/>
          </p:cNvSpPr>
          <p:nvPr>
            <p:ph type="sldNum" sz="quarter" idx="4"/>
          </p:nvPr>
        </p:nvSpPr>
        <p:spPr>
          <a:xfrm>
            <a:off x="116920" y="6590231"/>
            <a:ext cx="361527" cy="161925"/>
          </a:xfrm>
          <a:prstGeom prst="rect">
            <a:avLst/>
          </a:prstGeom>
        </p:spPr>
        <p:txBody>
          <a:bodyPr anchor="ctr"/>
          <a:lstStyle>
            <a:lvl1pPr algn="ctr">
              <a:defRPr sz="700" b="1" i="0">
                <a:latin typeface="Ringside Narrow Book" panose="02000500000000000000" pitchFamily="2" charset="0"/>
              </a:defRPr>
            </a:lvl1pPr>
          </a:lstStyle>
          <a:p>
            <a:fld id="{E5B12101-DB11-214A-81F9-2D258DBE057F}" type="slidenum">
              <a:rPr lang="en-US" smtClean="0"/>
              <a:pPr/>
              <a:t>‹#›</a:t>
            </a:fld>
            <a:endParaRPr lang="en-US" dirty="0"/>
          </a:p>
        </p:txBody>
      </p:sp>
      <p:sp>
        <p:nvSpPr>
          <p:cNvPr id="10" name="TextBox 9">
            <a:extLst>
              <a:ext uri="{FF2B5EF4-FFF2-40B4-BE49-F238E27FC236}">
                <a16:creationId xmlns:a16="http://schemas.microsoft.com/office/drawing/2014/main" id="{C44AEE41-0D87-E2E7-B966-E48AAFCBB883}"/>
              </a:ext>
            </a:extLst>
          </p:cNvPr>
          <p:cNvSpPr txBox="1"/>
          <p:nvPr userDrawn="1"/>
        </p:nvSpPr>
        <p:spPr>
          <a:xfrm>
            <a:off x="1736968" y="6613382"/>
            <a:ext cx="6335486" cy="123111"/>
          </a:xfrm>
          <a:prstGeom prst="rect">
            <a:avLst/>
          </a:prstGeom>
          <a:noFill/>
        </p:spPr>
        <p:txBody>
          <a:bodyPr wrap="square" lIns="0" tIns="0" rIns="0" bIns="0" rtlCol="0">
            <a:spAutoFit/>
          </a:bodyPr>
          <a:lstStyle/>
          <a:p>
            <a:pPr algn="l"/>
            <a:r>
              <a:rPr lang="en-US" sz="800" b="1" dirty="0">
                <a:latin typeface="Ringside Narrow" panose="02000500000000000000" pitchFamily="2" charset="0"/>
              </a:rPr>
              <a:t>INVESTING ESSENTIALS: 5 PRINCIPLES TO HELP YOU INVEST WITH CONFIDENCE </a:t>
            </a:r>
            <a:endParaRPr lang="en-US" sz="800" dirty="0">
              <a:latin typeface="Ringside Narrow Book" panose="02000500000000000000" pitchFamily="2" charset="0"/>
            </a:endParaRPr>
          </a:p>
        </p:txBody>
      </p:sp>
    </p:spTree>
    <p:extLst>
      <p:ext uri="{BB962C8B-B14F-4D97-AF65-F5344CB8AC3E}">
        <p14:creationId xmlns:p14="http://schemas.microsoft.com/office/powerpoint/2010/main" val="397485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DF12A1-F512-88E9-6379-F1CD5317CB9C}"/>
              </a:ext>
            </a:extLst>
          </p:cNvPr>
          <p:cNvSpPr/>
          <p:nvPr userDrawn="1"/>
        </p:nvSpPr>
        <p:spPr>
          <a:xfrm>
            <a:off x="11840223" y="0"/>
            <a:ext cx="358588" cy="74014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2"/>
                </a:solidFill>
                <a:latin typeface="TIAA Challenger Black" pitchFamily="2" charset="77"/>
                <a:cs typeface="Sentinel Book" panose="02060603060506030203" pitchFamily="18" charset="0"/>
              </a:rPr>
              <a:t>1</a:t>
            </a:r>
            <a:endParaRPr lang="en-US" sz="2000" b="1" i="0" dirty="0">
              <a:solidFill>
                <a:schemeClr val="bg2"/>
              </a:solidFill>
              <a:effectLst/>
              <a:latin typeface="TIAA Challenger Black" pitchFamily="2" charset="77"/>
              <a:cs typeface="Sentinel Book" panose="02060603060506030203" pitchFamily="18" charset="0"/>
            </a:endParaRPr>
          </a:p>
        </p:txBody>
      </p:sp>
      <p:sp>
        <p:nvSpPr>
          <p:cNvPr id="8" name="Rectangle 7">
            <a:extLst>
              <a:ext uri="{FF2B5EF4-FFF2-40B4-BE49-F238E27FC236}">
                <a16:creationId xmlns:a16="http://schemas.microsoft.com/office/drawing/2014/main" id="{34E4AE1D-0EE8-272A-C379-E9B5A658BEDC}"/>
              </a:ext>
            </a:extLst>
          </p:cNvPr>
          <p:cNvSpPr/>
          <p:nvPr userDrawn="1"/>
        </p:nvSpPr>
        <p:spPr>
          <a:xfrm>
            <a:off x="11840223" y="618777"/>
            <a:ext cx="358588" cy="3287604"/>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r>
              <a:rPr lang="en-US" sz="1200" b="1" i="0" spc="100" dirty="0">
                <a:effectLst/>
                <a:latin typeface="TIAA Challenger Semibold" pitchFamily="2" charset="77"/>
                <a:ea typeface="Times New Roman" panose="02020603050405020304" pitchFamily="18" charset="0"/>
                <a:cs typeface="Sentinel Book" panose="02060603060506030203" pitchFamily="18" charset="0"/>
              </a:rPr>
              <a:t>CHOOSE THE RIGHT ACCOUNT</a:t>
            </a:r>
            <a:endParaRPr lang="en-US" sz="1200" b="1" i="0" spc="100" dirty="0">
              <a:effectLst/>
              <a:latin typeface="TIAA Challenger Semibold" pitchFamily="2" charset="77"/>
              <a:cs typeface="Sentinel Book" panose="02060603060506030203" pitchFamily="18" charset="0"/>
            </a:endParaRPr>
          </a:p>
        </p:txBody>
      </p:sp>
      <p:sp>
        <p:nvSpPr>
          <p:cNvPr id="11" name="Rectangle 10">
            <a:extLst>
              <a:ext uri="{FF2B5EF4-FFF2-40B4-BE49-F238E27FC236}">
                <a16:creationId xmlns:a16="http://schemas.microsoft.com/office/drawing/2014/main" id="{35ACA5B1-5269-C45E-9EFF-17C75CF687D8}"/>
              </a:ext>
            </a:extLst>
          </p:cNvPr>
          <p:cNvSpPr/>
          <p:nvPr userDrawn="1"/>
        </p:nvSpPr>
        <p:spPr>
          <a:xfrm>
            <a:off x="11833412" y="4657607"/>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3</a:t>
            </a:r>
          </a:p>
        </p:txBody>
      </p:sp>
      <p:sp>
        <p:nvSpPr>
          <p:cNvPr id="12" name="Rectangle 11">
            <a:extLst>
              <a:ext uri="{FF2B5EF4-FFF2-40B4-BE49-F238E27FC236}">
                <a16:creationId xmlns:a16="http://schemas.microsoft.com/office/drawing/2014/main" id="{0F8D2F45-D800-861D-3C53-45B0485C55CE}"/>
              </a:ext>
            </a:extLst>
          </p:cNvPr>
          <p:cNvSpPr/>
          <p:nvPr userDrawn="1"/>
        </p:nvSpPr>
        <p:spPr>
          <a:xfrm>
            <a:off x="11833412" y="3921708"/>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2</a:t>
            </a:r>
          </a:p>
        </p:txBody>
      </p:sp>
      <p:pic>
        <p:nvPicPr>
          <p:cNvPr id="13" name="Picture 12" descr="A blue and black logo&#10;&#10;Description automatically generated">
            <a:extLst>
              <a:ext uri="{FF2B5EF4-FFF2-40B4-BE49-F238E27FC236}">
                <a16:creationId xmlns:a16="http://schemas.microsoft.com/office/drawing/2014/main" id="{EC1BE28A-883C-0033-A59D-166A48A1C7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3745" y="6564656"/>
            <a:ext cx="704792" cy="187499"/>
          </a:xfrm>
          <a:prstGeom prst="rect">
            <a:avLst/>
          </a:prstGeom>
        </p:spPr>
      </p:pic>
      <p:cxnSp>
        <p:nvCxnSpPr>
          <p:cNvPr id="14" name="Straight Connector 13">
            <a:extLst>
              <a:ext uri="{FF2B5EF4-FFF2-40B4-BE49-F238E27FC236}">
                <a16:creationId xmlns:a16="http://schemas.microsoft.com/office/drawing/2014/main" id="{FF73AB5A-7C22-4E17-8833-2192236E1ECA}"/>
              </a:ext>
            </a:extLst>
          </p:cNvPr>
          <p:cNvCxnSpPr>
            <a:cxnSpLocks/>
          </p:cNvCxnSpPr>
          <p:nvPr userDrawn="1"/>
        </p:nvCxnSpPr>
        <p:spPr>
          <a:xfrm>
            <a:off x="1537752" y="6590231"/>
            <a:ext cx="0" cy="16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2">
            <a:extLst>
              <a:ext uri="{FF2B5EF4-FFF2-40B4-BE49-F238E27FC236}">
                <a16:creationId xmlns:a16="http://schemas.microsoft.com/office/drawing/2014/main" id="{7B920891-18D4-9857-B2F9-92BC87777867}"/>
              </a:ext>
            </a:extLst>
          </p:cNvPr>
          <p:cNvSpPr>
            <a:spLocks noGrp="1"/>
          </p:cNvSpPr>
          <p:nvPr>
            <p:ph type="sldNum" sz="quarter" idx="4"/>
          </p:nvPr>
        </p:nvSpPr>
        <p:spPr>
          <a:xfrm>
            <a:off x="116920" y="6590231"/>
            <a:ext cx="361527" cy="161925"/>
          </a:xfrm>
          <a:prstGeom prst="rect">
            <a:avLst/>
          </a:prstGeom>
        </p:spPr>
        <p:txBody>
          <a:bodyPr anchor="ctr"/>
          <a:lstStyle>
            <a:lvl1pPr algn="ctr">
              <a:defRPr sz="700" b="0" i="0">
                <a:latin typeface="Ringside Narrow Book" panose="02000500000000000000" pitchFamily="2" charset="0"/>
              </a:defRPr>
            </a:lvl1pPr>
          </a:lstStyle>
          <a:p>
            <a:fld id="{E5B12101-DB11-214A-81F9-2D258DBE057F}" type="slidenum">
              <a:rPr lang="en-US" smtClean="0"/>
              <a:pPr/>
              <a:t>‹#›</a:t>
            </a:fld>
            <a:endParaRPr lang="en-US" dirty="0"/>
          </a:p>
        </p:txBody>
      </p:sp>
      <p:sp>
        <p:nvSpPr>
          <p:cNvPr id="18" name="TextBox 17">
            <a:extLst>
              <a:ext uri="{FF2B5EF4-FFF2-40B4-BE49-F238E27FC236}">
                <a16:creationId xmlns:a16="http://schemas.microsoft.com/office/drawing/2014/main" id="{49E950C7-F66A-AF49-C910-0E2A6FB667A5}"/>
              </a:ext>
            </a:extLst>
          </p:cNvPr>
          <p:cNvSpPr txBox="1"/>
          <p:nvPr userDrawn="1"/>
        </p:nvSpPr>
        <p:spPr>
          <a:xfrm>
            <a:off x="1736968" y="6613382"/>
            <a:ext cx="6335486" cy="123111"/>
          </a:xfrm>
          <a:prstGeom prst="rect">
            <a:avLst/>
          </a:prstGeom>
          <a:noFill/>
        </p:spPr>
        <p:txBody>
          <a:bodyPr wrap="square" lIns="0" tIns="0" rIns="0" bIns="0" rtlCol="0">
            <a:spAutoFit/>
          </a:bodyPr>
          <a:lstStyle/>
          <a:p>
            <a:pPr algn="l"/>
            <a:r>
              <a:rPr lang="en-US" sz="800" b="1" dirty="0">
                <a:latin typeface="Ringside Narrow" panose="02000500000000000000" pitchFamily="2" charset="0"/>
              </a:rPr>
              <a:t>INVESTING ESSENTIALS: 5 PRINCIPLES TO HELP YOU INVEST WITH CONFIDENCE </a:t>
            </a:r>
            <a:endParaRPr lang="en-US" sz="800" dirty="0">
              <a:latin typeface="Ringside Narrow Book" panose="02000500000000000000" pitchFamily="2" charset="0"/>
            </a:endParaRPr>
          </a:p>
        </p:txBody>
      </p:sp>
      <p:cxnSp>
        <p:nvCxnSpPr>
          <p:cNvPr id="2" name="Straight Connector 1">
            <a:extLst>
              <a:ext uri="{FF2B5EF4-FFF2-40B4-BE49-F238E27FC236}">
                <a16:creationId xmlns:a16="http://schemas.microsoft.com/office/drawing/2014/main" id="{47D16BF7-98CE-DF0F-DD23-9E4406094740}"/>
              </a:ext>
            </a:extLst>
          </p:cNvPr>
          <p:cNvCxnSpPr/>
          <p:nvPr userDrawn="1"/>
        </p:nvCxnSpPr>
        <p:spPr>
          <a:xfrm>
            <a:off x="11841032" y="720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47B59C5A-BB0F-C5A7-29E1-417A703C295E}"/>
              </a:ext>
            </a:extLst>
          </p:cNvPr>
          <p:cNvSpPr/>
          <p:nvPr userDrawn="1"/>
        </p:nvSpPr>
        <p:spPr>
          <a:xfrm>
            <a:off x="11833412" y="6158434"/>
            <a:ext cx="358588" cy="69956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5</a:t>
            </a:r>
          </a:p>
        </p:txBody>
      </p:sp>
      <p:sp>
        <p:nvSpPr>
          <p:cNvPr id="4" name="Rectangle 3">
            <a:extLst>
              <a:ext uri="{FF2B5EF4-FFF2-40B4-BE49-F238E27FC236}">
                <a16:creationId xmlns:a16="http://schemas.microsoft.com/office/drawing/2014/main" id="{E88F57F7-6880-A8F4-175E-2DD40D7FCBAD}"/>
              </a:ext>
            </a:extLst>
          </p:cNvPr>
          <p:cNvSpPr/>
          <p:nvPr userDrawn="1"/>
        </p:nvSpPr>
        <p:spPr>
          <a:xfrm>
            <a:off x="11833412" y="5422535"/>
            <a:ext cx="358588" cy="69956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4</a:t>
            </a:r>
          </a:p>
        </p:txBody>
      </p:sp>
    </p:spTree>
    <p:extLst>
      <p:ext uri="{BB962C8B-B14F-4D97-AF65-F5344CB8AC3E}">
        <p14:creationId xmlns:p14="http://schemas.microsoft.com/office/powerpoint/2010/main" val="69163624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black logo&#10;&#10;Description automatically generated">
            <a:extLst>
              <a:ext uri="{FF2B5EF4-FFF2-40B4-BE49-F238E27FC236}">
                <a16:creationId xmlns:a16="http://schemas.microsoft.com/office/drawing/2014/main" id="{FC32E436-C2F3-6119-BF1A-16E40CE72BD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3745" y="6564656"/>
            <a:ext cx="704792" cy="187499"/>
          </a:xfrm>
          <a:prstGeom prst="rect">
            <a:avLst/>
          </a:prstGeom>
        </p:spPr>
      </p:pic>
      <p:cxnSp>
        <p:nvCxnSpPr>
          <p:cNvPr id="8" name="Straight Connector 7">
            <a:extLst>
              <a:ext uri="{FF2B5EF4-FFF2-40B4-BE49-F238E27FC236}">
                <a16:creationId xmlns:a16="http://schemas.microsoft.com/office/drawing/2014/main" id="{18CC40D9-A1D3-00DD-9BEC-D84648F4DB4A}"/>
              </a:ext>
            </a:extLst>
          </p:cNvPr>
          <p:cNvCxnSpPr>
            <a:cxnSpLocks/>
          </p:cNvCxnSpPr>
          <p:nvPr userDrawn="1"/>
        </p:nvCxnSpPr>
        <p:spPr>
          <a:xfrm>
            <a:off x="1537752" y="6590231"/>
            <a:ext cx="0" cy="16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CCA261B6-9441-1C61-6CE8-9CA2CB6D865B}"/>
              </a:ext>
            </a:extLst>
          </p:cNvPr>
          <p:cNvSpPr>
            <a:spLocks noGrp="1"/>
          </p:cNvSpPr>
          <p:nvPr>
            <p:ph type="sldNum" sz="quarter" idx="4"/>
          </p:nvPr>
        </p:nvSpPr>
        <p:spPr>
          <a:xfrm>
            <a:off x="116920" y="6590231"/>
            <a:ext cx="361527" cy="161925"/>
          </a:xfrm>
          <a:prstGeom prst="rect">
            <a:avLst/>
          </a:prstGeom>
        </p:spPr>
        <p:txBody>
          <a:bodyPr anchor="ctr"/>
          <a:lstStyle>
            <a:lvl1pPr algn="ctr">
              <a:defRPr sz="700" b="0" i="0">
                <a:latin typeface="Ringside Narrow Book" panose="02000500000000000000" pitchFamily="2" charset="0"/>
              </a:defRPr>
            </a:lvl1pPr>
          </a:lstStyle>
          <a:p>
            <a:fld id="{E5B12101-DB11-214A-81F9-2D258DBE057F}" type="slidenum">
              <a:rPr lang="en-US" smtClean="0"/>
              <a:pPr/>
              <a:t>‹#›</a:t>
            </a:fld>
            <a:endParaRPr lang="en-US" dirty="0"/>
          </a:p>
        </p:txBody>
      </p:sp>
      <p:sp>
        <p:nvSpPr>
          <p:cNvPr id="10" name="TextBox 9">
            <a:extLst>
              <a:ext uri="{FF2B5EF4-FFF2-40B4-BE49-F238E27FC236}">
                <a16:creationId xmlns:a16="http://schemas.microsoft.com/office/drawing/2014/main" id="{AA128DAF-44A2-0364-4CAD-83176EAEC715}"/>
              </a:ext>
            </a:extLst>
          </p:cNvPr>
          <p:cNvSpPr txBox="1"/>
          <p:nvPr userDrawn="1"/>
        </p:nvSpPr>
        <p:spPr>
          <a:xfrm>
            <a:off x="1736968" y="6613382"/>
            <a:ext cx="6335486" cy="123111"/>
          </a:xfrm>
          <a:prstGeom prst="rect">
            <a:avLst/>
          </a:prstGeom>
          <a:noFill/>
        </p:spPr>
        <p:txBody>
          <a:bodyPr wrap="square" lIns="0" tIns="0" rIns="0" bIns="0" rtlCol="0">
            <a:spAutoFit/>
          </a:bodyPr>
          <a:lstStyle/>
          <a:p>
            <a:pPr algn="l"/>
            <a:r>
              <a:rPr lang="en-US" sz="800" b="1" dirty="0">
                <a:latin typeface="Ringside Narrow" panose="02000500000000000000" pitchFamily="2" charset="0"/>
              </a:rPr>
              <a:t>INVESTING ESSENTIALS: 5 PRINCIPLES TO HELP YOU INVEST WITH CONFIDENCE </a:t>
            </a:r>
            <a:endParaRPr lang="en-US" sz="800" dirty="0">
              <a:latin typeface="Ringside Narrow Book" panose="02000500000000000000" pitchFamily="2" charset="0"/>
            </a:endParaRPr>
          </a:p>
        </p:txBody>
      </p:sp>
      <p:sp>
        <p:nvSpPr>
          <p:cNvPr id="11" name="Rectangle 10">
            <a:extLst>
              <a:ext uri="{FF2B5EF4-FFF2-40B4-BE49-F238E27FC236}">
                <a16:creationId xmlns:a16="http://schemas.microsoft.com/office/drawing/2014/main" id="{8E21643D-A32D-776E-A955-A6EB283D6886}"/>
              </a:ext>
            </a:extLst>
          </p:cNvPr>
          <p:cNvSpPr/>
          <p:nvPr userDrawn="1"/>
        </p:nvSpPr>
        <p:spPr>
          <a:xfrm>
            <a:off x="11833412" y="764928"/>
            <a:ext cx="358588" cy="74014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2"/>
                </a:solidFill>
                <a:latin typeface="TIAA Challenger Semibold" pitchFamily="2" charset="77"/>
                <a:cs typeface="Sentinel Book" panose="02060603060506030203" pitchFamily="18" charset="0"/>
              </a:rPr>
              <a:t>2</a:t>
            </a:r>
            <a:endParaRPr lang="en-US" sz="2000" b="1" i="0" dirty="0">
              <a:solidFill>
                <a:schemeClr val="bg2"/>
              </a:solidFill>
              <a:effectLst/>
              <a:latin typeface="TIAA Challenger Semibold" pitchFamily="2" charset="77"/>
              <a:cs typeface="Sentinel Book" panose="02060603060506030203" pitchFamily="18" charset="0"/>
            </a:endParaRPr>
          </a:p>
        </p:txBody>
      </p:sp>
      <p:sp>
        <p:nvSpPr>
          <p:cNvPr id="13" name="Rectangle 12">
            <a:extLst>
              <a:ext uri="{FF2B5EF4-FFF2-40B4-BE49-F238E27FC236}">
                <a16:creationId xmlns:a16="http://schemas.microsoft.com/office/drawing/2014/main" id="{B315D684-34EF-BD15-1B7C-DAB5789D61BF}"/>
              </a:ext>
            </a:extLst>
          </p:cNvPr>
          <p:cNvSpPr/>
          <p:nvPr userDrawn="1"/>
        </p:nvSpPr>
        <p:spPr>
          <a:xfrm>
            <a:off x="11833412" y="1490232"/>
            <a:ext cx="358588" cy="372928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r>
              <a:rPr lang="en-US" sz="1200" b="1" i="0" spc="100" dirty="0">
                <a:effectLst/>
                <a:latin typeface="TIAA Challenger Semibold" pitchFamily="2" charset="77"/>
                <a:ea typeface="Times New Roman" panose="02020603050405020304" pitchFamily="18" charset="0"/>
                <a:cs typeface="Sentinel Book" panose="02060603060506030203" pitchFamily="18" charset="0"/>
              </a:rPr>
              <a:t>KNOW THE RISK/RETURN TRADE-OFF</a:t>
            </a:r>
            <a:endParaRPr lang="en-US" sz="1200" b="1" i="0" spc="100" dirty="0">
              <a:effectLst/>
              <a:latin typeface="TIAA Challenger Semibold" pitchFamily="2" charset="77"/>
              <a:cs typeface="Sentinel Book" panose="02060603060506030203" pitchFamily="18" charset="0"/>
            </a:endParaRPr>
          </a:p>
        </p:txBody>
      </p:sp>
      <p:sp>
        <p:nvSpPr>
          <p:cNvPr id="15" name="Rectangle 14">
            <a:extLst>
              <a:ext uri="{FF2B5EF4-FFF2-40B4-BE49-F238E27FC236}">
                <a16:creationId xmlns:a16="http://schemas.microsoft.com/office/drawing/2014/main" id="{C00A8003-ED3E-DD4F-149A-FA61CE4DF8D8}"/>
              </a:ext>
            </a:extLst>
          </p:cNvPr>
          <p:cNvSpPr/>
          <p:nvPr userDrawn="1"/>
        </p:nvSpPr>
        <p:spPr>
          <a:xfrm>
            <a:off x="11833412" y="4657607"/>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3</a:t>
            </a:r>
          </a:p>
        </p:txBody>
      </p:sp>
      <p:sp>
        <p:nvSpPr>
          <p:cNvPr id="16" name="Rectangle 15">
            <a:extLst>
              <a:ext uri="{FF2B5EF4-FFF2-40B4-BE49-F238E27FC236}">
                <a16:creationId xmlns:a16="http://schemas.microsoft.com/office/drawing/2014/main" id="{FD4E0587-3AB7-25C8-3986-AD88231CEE8A}"/>
              </a:ext>
            </a:extLst>
          </p:cNvPr>
          <p:cNvSpPr/>
          <p:nvPr userDrawn="1"/>
        </p:nvSpPr>
        <p:spPr>
          <a:xfrm>
            <a:off x="11833412" y="0"/>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1</a:t>
            </a:r>
          </a:p>
        </p:txBody>
      </p:sp>
      <p:cxnSp>
        <p:nvCxnSpPr>
          <p:cNvPr id="2" name="Straight Connector 1">
            <a:extLst>
              <a:ext uri="{FF2B5EF4-FFF2-40B4-BE49-F238E27FC236}">
                <a16:creationId xmlns:a16="http://schemas.microsoft.com/office/drawing/2014/main" id="{758D298A-9942-4BD3-0403-CC8DDDCA3722}"/>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04914B2F-F96D-1707-CBCF-0C4BD8752336}"/>
              </a:ext>
            </a:extLst>
          </p:cNvPr>
          <p:cNvSpPr/>
          <p:nvPr userDrawn="1"/>
        </p:nvSpPr>
        <p:spPr>
          <a:xfrm>
            <a:off x="11833412" y="6158434"/>
            <a:ext cx="358588" cy="69956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5</a:t>
            </a:r>
          </a:p>
        </p:txBody>
      </p:sp>
      <p:sp>
        <p:nvSpPr>
          <p:cNvPr id="4" name="Rectangle 3">
            <a:extLst>
              <a:ext uri="{FF2B5EF4-FFF2-40B4-BE49-F238E27FC236}">
                <a16:creationId xmlns:a16="http://schemas.microsoft.com/office/drawing/2014/main" id="{253DBEEF-6521-2C9D-9326-DCE731F0AF5D}"/>
              </a:ext>
            </a:extLst>
          </p:cNvPr>
          <p:cNvSpPr/>
          <p:nvPr userDrawn="1"/>
        </p:nvSpPr>
        <p:spPr>
          <a:xfrm>
            <a:off x="11833412" y="5422535"/>
            <a:ext cx="358588" cy="69956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4</a:t>
            </a:r>
          </a:p>
        </p:txBody>
      </p:sp>
    </p:spTree>
    <p:extLst>
      <p:ext uri="{BB962C8B-B14F-4D97-AF65-F5344CB8AC3E}">
        <p14:creationId xmlns:p14="http://schemas.microsoft.com/office/powerpoint/2010/main" val="26214437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blue and black logo&#10;&#10;Description automatically generated">
            <a:extLst>
              <a:ext uri="{FF2B5EF4-FFF2-40B4-BE49-F238E27FC236}">
                <a16:creationId xmlns:a16="http://schemas.microsoft.com/office/drawing/2014/main" id="{D90C36DB-1CC3-68AA-253D-51EC5C4DA53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3745" y="6564656"/>
            <a:ext cx="704792" cy="187499"/>
          </a:xfrm>
          <a:prstGeom prst="rect">
            <a:avLst/>
          </a:prstGeom>
        </p:spPr>
      </p:pic>
      <p:cxnSp>
        <p:nvCxnSpPr>
          <p:cNvPr id="12" name="Straight Connector 11">
            <a:extLst>
              <a:ext uri="{FF2B5EF4-FFF2-40B4-BE49-F238E27FC236}">
                <a16:creationId xmlns:a16="http://schemas.microsoft.com/office/drawing/2014/main" id="{A2C21625-8288-42A0-9B63-F49ECEDF995E}"/>
              </a:ext>
            </a:extLst>
          </p:cNvPr>
          <p:cNvCxnSpPr>
            <a:cxnSpLocks/>
          </p:cNvCxnSpPr>
          <p:nvPr userDrawn="1"/>
        </p:nvCxnSpPr>
        <p:spPr>
          <a:xfrm>
            <a:off x="1537752" y="6590231"/>
            <a:ext cx="0" cy="16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id="{9715263A-6032-DF78-8E11-9EA578DC75FB}"/>
              </a:ext>
            </a:extLst>
          </p:cNvPr>
          <p:cNvSpPr>
            <a:spLocks noGrp="1"/>
          </p:cNvSpPr>
          <p:nvPr>
            <p:ph type="sldNum" sz="quarter" idx="4"/>
          </p:nvPr>
        </p:nvSpPr>
        <p:spPr>
          <a:xfrm>
            <a:off x="116920" y="6590231"/>
            <a:ext cx="361527" cy="161925"/>
          </a:xfrm>
          <a:prstGeom prst="rect">
            <a:avLst/>
          </a:prstGeom>
        </p:spPr>
        <p:txBody>
          <a:bodyPr anchor="ctr"/>
          <a:lstStyle>
            <a:lvl1pPr algn="ctr">
              <a:defRPr sz="700" b="0" i="0">
                <a:latin typeface="Ringside Narrow Book" panose="02000500000000000000" pitchFamily="2" charset="0"/>
              </a:defRPr>
            </a:lvl1pPr>
          </a:lstStyle>
          <a:p>
            <a:fld id="{E5B12101-DB11-214A-81F9-2D258DBE057F}" type="slidenum">
              <a:rPr lang="en-US" smtClean="0"/>
              <a:pPr/>
              <a:t>‹#›</a:t>
            </a:fld>
            <a:endParaRPr lang="en-US" dirty="0"/>
          </a:p>
        </p:txBody>
      </p:sp>
      <p:sp>
        <p:nvSpPr>
          <p:cNvPr id="14" name="TextBox 13">
            <a:extLst>
              <a:ext uri="{FF2B5EF4-FFF2-40B4-BE49-F238E27FC236}">
                <a16:creationId xmlns:a16="http://schemas.microsoft.com/office/drawing/2014/main" id="{36A5B454-C0EF-FD9C-CB96-1C872FFA079A}"/>
              </a:ext>
            </a:extLst>
          </p:cNvPr>
          <p:cNvSpPr txBox="1"/>
          <p:nvPr userDrawn="1"/>
        </p:nvSpPr>
        <p:spPr>
          <a:xfrm>
            <a:off x="1736968" y="6613382"/>
            <a:ext cx="6335486" cy="123111"/>
          </a:xfrm>
          <a:prstGeom prst="rect">
            <a:avLst/>
          </a:prstGeom>
          <a:noFill/>
        </p:spPr>
        <p:txBody>
          <a:bodyPr wrap="square" lIns="0" tIns="0" rIns="0" bIns="0" rtlCol="0">
            <a:spAutoFit/>
          </a:bodyPr>
          <a:lstStyle/>
          <a:p>
            <a:pPr algn="l"/>
            <a:r>
              <a:rPr lang="en-US" sz="800" b="1" dirty="0">
                <a:latin typeface="Ringside Narrow" panose="02000500000000000000" pitchFamily="2" charset="0"/>
              </a:rPr>
              <a:t>INVESTING ESSENTIALS: 5 PRINCIPLES TO HELP YOU INVEST WITH CONFIDENCE </a:t>
            </a:r>
            <a:endParaRPr lang="en-US" sz="800" dirty="0">
              <a:latin typeface="Ringside Narrow Book" panose="02000500000000000000" pitchFamily="2" charset="0"/>
            </a:endParaRPr>
          </a:p>
        </p:txBody>
      </p:sp>
      <p:sp>
        <p:nvSpPr>
          <p:cNvPr id="15" name="Rectangle 14">
            <a:extLst>
              <a:ext uri="{FF2B5EF4-FFF2-40B4-BE49-F238E27FC236}">
                <a16:creationId xmlns:a16="http://schemas.microsoft.com/office/drawing/2014/main" id="{EE5525A9-DF83-A0E2-1DF7-38F77FED1A5F}"/>
              </a:ext>
            </a:extLst>
          </p:cNvPr>
          <p:cNvSpPr/>
          <p:nvPr userDrawn="1"/>
        </p:nvSpPr>
        <p:spPr>
          <a:xfrm>
            <a:off x="11833412" y="1435465"/>
            <a:ext cx="358588" cy="74014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2"/>
                </a:solidFill>
                <a:latin typeface="TIAA Challenger Semibold" pitchFamily="2" charset="77"/>
                <a:cs typeface="Sentinel Book" panose="02060603060506030203" pitchFamily="18" charset="0"/>
              </a:rPr>
              <a:t>3</a:t>
            </a:r>
            <a:endParaRPr lang="en-US" sz="2000" b="1" i="0" dirty="0">
              <a:solidFill>
                <a:schemeClr val="bg2"/>
              </a:solidFill>
              <a:effectLst/>
              <a:latin typeface="TIAA Challenger Semibold" pitchFamily="2" charset="77"/>
              <a:cs typeface="Sentinel Book" panose="02060603060506030203" pitchFamily="18" charset="0"/>
            </a:endParaRPr>
          </a:p>
        </p:txBody>
      </p:sp>
      <p:sp>
        <p:nvSpPr>
          <p:cNvPr id="17" name="Rectangle 16">
            <a:extLst>
              <a:ext uri="{FF2B5EF4-FFF2-40B4-BE49-F238E27FC236}">
                <a16:creationId xmlns:a16="http://schemas.microsoft.com/office/drawing/2014/main" id="{24D209B2-6C25-E65C-196D-C3D9CDA892FA}"/>
              </a:ext>
            </a:extLst>
          </p:cNvPr>
          <p:cNvSpPr/>
          <p:nvPr userDrawn="1"/>
        </p:nvSpPr>
        <p:spPr>
          <a:xfrm>
            <a:off x="11833412" y="2160769"/>
            <a:ext cx="358588" cy="3261766"/>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r>
              <a:rPr lang="en-US" sz="1200" b="1" i="0" spc="100" dirty="0">
                <a:effectLst/>
                <a:latin typeface="TIAA Challenger Semibold" pitchFamily="2" charset="77"/>
                <a:ea typeface="Times New Roman" panose="02020603050405020304" pitchFamily="18" charset="0"/>
                <a:cs typeface="Sentinel Book" panose="02060603060506030203" pitchFamily="18" charset="0"/>
              </a:rPr>
              <a:t>HAVE THE RIGHT MIX</a:t>
            </a:r>
            <a:endParaRPr lang="en-US" sz="1200" b="1" i="0" spc="100" dirty="0">
              <a:effectLst/>
              <a:latin typeface="TIAA Challenger Semibold" pitchFamily="2" charset="77"/>
              <a:cs typeface="Sentinel Book" panose="02060603060506030203" pitchFamily="18" charset="0"/>
            </a:endParaRPr>
          </a:p>
        </p:txBody>
      </p:sp>
      <p:sp>
        <p:nvSpPr>
          <p:cNvPr id="19" name="Rectangle 18">
            <a:extLst>
              <a:ext uri="{FF2B5EF4-FFF2-40B4-BE49-F238E27FC236}">
                <a16:creationId xmlns:a16="http://schemas.microsoft.com/office/drawing/2014/main" id="{07877F80-B3FA-1AC7-BDC8-E0A72FE756CB}"/>
              </a:ext>
            </a:extLst>
          </p:cNvPr>
          <p:cNvSpPr/>
          <p:nvPr userDrawn="1"/>
        </p:nvSpPr>
        <p:spPr>
          <a:xfrm>
            <a:off x="11833412" y="764928"/>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2</a:t>
            </a:r>
          </a:p>
        </p:txBody>
      </p:sp>
      <p:sp>
        <p:nvSpPr>
          <p:cNvPr id="20" name="Rectangle 19">
            <a:extLst>
              <a:ext uri="{FF2B5EF4-FFF2-40B4-BE49-F238E27FC236}">
                <a16:creationId xmlns:a16="http://schemas.microsoft.com/office/drawing/2014/main" id="{0E9C01EB-EB52-584C-EC01-BF1EDFF2BDC4}"/>
              </a:ext>
            </a:extLst>
          </p:cNvPr>
          <p:cNvSpPr/>
          <p:nvPr userDrawn="1"/>
        </p:nvSpPr>
        <p:spPr>
          <a:xfrm>
            <a:off x="11833412" y="0"/>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1</a:t>
            </a:r>
          </a:p>
        </p:txBody>
      </p:sp>
      <p:cxnSp>
        <p:nvCxnSpPr>
          <p:cNvPr id="2" name="Straight Connector 1">
            <a:extLst>
              <a:ext uri="{FF2B5EF4-FFF2-40B4-BE49-F238E27FC236}">
                <a16:creationId xmlns:a16="http://schemas.microsoft.com/office/drawing/2014/main" id="{9E078183-187D-5A35-37C3-EF73B7AA72E4}"/>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8D47D694-37B6-3BB4-C528-3CF0D550DBE5}"/>
              </a:ext>
            </a:extLst>
          </p:cNvPr>
          <p:cNvSpPr/>
          <p:nvPr userDrawn="1"/>
        </p:nvSpPr>
        <p:spPr>
          <a:xfrm>
            <a:off x="11833412" y="6158434"/>
            <a:ext cx="358588" cy="69956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5</a:t>
            </a:r>
          </a:p>
        </p:txBody>
      </p:sp>
      <p:sp>
        <p:nvSpPr>
          <p:cNvPr id="4" name="Rectangle 3">
            <a:extLst>
              <a:ext uri="{FF2B5EF4-FFF2-40B4-BE49-F238E27FC236}">
                <a16:creationId xmlns:a16="http://schemas.microsoft.com/office/drawing/2014/main" id="{F5869210-D15D-71E9-A956-1B5E4DE12D62}"/>
              </a:ext>
            </a:extLst>
          </p:cNvPr>
          <p:cNvSpPr/>
          <p:nvPr userDrawn="1"/>
        </p:nvSpPr>
        <p:spPr>
          <a:xfrm>
            <a:off x="11833412" y="5422535"/>
            <a:ext cx="358588" cy="69956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4</a:t>
            </a:r>
          </a:p>
        </p:txBody>
      </p:sp>
    </p:spTree>
    <p:extLst>
      <p:ext uri="{BB962C8B-B14F-4D97-AF65-F5344CB8AC3E}">
        <p14:creationId xmlns:p14="http://schemas.microsoft.com/office/powerpoint/2010/main" val="19297295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black logo&#10;&#10;Description automatically generated">
            <a:extLst>
              <a:ext uri="{FF2B5EF4-FFF2-40B4-BE49-F238E27FC236}">
                <a16:creationId xmlns:a16="http://schemas.microsoft.com/office/drawing/2014/main" id="{3185E88D-71B4-581D-4F59-2B4129C2AC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3745" y="6564656"/>
            <a:ext cx="704792" cy="187499"/>
          </a:xfrm>
          <a:prstGeom prst="rect">
            <a:avLst/>
          </a:prstGeom>
        </p:spPr>
      </p:pic>
      <p:cxnSp>
        <p:nvCxnSpPr>
          <p:cNvPr id="8" name="Straight Connector 7">
            <a:extLst>
              <a:ext uri="{FF2B5EF4-FFF2-40B4-BE49-F238E27FC236}">
                <a16:creationId xmlns:a16="http://schemas.microsoft.com/office/drawing/2014/main" id="{90B48316-3338-E0CF-A793-F229AC5215CE}"/>
              </a:ext>
            </a:extLst>
          </p:cNvPr>
          <p:cNvCxnSpPr>
            <a:cxnSpLocks/>
          </p:cNvCxnSpPr>
          <p:nvPr userDrawn="1"/>
        </p:nvCxnSpPr>
        <p:spPr>
          <a:xfrm>
            <a:off x="1537752" y="6590231"/>
            <a:ext cx="0" cy="16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74F79C80-E2B3-D240-A13B-C3A753882CBF}"/>
              </a:ext>
            </a:extLst>
          </p:cNvPr>
          <p:cNvSpPr>
            <a:spLocks noGrp="1"/>
          </p:cNvSpPr>
          <p:nvPr>
            <p:ph type="sldNum" sz="quarter" idx="4"/>
          </p:nvPr>
        </p:nvSpPr>
        <p:spPr>
          <a:xfrm>
            <a:off x="116920" y="6590231"/>
            <a:ext cx="361527" cy="161925"/>
          </a:xfrm>
          <a:prstGeom prst="rect">
            <a:avLst/>
          </a:prstGeom>
        </p:spPr>
        <p:txBody>
          <a:bodyPr anchor="ctr"/>
          <a:lstStyle>
            <a:lvl1pPr algn="ctr">
              <a:defRPr sz="700" b="0" i="0">
                <a:latin typeface="Ringside Narrow Book" panose="02000500000000000000" pitchFamily="2" charset="0"/>
              </a:defRPr>
            </a:lvl1pPr>
          </a:lstStyle>
          <a:p>
            <a:fld id="{E5B12101-DB11-214A-81F9-2D258DBE057F}" type="slidenum">
              <a:rPr lang="en-US" smtClean="0"/>
              <a:pPr/>
              <a:t>‹#›</a:t>
            </a:fld>
            <a:endParaRPr lang="en-US" dirty="0"/>
          </a:p>
        </p:txBody>
      </p:sp>
      <p:sp>
        <p:nvSpPr>
          <p:cNvPr id="10" name="TextBox 9">
            <a:extLst>
              <a:ext uri="{FF2B5EF4-FFF2-40B4-BE49-F238E27FC236}">
                <a16:creationId xmlns:a16="http://schemas.microsoft.com/office/drawing/2014/main" id="{F2A0EBD8-F7CB-614A-827C-C3682E85730E}"/>
              </a:ext>
            </a:extLst>
          </p:cNvPr>
          <p:cNvSpPr txBox="1"/>
          <p:nvPr userDrawn="1"/>
        </p:nvSpPr>
        <p:spPr>
          <a:xfrm>
            <a:off x="1736968" y="6613382"/>
            <a:ext cx="6335486" cy="123111"/>
          </a:xfrm>
          <a:prstGeom prst="rect">
            <a:avLst/>
          </a:prstGeom>
          <a:noFill/>
        </p:spPr>
        <p:txBody>
          <a:bodyPr wrap="square" lIns="0" tIns="0" rIns="0" bIns="0" rtlCol="0">
            <a:spAutoFit/>
          </a:bodyPr>
          <a:lstStyle/>
          <a:p>
            <a:pPr algn="l"/>
            <a:r>
              <a:rPr lang="en-US" sz="800" b="1" dirty="0">
                <a:latin typeface="Ringside Narrow" panose="02000500000000000000" pitchFamily="2" charset="0"/>
              </a:rPr>
              <a:t>INVESTING ESSENTIALS: 5 PRINCIPLES TO HELP YOU INVEST WITH CONFIDENCE </a:t>
            </a:r>
            <a:endParaRPr lang="en-US" sz="800" dirty="0">
              <a:latin typeface="Ringside Narrow Book" panose="02000500000000000000" pitchFamily="2" charset="0"/>
            </a:endParaRPr>
          </a:p>
        </p:txBody>
      </p:sp>
      <p:sp>
        <p:nvSpPr>
          <p:cNvPr id="11" name="Rectangle 10">
            <a:extLst>
              <a:ext uri="{FF2B5EF4-FFF2-40B4-BE49-F238E27FC236}">
                <a16:creationId xmlns:a16="http://schemas.microsoft.com/office/drawing/2014/main" id="{6E9B5A04-5574-DFE9-77D3-4808A583FD86}"/>
              </a:ext>
            </a:extLst>
          </p:cNvPr>
          <p:cNvSpPr/>
          <p:nvPr userDrawn="1"/>
        </p:nvSpPr>
        <p:spPr>
          <a:xfrm>
            <a:off x="11833412" y="2214134"/>
            <a:ext cx="358588" cy="74014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2"/>
                </a:solidFill>
                <a:latin typeface="TIAA Challenger Semibold" pitchFamily="2" charset="77"/>
                <a:cs typeface="Sentinel Book" panose="02060603060506030203" pitchFamily="18" charset="0"/>
              </a:rPr>
              <a:t>4</a:t>
            </a:r>
            <a:endParaRPr lang="en-US" sz="2000" b="1" i="0" dirty="0">
              <a:solidFill>
                <a:schemeClr val="bg2"/>
              </a:solidFill>
              <a:effectLst/>
              <a:latin typeface="TIAA Challenger Semibold" pitchFamily="2" charset="77"/>
              <a:cs typeface="Sentinel Book" panose="02060603060506030203" pitchFamily="18" charset="0"/>
            </a:endParaRPr>
          </a:p>
        </p:txBody>
      </p:sp>
      <p:sp>
        <p:nvSpPr>
          <p:cNvPr id="12" name="Rectangle 11">
            <a:extLst>
              <a:ext uri="{FF2B5EF4-FFF2-40B4-BE49-F238E27FC236}">
                <a16:creationId xmlns:a16="http://schemas.microsoft.com/office/drawing/2014/main" id="{38B02A44-F41E-DEF1-69BA-5DD5957C2535}"/>
              </a:ext>
            </a:extLst>
          </p:cNvPr>
          <p:cNvSpPr/>
          <p:nvPr userDrawn="1"/>
        </p:nvSpPr>
        <p:spPr>
          <a:xfrm>
            <a:off x="11833412" y="6158434"/>
            <a:ext cx="358588" cy="69956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5</a:t>
            </a:r>
          </a:p>
        </p:txBody>
      </p:sp>
      <p:sp>
        <p:nvSpPr>
          <p:cNvPr id="13" name="Rectangle 12">
            <a:extLst>
              <a:ext uri="{FF2B5EF4-FFF2-40B4-BE49-F238E27FC236}">
                <a16:creationId xmlns:a16="http://schemas.microsoft.com/office/drawing/2014/main" id="{EAFD12CB-2B1E-F645-AFD2-5E42DBAC4167}"/>
              </a:ext>
            </a:extLst>
          </p:cNvPr>
          <p:cNvSpPr/>
          <p:nvPr userDrawn="1"/>
        </p:nvSpPr>
        <p:spPr>
          <a:xfrm>
            <a:off x="11833412" y="2939438"/>
            <a:ext cx="358588" cy="3216181"/>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r>
              <a:rPr lang="en-US" sz="1200" b="1" i="0" spc="100" dirty="0">
                <a:effectLst/>
                <a:latin typeface="TIAA Challenger Semibold" pitchFamily="2" charset="77"/>
                <a:ea typeface="Times New Roman" panose="02020603050405020304" pitchFamily="18" charset="0"/>
                <a:cs typeface="Sentinel Book" panose="02060603060506030203" pitchFamily="18" charset="0"/>
              </a:rPr>
              <a:t>STAY THE COURSE</a:t>
            </a:r>
            <a:endParaRPr lang="en-US" sz="1200" b="1" i="0" spc="100" dirty="0">
              <a:effectLst/>
              <a:latin typeface="TIAA Challenger Semibold" pitchFamily="2" charset="77"/>
              <a:cs typeface="Sentinel Book" panose="02060603060506030203" pitchFamily="18" charset="0"/>
            </a:endParaRPr>
          </a:p>
        </p:txBody>
      </p:sp>
      <p:sp>
        <p:nvSpPr>
          <p:cNvPr id="14" name="Rectangle 13">
            <a:extLst>
              <a:ext uri="{FF2B5EF4-FFF2-40B4-BE49-F238E27FC236}">
                <a16:creationId xmlns:a16="http://schemas.microsoft.com/office/drawing/2014/main" id="{D5F39B91-76CD-168A-98FF-5E68CAE440D1}"/>
              </a:ext>
            </a:extLst>
          </p:cNvPr>
          <p:cNvSpPr/>
          <p:nvPr userDrawn="1"/>
        </p:nvSpPr>
        <p:spPr>
          <a:xfrm>
            <a:off x="11833412" y="1469719"/>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3</a:t>
            </a:r>
          </a:p>
        </p:txBody>
      </p:sp>
      <p:sp>
        <p:nvSpPr>
          <p:cNvPr id="15" name="Rectangle 14">
            <a:extLst>
              <a:ext uri="{FF2B5EF4-FFF2-40B4-BE49-F238E27FC236}">
                <a16:creationId xmlns:a16="http://schemas.microsoft.com/office/drawing/2014/main" id="{C96DD5CD-2F35-D47C-9FBA-28E294A59093}"/>
              </a:ext>
            </a:extLst>
          </p:cNvPr>
          <p:cNvSpPr/>
          <p:nvPr userDrawn="1"/>
        </p:nvSpPr>
        <p:spPr>
          <a:xfrm>
            <a:off x="11833412" y="764928"/>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2</a:t>
            </a:r>
          </a:p>
        </p:txBody>
      </p:sp>
      <p:sp>
        <p:nvSpPr>
          <p:cNvPr id="16" name="Rectangle 15">
            <a:extLst>
              <a:ext uri="{FF2B5EF4-FFF2-40B4-BE49-F238E27FC236}">
                <a16:creationId xmlns:a16="http://schemas.microsoft.com/office/drawing/2014/main" id="{57D5D35F-BB15-40DE-33B0-A9EAB69F7DCA}"/>
              </a:ext>
            </a:extLst>
          </p:cNvPr>
          <p:cNvSpPr/>
          <p:nvPr userDrawn="1"/>
        </p:nvSpPr>
        <p:spPr>
          <a:xfrm>
            <a:off x="11833412" y="0"/>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1</a:t>
            </a:r>
          </a:p>
        </p:txBody>
      </p:sp>
      <p:cxnSp>
        <p:nvCxnSpPr>
          <p:cNvPr id="2" name="Straight Connector 1">
            <a:extLst>
              <a:ext uri="{FF2B5EF4-FFF2-40B4-BE49-F238E27FC236}">
                <a16:creationId xmlns:a16="http://schemas.microsoft.com/office/drawing/2014/main" id="{A565FA29-8FDE-1E4D-39AA-9964AF517634}"/>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6292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black logo&#10;&#10;Description automatically generated">
            <a:extLst>
              <a:ext uri="{FF2B5EF4-FFF2-40B4-BE49-F238E27FC236}">
                <a16:creationId xmlns:a16="http://schemas.microsoft.com/office/drawing/2014/main" id="{1779A36D-7DE4-18D8-55C6-57C503B1A37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3745" y="6564656"/>
            <a:ext cx="704792" cy="187499"/>
          </a:xfrm>
          <a:prstGeom prst="rect">
            <a:avLst/>
          </a:prstGeom>
        </p:spPr>
      </p:pic>
      <p:cxnSp>
        <p:nvCxnSpPr>
          <p:cNvPr id="8" name="Straight Connector 7">
            <a:extLst>
              <a:ext uri="{FF2B5EF4-FFF2-40B4-BE49-F238E27FC236}">
                <a16:creationId xmlns:a16="http://schemas.microsoft.com/office/drawing/2014/main" id="{818E6709-42AB-E6D3-A8B8-DF001E48E6EC}"/>
              </a:ext>
            </a:extLst>
          </p:cNvPr>
          <p:cNvCxnSpPr>
            <a:cxnSpLocks/>
          </p:cNvCxnSpPr>
          <p:nvPr userDrawn="1"/>
        </p:nvCxnSpPr>
        <p:spPr>
          <a:xfrm>
            <a:off x="1537752" y="6590231"/>
            <a:ext cx="0" cy="16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2DFE1485-691C-634E-B73E-B98911F506AC}"/>
              </a:ext>
            </a:extLst>
          </p:cNvPr>
          <p:cNvSpPr>
            <a:spLocks noGrp="1"/>
          </p:cNvSpPr>
          <p:nvPr>
            <p:ph type="sldNum" sz="quarter" idx="4"/>
          </p:nvPr>
        </p:nvSpPr>
        <p:spPr>
          <a:xfrm>
            <a:off x="116920" y="6590231"/>
            <a:ext cx="361527" cy="161925"/>
          </a:xfrm>
          <a:prstGeom prst="rect">
            <a:avLst/>
          </a:prstGeom>
        </p:spPr>
        <p:txBody>
          <a:bodyPr anchor="ctr"/>
          <a:lstStyle>
            <a:lvl1pPr algn="ctr">
              <a:defRPr sz="700" b="0" i="0">
                <a:latin typeface="Ringside Narrow Book" panose="02000500000000000000" pitchFamily="2" charset="0"/>
              </a:defRPr>
            </a:lvl1pPr>
          </a:lstStyle>
          <a:p>
            <a:fld id="{E5B12101-DB11-214A-81F9-2D258DBE057F}" type="slidenum">
              <a:rPr lang="en-US" smtClean="0"/>
              <a:pPr/>
              <a:t>‹#›</a:t>
            </a:fld>
            <a:endParaRPr lang="en-US" dirty="0"/>
          </a:p>
        </p:txBody>
      </p:sp>
      <p:sp>
        <p:nvSpPr>
          <p:cNvPr id="10" name="TextBox 9">
            <a:extLst>
              <a:ext uri="{FF2B5EF4-FFF2-40B4-BE49-F238E27FC236}">
                <a16:creationId xmlns:a16="http://schemas.microsoft.com/office/drawing/2014/main" id="{982581BA-E690-69E3-301C-71983DB89AA9}"/>
              </a:ext>
            </a:extLst>
          </p:cNvPr>
          <p:cNvSpPr txBox="1"/>
          <p:nvPr userDrawn="1"/>
        </p:nvSpPr>
        <p:spPr>
          <a:xfrm>
            <a:off x="1736968" y="6613382"/>
            <a:ext cx="6335486" cy="123111"/>
          </a:xfrm>
          <a:prstGeom prst="rect">
            <a:avLst/>
          </a:prstGeom>
          <a:noFill/>
        </p:spPr>
        <p:txBody>
          <a:bodyPr wrap="square" lIns="0" tIns="0" rIns="0" bIns="0" rtlCol="0">
            <a:spAutoFit/>
          </a:bodyPr>
          <a:lstStyle/>
          <a:p>
            <a:pPr algn="l"/>
            <a:r>
              <a:rPr lang="en-US" sz="800" b="1" dirty="0">
                <a:latin typeface="Ringside Narrow" panose="02000500000000000000" pitchFamily="2" charset="0"/>
              </a:rPr>
              <a:t>INVESTING ESSENTIALS: 5 PRINCIPLES TO HELP YOU INVEST WITH CONFIDENCE </a:t>
            </a:r>
            <a:endParaRPr lang="en-US" sz="800" dirty="0">
              <a:latin typeface="Ringside Narrow Book" panose="02000500000000000000" pitchFamily="2" charset="0"/>
            </a:endParaRPr>
          </a:p>
        </p:txBody>
      </p:sp>
      <p:sp>
        <p:nvSpPr>
          <p:cNvPr id="11" name="Rectangle 10">
            <a:extLst>
              <a:ext uri="{FF2B5EF4-FFF2-40B4-BE49-F238E27FC236}">
                <a16:creationId xmlns:a16="http://schemas.microsoft.com/office/drawing/2014/main" id="{5AD66E91-A46A-58A9-37EB-3AAA50758545}"/>
              </a:ext>
            </a:extLst>
          </p:cNvPr>
          <p:cNvSpPr/>
          <p:nvPr userDrawn="1"/>
        </p:nvSpPr>
        <p:spPr>
          <a:xfrm>
            <a:off x="11833412" y="2939438"/>
            <a:ext cx="358588" cy="74014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2"/>
                </a:solidFill>
                <a:latin typeface="TIAA Challenger Semibold" pitchFamily="2" charset="77"/>
                <a:cs typeface="Sentinel Book" panose="02060603060506030203" pitchFamily="18" charset="0"/>
              </a:rPr>
              <a:t>5</a:t>
            </a:r>
            <a:endParaRPr lang="en-US" sz="2000" b="1" i="0" dirty="0">
              <a:solidFill>
                <a:schemeClr val="bg2"/>
              </a:solidFill>
              <a:effectLst/>
              <a:latin typeface="TIAA Challenger Semibold" pitchFamily="2" charset="77"/>
              <a:cs typeface="Sentinel Book" panose="02060603060506030203" pitchFamily="18" charset="0"/>
            </a:endParaRPr>
          </a:p>
        </p:txBody>
      </p:sp>
      <p:sp>
        <p:nvSpPr>
          <p:cNvPr id="12" name="Rectangle 11">
            <a:extLst>
              <a:ext uri="{FF2B5EF4-FFF2-40B4-BE49-F238E27FC236}">
                <a16:creationId xmlns:a16="http://schemas.microsoft.com/office/drawing/2014/main" id="{C83BCBB0-D1E9-3F1B-6E28-D6664DD6FC27}"/>
              </a:ext>
            </a:extLst>
          </p:cNvPr>
          <p:cNvSpPr/>
          <p:nvPr userDrawn="1"/>
        </p:nvSpPr>
        <p:spPr>
          <a:xfrm>
            <a:off x="11833412" y="3645824"/>
            <a:ext cx="358588" cy="3216181"/>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r>
              <a:rPr lang="en-US" sz="1200" b="1" i="0" spc="100" dirty="0">
                <a:effectLst/>
                <a:latin typeface="TIAA Challenger Semibold" pitchFamily="2" charset="77"/>
                <a:ea typeface="Times New Roman" panose="02020603050405020304" pitchFamily="18" charset="0"/>
                <a:cs typeface="Sentinel Book" panose="02060603060506030203" pitchFamily="18" charset="0"/>
              </a:rPr>
              <a:t>REVIEW REGULARLY</a:t>
            </a:r>
            <a:endParaRPr lang="en-US" sz="1200" b="1" i="0" spc="100" dirty="0">
              <a:effectLst/>
              <a:latin typeface="TIAA Challenger Semibold" pitchFamily="2" charset="77"/>
              <a:cs typeface="Sentinel Book" panose="02060603060506030203" pitchFamily="18" charset="0"/>
            </a:endParaRPr>
          </a:p>
        </p:txBody>
      </p:sp>
      <p:sp>
        <p:nvSpPr>
          <p:cNvPr id="13" name="Rectangle 12">
            <a:extLst>
              <a:ext uri="{FF2B5EF4-FFF2-40B4-BE49-F238E27FC236}">
                <a16:creationId xmlns:a16="http://schemas.microsoft.com/office/drawing/2014/main" id="{00A4E68B-54EB-B721-50F6-95D1B9F9581A}"/>
              </a:ext>
            </a:extLst>
          </p:cNvPr>
          <p:cNvSpPr/>
          <p:nvPr userDrawn="1"/>
        </p:nvSpPr>
        <p:spPr>
          <a:xfrm>
            <a:off x="11833412" y="2227003"/>
            <a:ext cx="358588" cy="69956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4</a:t>
            </a:r>
          </a:p>
        </p:txBody>
      </p:sp>
      <p:sp>
        <p:nvSpPr>
          <p:cNvPr id="14" name="Rectangle 13">
            <a:extLst>
              <a:ext uri="{FF2B5EF4-FFF2-40B4-BE49-F238E27FC236}">
                <a16:creationId xmlns:a16="http://schemas.microsoft.com/office/drawing/2014/main" id="{E2DF5721-338F-76B1-2EAC-6D633A44E584}"/>
              </a:ext>
            </a:extLst>
          </p:cNvPr>
          <p:cNvSpPr/>
          <p:nvPr userDrawn="1"/>
        </p:nvSpPr>
        <p:spPr>
          <a:xfrm>
            <a:off x="11833412" y="1469719"/>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3</a:t>
            </a:r>
          </a:p>
        </p:txBody>
      </p:sp>
      <p:sp>
        <p:nvSpPr>
          <p:cNvPr id="15" name="Rectangle 14">
            <a:extLst>
              <a:ext uri="{FF2B5EF4-FFF2-40B4-BE49-F238E27FC236}">
                <a16:creationId xmlns:a16="http://schemas.microsoft.com/office/drawing/2014/main" id="{0447C2BA-AAF3-DAB1-181B-8ECE88CF2487}"/>
              </a:ext>
            </a:extLst>
          </p:cNvPr>
          <p:cNvSpPr/>
          <p:nvPr userDrawn="1"/>
        </p:nvSpPr>
        <p:spPr>
          <a:xfrm>
            <a:off x="11833412" y="764928"/>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2</a:t>
            </a:r>
          </a:p>
        </p:txBody>
      </p:sp>
      <p:sp>
        <p:nvSpPr>
          <p:cNvPr id="16" name="Rectangle 15">
            <a:extLst>
              <a:ext uri="{FF2B5EF4-FFF2-40B4-BE49-F238E27FC236}">
                <a16:creationId xmlns:a16="http://schemas.microsoft.com/office/drawing/2014/main" id="{BE4E4123-66AA-8C9D-88E6-57F346B1B0AB}"/>
              </a:ext>
            </a:extLst>
          </p:cNvPr>
          <p:cNvSpPr/>
          <p:nvPr userDrawn="1"/>
        </p:nvSpPr>
        <p:spPr>
          <a:xfrm>
            <a:off x="11833412" y="0"/>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1</a:t>
            </a:r>
          </a:p>
        </p:txBody>
      </p:sp>
      <p:cxnSp>
        <p:nvCxnSpPr>
          <p:cNvPr id="2" name="Straight Connector 1">
            <a:extLst>
              <a:ext uri="{FF2B5EF4-FFF2-40B4-BE49-F238E27FC236}">
                <a16:creationId xmlns:a16="http://schemas.microsoft.com/office/drawing/2014/main" id="{1731F901-089A-402F-37F0-B2A8020DE2D5}"/>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7932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92474"/>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l" defTabSz="914400" rtl="0" eaLnBrk="1" latinLnBrk="0" hangingPunct="1">
        <a:lnSpc>
          <a:spcPct val="100000"/>
        </a:lnSpc>
        <a:spcBef>
          <a:spcPct val="0"/>
        </a:spcBef>
        <a:buClr>
          <a:schemeClr val="tx1"/>
        </a:buClr>
        <a:buNone/>
        <a:defRPr sz="2200" b="1" i="0" kern="1200" spc="40" baseline="0">
          <a:solidFill>
            <a:schemeClr val="tx1"/>
          </a:solidFill>
          <a:latin typeface="TIAA Challenger Semibold" pitchFamily="2" charset="77"/>
          <a:ea typeface="+mj-ea"/>
          <a:cs typeface="+mj-cs"/>
        </a:defRPr>
      </a:lvl1pPr>
    </p:titleStyle>
    <p:body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p15:clr>
            <a:srgbClr val="F26B43"/>
          </p15:clr>
        </p15:guide>
        <p15:guide id="2" orient="horz" pos="2160">
          <p15:clr>
            <a:srgbClr val="F26B43"/>
          </p15:clr>
        </p15:guide>
        <p15:guide id="3" pos="3742">
          <p15:clr>
            <a:srgbClr val="F26B43"/>
          </p15:clr>
        </p15:guide>
        <p15:guide id="4" pos="3936">
          <p15:clr>
            <a:srgbClr val="F26B43"/>
          </p15:clr>
        </p15:guide>
        <p15:guide id="5" pos="5568">
          <p15:clr>
            <a:srgbClr val="F26B43"/>
          </p15:clr>
        </p15:guide>
        <p15:guide id="6" pos="5666">
          <p15:clr>
            <a:srgbClr val="F26B43"/>
          </p15:clr>
        </p15:guide>
        <p15:guide id="7" pos="5762">
          <p15:clr>
            <a:srgbClr val="F26B43"/>
          </p15:clr>
        </p15:guide>
        <p15:guide id="8" pos="2110">
          <p15:clr>
            <a:srgbClr val="F26B43"/>
          </p15:clr>
        </p15:guide>
        <p15:guide id="9" pos="2014">
          <p15:clr>
            <a:srgbClr val="F26B43"/>
          </p15:clr>
        </p15:guide>
        <p15:guide id="10" pos="1918">
          <p15:clr>
            <a:srgbClr val="F26B43"/>
          </p15:clr>
        </p15:guide>
        <p15:guide id="11" pos="288">
          <p15:clr>
            <a:srgbClr val="F26B43"/>
          </p15:clr>
        </p15:guide>
        <p15:guide id="12" pos="192">
          <p15:clr>
            <a:srgbClr val="F26B43"/>
          </p15:clr>
        </p15:guide>
        <p15:guide id="13" pos="96">
          <p15:clr>
            <a:srgbClr val="F26B43"/>
          </p15:clr>
        </p15:guide>
        <p15:guide id="14" pos="7392">
          <p15:clr>
            <a:srgbClr val="F26B43"/>
          </p15:clr>
        </p15:guide>
        <p15:guide id="15" pos="7488">
          <p15:clr>
            <a:srgbClr val="F26B43"/>
          </p15:clr>
        </p15:guide>
        <p15:guide id="16" pos="7584">
          <p15:clr>
            <a:srgbClr val="F26B43"/>
          </p15:clr>
        </p15:guide>
        <p15:guide id="17" orient="horz" pos="1186">
          <p15:clr>
            <a:srgbClr val="F26B43"/>
          </p15:clr>
        </p15:guide>
        <p15:guide id="18" orient="horz" pos="3134">
          <p15:clr>
            <a:srgbClr val="F26B43"/>
          </p15:clr>
        </p15:guide>
        <p15:guide id="19" orient="horz" pos="288">
          <p15:clr>
            <a:srgbClr val="F26B43"/>
          </p15:clr>
        </p15:guide>
        <p15:guide id="20" orient="horz" pos="190">
          <p15:clr>
            <a:srgbClr val="F26B43"/>
          </p15:clr>
        </p15:guide>
        <p15:guide id="21" orient="horz" pos="94">
          <p15:clr>
            <a:srgbClr val="F26B43"/>
          </p15:clr>
        </p15:guide>
        <p15:guide id="22" orient="horz" pos="4152">
          <p15:clr>
            <a:srgbClr val="F26B43"/>
          </p15:clr>
        </p15:guide>
        <p15:guide id="23" orient="horz" pos="4228">
          <p15:clr>
            <a:srgbClr val="F26B43"/>
          </p15:clr>
        </p15:guide>
        <p15:guide id="24" orient="horz" pos="389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bin"/><Relationship Id="rId5" Type="http://schemas.openxmlformats.org/officeDocument/2006/relationships/image" Target="../media/image30.png"/><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image" Target="../media/image35.bin"/></Relationships>
</file>

<file path=ppt/slides/_rels/slide16.xml.rels><?xml version="1.0" encoding="UTF-8" standalone="yes"?>
<Relationships xmlns="http://schemas.openxmlformats.org/package/2006/relationships"><Relationship Id="rId8" Type="http://schemas.openxmlformats.org/officeDocument/2006/relationships/image" Target="../media/image41.bin"/><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9.bin"/><Relationship Id="rId5" Type="http://schemas.openxmlformats.org/officeDocument/2006/relationships/image" Target="../media/image38.png"/><Relationship Id="rId10" Type="http://schemas.openxmlformats.org/officeDocument/2006/relationships/image" Target="../media/image43.bin"/><Relationship Id="rId4" Type="http://schemas.openxmlformats.org/officeDocument/2006/relationships/image" Target="../media/image37.bin"/><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bin"/><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chart" Target="../charts/chart9.xml"/><Relationship Id="rId4" Type="http://schemas.openxmlformats.org/officeDocument/2006/relationships/image" Target="../media/image45.bin"/></Relationships>
</file>

<file path=ppt/slides/_rels/slide18.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5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54.bin"/><Relationship Id="rId5" Type="http://schemas.openxmlformats.org/officeDocument/2006/relationships/image" Target="../media/image53.png"/><Relationship Id="rId4" Type="http://schemas.openxmlformats.org/officeDocument/2006/relationships/image" Target="../media/image52.bin"/></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58.bin"/><Relationship Id="rId5" Type="http://schemas.openxmlformats.org/officeDocument/2006/relationships/image" Target="../media/image57.png"/><Relationship Id="rId4" Type="http://schemas.openxmlformats.org/officeDocument/2006/relationships/image" Target="../media/image56.bin"/></Relationships>
</file>

<file path=ppt/slides/_rels/slide24.xml.rels><?xml version="1.0" encoding="UTF-8" standalone="yes"?>
<Relationships xmlns="http://schemas.openxmlformats.org/package/2006/relationships"><Relationship Id="rId8" Type="http://schemas.openxmlformats.org/officeDocument/2006/relationships/image" Target="../media/image64.bin"/><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62.bin"/><Relationship Id="rId5" Type="http://schemas.openxmlformats.org/officeDocument/2006/relationships/image" Target="../media/image61.png"/><Relationship Id="rId4" Type="http://schemas.openxmlformats.org/officeDocument/2006/relationships/image" Target="../media/image60.bin"/></Relationships>
</file>

<file path=ppt/slides/_rels/slide25.xml.rels><?xml version="1.0" encoding="UTF-8" standalone="yes"?>
<Relationships xmlns="http://schemas.openxmlformats.org/package/2006/relationships"><Relationship Id="rId8" Type="http://schemas.openxmlformats.org/officeDocument/2006/relationships/image" Target="../media/image70.bin"/><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68.bin"/><Relationship Id="rId5" Type="http://schemas.openxmlformats.org/officeDocument/2006/relationships/image" Target="../media/image67.png"/><Relationship Id="rId4" Type="http://schemas.openxmlformats.org/officeDocument/2006/relationships/image" Target="../media/image66.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8" Type="http://schemas.openxmlformats.org/officeDocument/2006/relationships/image" Target="../media/image76.bin"/><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4.bin"/><Relationship Id="rId5" Type="http://schemas.openxmlformats.org/officeDocument/2006/relationships/image" Target="../media/image73.png"/><Relationship Id="rId4" Type="http://schemas.openxmlformats.org/officeDocument/2006/relationships/image" Target="../media/image72.bin"/></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0.bin"/><Relationship Id="rId5" Type="http://schemas.openxmlformats.org/officeDocument/2006/relationships/image" Target="../media/image79.png"/><Relationship Id="rId4" Type="http://schemas.openxmlformats.org/officeDocument/2006/relationships/image" Target="../media/image78.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bin"/><Relationship Id="rId5" Type="http://schemas.openxmlformats.org/officeDocument/2006/relationships/image" Target="../media/image22.png"/><Relationship Id="rId4" Type="http://schemas.openxmlformats.org/officeDocument/2006/relationships/image" Target="../media/image21.bin"/></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bin"/><Relationship Id="rId5" Type="http://schemas.openxmlformats.org/officeDocument/2006/relationships/image" Target="../media/image26.png"/><Relationship Id="rId4" Type="http://schemas.openxmlformats.org/officeDocument/2006/relationships/image" Target="../media/image25.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9.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0BC237-3038-267D-D395-485817086D6A}"/>
              </a:ext>
            </a:extLst>
          </p:cNvPr>
          <p:cNvSpPr>
            <a:spLocks noGrp="1"/>
          </p:cNvSpPr>
          <p:nvPr>
            <p:ph type="body" sz="quarter" idx="12"/>
          </p:nvPr>
        </p:nvSpPr>
        <p:spPr/>
        <p:txBody>
          <a:bodyPr/>
          <a:lstStyle/>
          <a:p>
            <a:r>
              <a:rPr lang="en-US"/>
              <a:t>Rich Carroll</a:t>
            </a:r>
            <a:endParaRPr lang="en-US" dirty="0"/>
          </a:p>
        </p:txBody>
      </p:sp>
      <p:sp>
        <p:nvSpPr>
          <p:cNvPr id="2" name="Text Placeholder 1">
            <a:extLst>
              <a:ext uri="{FF2B5EF4-FFF2-40B4-BE49-F238E27FC236}">
                <a16:creationId xmlns:a16="http://schemas.microsoft.com/office/drawing/2014/main" id="{6264A41F-FD94-F590-9576-9C7C87D2B52E}"/>
              </a:ext>
            </a:extLst>
          </p:cNvPr>
          <p:cNvSpPr>
            <a:spLocks noGrp="1"/>
          </p:cNvSpPr>
          <p:nvPr>
            <p:ph type="body" sz="quarter" idx="10"/>
          </p:nvPr>
        </p:nvSpPr>
        <p:spPr/>
        <p:txBody>
          <a:bodyPr/>
          <a:lstStyle/>
          <a:p>
            <a:r>
              <a:rPr lang="en-US" sz="4000" b="0" dirty="0"/>
              <a:t>Investing essentials</a:t>
            </a:r>
          </a:p>
          <a:p>
            <a:endParaRPr lang="en-US" dirty="0"/>
          </a:p>
        </p:txBody>
      </p:sp>
      <p:sp>
        <p:nvSpPr>
          <p:cNvPr id="3" name="Text Placeholder 2">
            <a:extLst>
              <a:ext uri="{FF2B5EF4-FFF2-40B4-BE49-F238E27FC236}">
                <a16:creationId xmlns:a16="http://schemas.microsoft.com/office/drawing/2014/main" id="{4BCAEE34-DECC-1C46-4236-96766ABA1E23}"/>
              </a:ext>
            </a:extLst>
          </p:cNvPr>
          <p:cNvSpPr>
            <a:spLocks noGrp="1"/>
          </p:cNvSpPr>
          <p:nvPr>
            <p:ph type="body" sz="quarter" idx="11"/>
          </p:nvPr>
        </p:nvSpPr>
        <p:spPr/>
        <p:txBody>
          <a:bodyPr/>
          <a:lstStyle/>
          <a:p>
            <a:r>
              <a:rPr lang="en-US" dirty="0"/>
              <a:t>5 principles to help you invest with confidence</a:t>
            </a:r>
          </a:p>
          <a:p>
            <a:endParaRPr lang="en-US" dirty="0"/>
          </a:p>
        </p:txBody>
      </p:sp>
      <p:sp>
        <p:nvSpPr>
          <p:cNvPr id="11" name="Text Placeholder 3">
            <a:extLst>
              <a:ext uri="{FF2B5EF4-FFF2-40B4-BE49-F238E27FC236}">
                <a16:creationId xmlns:a16="http://schemas.microsoft.com/office/drawing/2014/main" id="{8702E1C5-7F80-4AEC-3C34-CEC7CFE8863B}"/>
              </a:ext>
            </a:extLst>
          </p:cNvPr>
          <p:cNvSpPr txBox="1">
            <a:spLocks/>
          </p:cNvSpPr>
          <p:nvPr/>
        </p:nvSpPr>
        <p:spPr>
          <a:xfrm>
            <a:off x="344473" y="5424291"/>
            <a:ext cx="6386497" cy="376145"/>
          </a:xfrm>
          <a:prstGeom prst="rect">
            <a:avLst/>
          </a:prstGeom>
        </p:spPr>
        <p:txBody>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a:t>Financial Consultant</a:t>
            </a:r>
            <a:r>
              <a:rPr lang="en-US"/>
              <a:t>, </a:t>
            </a:r>
            <a:r>
              <a:rPr lang="en-US" sz="1300" dirty="0"/>
              <a:t>TIAA</a:t>
            </a:r>
          </a:p>
        </p:txBody>
      </p:sp>
      <p:sp>
        <p:nvSpPr>
          <p:cNvPr id="12" name="TextBox 11">
            <a:extLst>
              <a:ext uri="{FF2B5EF4-FFF2-40B4-BE49-F238E27FC236}">
                <a16:creationId xmlns:a16="http://schemas.microsoft.com/office/drawing/2014/main" id="{51CCB7FB-E0C5-50AD-65CD-4BFF9BD2DF78}"/>
              </a:ext>
            </a:extLst>
          </p:cNvPr>
          <p:cNvSpPr txBox="1"/>
          <p:nvPr/>
        </p:nvSpPr>
        <p:spPr>
          <a:xfrm>
            <a:off x="462123" y="6285581"/>
            <a:ext cx="2146434" cy="145424"/>
          </a:xfrm>
          <a:prstGeom prst="rect">
            <a:avLst/>
          </a:prstGeom>
          <a:noFill/>
        </p:spPr>
        <p:txBody>
          <a:bodyPr wrap="square" lIns="0" tIns="0" rIns="0" bIns="0" rtlCol="0">
            <a:spAutoFit/>
          </a:bodyPr>
          <a:lstStyle/>
          <a:p>
            <a:pPr algn="l">
              <a:lnSpc>
                <a:spcPct val="90000"/>
              </a:lnSpc>
              <a:spcBef>
                <a:spcPts val="0"/>
              </a:spcBef>
              <a:spcAft>
                <a:spcPts val="600"/>
              </a:spcAft>
              <a:buFont typeface="Arial" panose="020B0604020202020204" pitchFamily="34" charset="0"/>
              <a:buNone/>
            </a:pPr>
            <a:r>
              <a:rPr lang="en-US" sz="1050" spc="0">
                <a:latin typeface="Ringside Narrow Book" panose="02000500000000000000" pitchFamily="2" charset="0"/>
                <a:cs typeface="Sentinel Book" panose="02060603060506030203" pitchFamily="18" charset="0"/>
              </a:rPr>
              <a:t>10/08/2025</a:t>
            </a:r>
            <a:endParaRPr lang="en-US" sz="1050" spc="0" dirty="0">
              <a:latin typeface="Ringside Narrow Book" panose="02000500000000000000" pitchFamily="2" charset="0"/>
              <a:cs typeface="Sentinel Book" panose="02060603060506030203" pitchFamily="18" charset="0"/>
            </a:endParaRPr>
          </a:p>
        </p:txBody>
      </p:sp>
      <p:pic>
        <p:nvPicPr>
          <p:cNvPr id="5" name="Picture 4" descr="Blue text on a black background&#10;&#10;AI-generated content may be incorrect.">
            <a:extLst>
              <a:ext uri="{FF2B5EF4-FFF2-40B4-BE49-F238E27FC236}">
                <a16:creationId xmlns:a16="http://schemas.microsoft.com/office/drawing/2014/main" id="{3D534F60-104F-00C6-049C-EFBF4F7D3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917" y="5873118"/>
            <a:ext cx="1993150" cy="485175"/>
          </a:xfrm>
          <a:prstGeom prst="rect">
            <a:avLst/>
          </a:prstGeom>
        </p:spPr>
      </p:pic>
    </p:spTree>
    <p:extLst>
      <p:ext uri="{BB962C8B-B14F-4D97-AF65-F5344CB8AC3E}">
        <p14:creationId xmlns:p14="http://schemas.microsoft.com/office/powerpoint/2010/main" val="241273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9EE07-99CB-7F70-6A84-E6E5A0C81907}"/>
              </a:ext>
            </a:extLst>
          </p:cNvPr>
          <p:cNvSpPr txBox="1"/>
          <p:nvPr/>
        </p:nvSpPr>
        <p:spPr>
          <a:xfrm>
            <a:off x="478447" y="5986397"/>
            <a:ext cx="10503497" cy="326756"/>
          </a:xfrm>
          <a:prstGeom prst="rect">
            <a:avLst/>
          </a:prstGeom>
          <a:noFill/>
        </p:spPr>
        <p:txBody>
          <a:bodyPr wrap="square">
            <a:spAutoFit/>
          </a:bodyPr>
          <a:lstStyle/>
          <a:p>
            <a:pPr>
              <a:lnSpc>
                <a:spcPct val="90000"/>
              </a:lnSpc>
              <a:spcAft>
                <a:spcPts val="100"/>
              </a:spcAft>
            </a:pPr>
            <a:r>
              <a:rPr lang="en-US" sz="800" dirty="0">
                <a:effectLst/>
                <a:latin typeface="Ringside Narrow Book" panose="02000500000000000000" pitchFamily="2" charset="0"/>
              </a:rPr>
              <a:t>All examples are hypothetical and for illustration only. </a:t>
            </a:r>
          </a:p>
          <a:p>
            <a:pPr>
              <a:lnSpc>
                <a:spcPct val="90000"/>
              </a:lnSpc>
              <a:spcAft>
                <a:spcPts val="100"/>
              </a:spcAft>
            </a:pPr>
            <a:r>
              <a:rPr lang="en-US" sz="800" dirty="0">
                <a:effectLst/>
                <a:latin typeface="Ringside Narrow Book" panose="02000500000000000000" pitchFamily="2" charset="0"/>
              </a:rPr>
              <a:t>Diversification is a technique to help reduce risk. There is no guarantee that diversification will protect against a loss of income.</a:t>
            </a:r>
          </a:p>
        </p:txBody>
      </p:sp>
      <p:sp>
        <p:nvSpPr>
          <p:cNvPr id="32" name="Text Placeholder 1">
            <a:extLst>
              <a:ext uri="{FF2B5EF4-FFF2-40B4-BE49-F238E27FC236}">
                <a16:creationId xmlns:a16="http://schemas.microsoft.com/office/drawing/2014/main" id="{65D90F88-907B-5C6F-5F70-B8608D128073}"/>
              </a:ext>
            </a:extLst>
          </p:cNvPr>
          <p:cNvSpPr txBox="1">
            <a:spLocks/>
          </p:cNvSpPr>
          <p:nvPr/>
        </p:nvSpPr>
        <p:spPr>
          <a:xfrm>
            <a:off x="478447" y="572962"/>
            <a:ext cx="10299700" cy="10217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2"/>
                </a:solidFill>
                <a:latin typeface="Ringside Narrow" panose="02000500000000000000" pitchFamily="2" charset="0"/>
              </a:rPr>
              <a:t>ASSET ALLOCATION</a:t>
            </a:r>
          </a:p>
          <a:p>
            <a:pPr marL="0" indent="0">
              <a:buNone/>
            </a:pPr>
            <a:r>
              <a:rPr lang="en-US" sz="4000" b="1" dirty="0">
                <a:latin typeface="TIAA Challenger Black" pitchFamily="2" charset="77"/>
              </a:rPr>
              <a:t>Different mixes help with different goals. </a:t>
            </a:r>
          </a:p>
        </p:txBody>
      </p:sp>
      <p:graphicFrame>
        <p:nvGraphicFramePr>
          <p:cNvPr id="6" name="Chart 5">
            <a:extLst>
              <a:ext uri="{FF2B5EF4-FFF2-40B4-BE49-F238E27FC236}">
                <a16:creationId xmlns:a16="http://schemas.microsoft.com/office/drawing/2014/main" id="{CD7C2B6C-140B-651E-B184-99C137C2E349}"/>
              </a:ext>
            </a:extLst>
          </p:cNvPr>
          <p:cNvGraphicFramePr/>
          <p:nvPr>
            <p:extLst>
              <p:ext uri="{D42A27DB-BD31-4B8C-83A1-F6EECF244321}">
                <p14:modId xmlns:p14="http://schemas.microsoft.com/office/powerpoint/2010/main" val="247473469"/>
              </p:ext>
            </p:extLst>
          </p:nvPr>
        </p:nvGraphicFramePr>
        <p:xfrm>
          <a:off x="1733619" y="2050965"/>
          <a:ext cx="1995764" cy="1715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a:extLst>
              <a:ext uri="{FF2B5EF4-FFF2-40B4-BE49-F238E27FC236}">
                <a16:creationId xmlns:a16="http://schemas.microsoft.com/office/drawing/2014/main" id="{4558B27A-5A40-4CB3-7A2A-7C460AA830F8}"/>
              </a:ext>
            </a:extLst>
          </p:cNvPr>
          <p:cNvGraphicFramePr/>
          <p:nvPr>
            <p:extLst>
              <p:ext uri="{D42A27DB-BD31-4B8C-83A1-F6EECF244321}">
                <p14:modId xmlns:p14="http://schemas.microsoft.com/office/powerpoint/2010/main" val="3752353014"/>
              </p:ext>
            </p:extLst>
          </p:nvPr>
        </p:nvGraphicFramePr>
        <p:xfrm>
          <a:off x="6600902" y="2050965"/>
          <a:ext cx="1995764" cy="17156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Chart 61">
            <a:extLst>
              <a:ext uri="{FF2B5EF4-FFF2-40B4-BE49-F238E27FC236}">
                <a16:creationId xmlns:a16="http://schemas.microsoft.com/office/drawing/2014/main" id="{EB6B31A7-DF96-7892-5862-73E6D597C0B1}"/>
              </a:ext>
            </a:extLst>
          </p:cNvPr>
          <p:cNvGraphicFramePr/>
          <p:nvPr>
            <p:extLst>
              <p:ext uri="{D42A27DB-BD31-4B8C-83A1-F6EECF244321}">
                <p14:modId xmlns:p14="http://schemas.microsoft.com/office/powerpoint/2010/main" val="3040231151"/>
              </p:ext>
            </p:extLst>
          </p:nvPr>
        </p:nvGraphicFramePr>
        <p:xfrm>
          <a:off x="8923846" y="2050965"/>
          <a:ext cx="1995764" cy="17156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1" name="Chart 80">
            <a:extLst>
              <a:ext uri="{FF2B5EF4-FFF2-40B4-BE49-F238E27FC236}">
                <a16:creationId xmlns:a16="http://schemas.microsoft.com/office/drawing/2014/main" id="{ED8F2449-CFE3-C933-F1D7-6718BBDE3D48}"/>
              </a:ext>
            </a:extLst>
          </p:cNvPr>
          <p:cNvGraphicFramePr/>
          <p:nvPr>
            <p:extLst>
              <p:ext uri="{D42A27DB-BD31-4B8C-83A1-F6EECF244321}">
                <p14:modId xmlns:p14="http://schemas.microsoft.com/office/powerpoint/2010/main" val="2071707332"/>
              </p:ext>
            </p:extLst>
          </p:nvPr>
        </p:nvGraphicFramePr>
        <p:xfrm>
          <a:off x="4126136" y="2050965"/>
          <a:ext cx="1995764" cy="1715693"/>
        </p:xfrm>
        <a:graphic>
          <a:graphicData uri="http://schemas.openxmlformats.org/drawingml/2006/chart">
            <c:chart xmlns:c="http://schemas.openxmlformats.org/drawingml/2006/chart" xmlns:r="http://schemas.openxmlformats.org/officeDocument/2006/relationships" r:id="rId6"/>
          </a:graphicData>
        </a:graphic>
      </p:graphicFrame>
      <p:sp>
        <p:nvSpPr>
          <p:cNvPr id="98" name="Text Placeholder 1">
            <a:extLst>
              <a:ext uri="{FF2B5EF4-FFF2-40B4-BE49-F238E27FC236}">
                <a16:creationId xmlns:a16="http://schemas.microsoft.com/office/drawing/2014/main" id="{420F5DA3-0831-4A9B-73EA-67F1AAB8AC0E}"/>
              </a:ext>
            </a:extLst>
          </p:cNvPr>
          <p:cNvSpPr txBox="1">
            <a:spLocks/>
          </p:cNvSpPr>
          <p:nvPr/>
        </p:nvSpPr>
        <p:spPr>
          <a:xfrm flipH="1">
            <a:off x="1691202" y="1768673"/>
            <a:ext cx="2073064" cy="409584"/>
          </a:xfrm>
          <a:prstGeom prst="rect">
            <a:avLst/>
          </a:prstGeom>
        </p:spPr>
        <p:txBody>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0"/>
              </a:spcAft>
            </a:pPr>
            <a:r>
              <a:rPr lang="en-US" sz="1600" b="1" dirty="0">
                <a:solidFill>
                  <a:schemeClr val="tx1"/>
                </a:solidFill>
                <a:latin typeface="Ringside Narrow" panose="02000500000000000000" pitchFamily="2" charset="0"/>
              </a:rPr>
              <a:t>Aggressive</a:t>
            </a:r>
          </a:p>
        </p:txBody>
      </p:sp>
      <p:sp>
        <p:nvSpPr>
          <p:cNvPr id="99" name="Text Placeholder 1">
            <a:extLst>
              <a:ext uri="{FF2B5EF4-FFF2-40B4-BE49-F238E27FC236}">
                <a16:creationId xmlns:a16="http://schemas.microsoft.com/office/drawing/2014/main" id="{5961BA0B-3996-C5AD-7BFB-867AD711D3D6}"/>
              </a:ext>
            </a:extLst>
          </p:cNvPr>
          <p:cNvSpPr txBox="1">
            <a:spLocks/>
          </p:cNvSpPr>
          <p:nvPr/>
        </p:nvSpPr>
        <p:spPr>
          <a:xfrm flipH="1">
            <a:off x="4052932" y="1768673"/>
            <a:ext cx="2142173" cy="409584"/>
          </a:xfrm>
          <a:prstGeom prst="rect">
            <a:avLst/>
          </a:prstGeom>
        </p:spPr>
        <p:txBody>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0"/>
              </a:spcAft>
            </a:pPr>
            <a:r>
              <a:rPr lang="en-US" sz="1600" b="1" dirty="0">
                <a:solidFill>
                  <a:schemeClr val="tx1"/>
                </a:solidFill>
                <a:latin typeface="Ringside Narrow" panose="02000500000000000000" pitchFamily="2" charset="0"/>
              </a:rPr>
              <a:t>Moderately aggressive</a:t>
            </a:r>
          </a:p>
        </p:txBody>
      </p:sp>
      <p:sp>
        <p:nvSpPr>
          <p:cNvPr id="100" name="Text Placeholder 1">
            <a:extLst>
              <a:ext uri="{FF2B5EF4-FFF2-40B4-BE49-F238E27FC236}">
                <a16:creationId xmlns:a16="http://schemas.microsoft.com/office/drawing/2014/main" id="{8BD7D585-EC77-93FF-69CF-DCF3B6F63B5E}"/>
              </a:ext>
            </a:extLst>
          </p:cNvPr>
          <p:cNvSpPr txBox="1">
            <a:spLocks/>
          </p:cNvSpPr>
          <p:nvPr/>
        </p:nvSpPr>
        <p:spPr>
          <a:xfrm flipH="1">
            <a:off x="6011327" y="1768673"/>
            <a:ext cx="3167942" cy="409584"/>
          </a:xfrm>
          <a:prstGeom prst="rect">
            <a:avLst/>
          </a:prstGeom>
        </p:spPr>
        <p:txBody>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0"/>
              </a:spcAft>
            </a:pPr>
            <a:r>
              <a:rPr lang="en-US" sz="1600" b="1" dirty="0">
                <a:solidFill>
                  <a:schemeClr val="tx1"/>
                </a:solidFill>
                <a:latin typeface="Ringside Narrow" panose="02000500000000000000" pitchFamily="2" charset="0"/>
              </a:rPr>
              <a:t>Moderately conservative</a:t>
            </a:r>
          </a:p>
        </p:txBody>
      </p:sp>
      <p:sp>
        <p:nvSpPr>
          <p:cNvPr id="101" name="Text Placeholder 1">
            <a:extLst>
              <a:ext uri="{FF2B5EF4-FFF2-40B4-BE49-F238E27FC236}">
                <a16:creationId xmlns:a16="http://schemas.microsoft.com/office/drawing/2014/main" id="{BCD8C60D-B4FE-C9A0-882C-E6C189A72B89}"/>
              </a:ext>
            </a:extLst>
          </p:cNvPr>
          <p:cNvSpPr txBox="1">
            <a:spLocks/>
          </p:cNvSpPr>
          <p:nvPr/>
        </p:nvSpPr>
        <p:spPr>
          <a:xfrm flipH="1">
            <a:off x="8579173" y="1768673"/>
            <a:ext cx="2685110" cy="409584"/>
          </a:xfrm>
          <a:prstGeom prst="rect">
            <a:avLst/>
          </a:prstGeom>
        </p:spPr>
        <p:txBody>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0"/>
              </a:spcAft>
            </a:pPr>
            <a:r>
              <a:rPr lang="en-US" sz="1600" b="1" dirty="0">
                <a:solidFill>
                  <a:schemeClr val="tx1"/>
                </a:solidFill>
                <a:latin typeface="Ringside Narrow" panose="02000500000000000000" pitchFamily="2" charset="0"/>
              </a:rPr>
              <a:t>Conservative</a:t>
            </a:r>
          </a:p>
        </p:txBody>
      </p:sp>
      <p:sp>
        <p:nvSpPr>
          <p:cNvPr id="132" name="Rectangle 131">
            <a:extLst>
              <a:ext uri="{FF2B5EF4-FFF2-40B4-BE49-F238E27FC236}">
                <a16:creationId xmlns:a16="http://schemas.microsoft.com/office/drawing/2014/main" id="{CCEAC939-24DF-AD24-D1CA-6C664EC3640A}"/>
              </a:ext>
            </a:extLst>
          </p:cNvPr>
          <p:cNvSpPr/>
          <p:nvPr/>
        </p:nvSpPr>
        <p:spPr>
          <a:xfrm>
            <a:off x="587824" y="4039982"/>
            <a:ext cx="234415" cy="2344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Ringside Narrow Book" panose="02000500000000000000" pitchFamily="2" charset="0"/>
            </a:endParaRPr>
          </a:p>
        </p:txBody>
      </p:sp>
      <p:sp>
        <p:nvSpPr>
          <p:cNvPr id="24" name="Rectangle 23">
            <a:extLst>
              <a:ext uri="{FF2B5EF4-FFF2-40B4-BE49-F238E27FC236}">
                <a16:creationId xmlns:a16="http://schemas.microsoft.com/office/drawing/2014/main" id="{C8761A90-ABA2-8570-1994-9FC8762F1135}"/>
              </a:ext>
            </a:extLst>
          </p:cNvPr>
          <p:cNvSpPr/>
          <p:nvPr/>
        </p:nvSpPr>
        <p:spPr>
          <a:xfrm>
            <a:off x="582378" y="4771630"/>
            <a:ext cx="234416" cy="2344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Ringside Narrow Book" panose="02000500000000000000" pitchFamily="2" charset="0"/>
            </a:endParaRPr>
          </a:p>
        </p:txBody>
      </p:sp>
      <p:sp>
        <p:nvSpPr>
          <p:cNvPr id="26" name="Rectangle 25">
            <a:extLst>
              <a:ext uri="{FF2B5EF4-FFF2-40B4-BE49-F238E27FC236}">
                <a16:creationId xmlns:a16="http://schemas.microsoft.com/office/drawing/2014/main" id="{E2AC1F6F-BBB0-D249-7349-7AC1D305904B}"/>
              </a:ext>
            </a:extLst>
          </p:cNvPr>
          <p:cNvSpPr/>
          <p:nvPr/>
        </p:nvSpPr>
        <p:spPr>
          <a:xfrm>
            <a:off x="582377" y="4401640"/>
            <a:ext cx="235773" cy="235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Ringside Narrow Book" panose="02000500000000000000" pitchFamily="2" charset="0"/>
            </a:endParaRPr>
          </a:p>
        </p:txBody>
      </p:sp>
      <p:sp>
        <p:nvSpPr>
          <p:cNvPr id="29" name="Rectangle 28">
            <a:extLst>
              <a:ext uri="{FF2B5EF4-FFF2-40B4-BE49-F238E27FC236}">
                <a16:creationId xmlns:a16="http://schemas.microsoft.com/office/drawing/2014/main" id="{B119BD5D-9159-167B-BE98-B488892DC766}"/>
              </a:ext>
            </a:extLst>
          </p:cNvPr>
          <p:cNvSpPr/>
          <p:nvPr/>
        </p:nvSpPr>
        <p:spPr>
          <a:xfrm>
            <a:off x="582378" y="5133461"/>
            <a:ext cx="234417" cy="234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Ringside Narrow Book" panose="02000500000000000000" pitchFamily="2" charset="0"/>
            </a:endParaRPr>
          </a:p>
        </p:txBody>
      </p:sp>
      <p:sp>
        <p:nvSpPr>
          <p:cNvPr id="33" name="Rectangle 32">
            <a:extLst>
              <a:ext uri="{FF2B5EF4-FFF2-40B4-BE49-F238E27FC236}">
                <a16:creationId xmlns:a16="http://schemas.microsoft.com/office/drawing/2014/main" id="{0CE9DB24-EA5B-B76B-B9D1-0526EB648E40}"/>
              </a:ext>
            </a:extLst>
          </p:cNvPr>
          <p:cNvSpPr/>
          <p:nvPr/>
        </p:nvSpPr>
        <p:spPr>
          <a:xfrm>
            <a:off x="582375" y="5493113"/>
            <a:ext cx="234417" cy="2344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Ringside Narrow Book" panose="02000500000000000000" pitchFamily="2" charset="0"/>
            </a:endParaRPr>
          </a:p>
        </p:txBody>
      </p:sp>
      <p:graphicFrame>
        <p:nvGraphicFramePr>
          <p:cNvPr id="104" name="Table 103">
            <a:extLst>
              <a:ext uri="{FF2B5EF4-FFF2-40B4-BE49-F238E27FC236}">
                <a16:creationId xmlns:a16="http://schemas.microsoft.com/office/drawing/2014/main" id="{5B7AE440-92E0-2719-47B3-B13A120466FA}"/>
              </a:ext>
            </a:extLst>
          </p:cNvPr>
          <p:cNvGraphicFramePr>
            <a:graphicFrameLocks noGrp="1"/>
          </p:cNvGraphicFramePr>
          <p:nvPr>
            <p:extLst>
              <p:ext uri="{D42A27DB-BD31-4B8C-83A1-F6EECF244321}">
                <p14:modId xmlns:p14="http://schemas.microsoft.com/office/powerpoint/2010/main" val="877884889"/>
              </p:ext>
            </p:extLst>
          </p:nvPr>
        </p:nvGraphicFramePr>
        <p:xfrm>
          <a:off x="944880" y="3995437"/>
          <a:ext cx="9306560" cy="1784910"/>
        </p:xfrm>
        <a:graphic>
          <a:graphicData uri="http://schemas.openxmlformats.org/drawingml/2006/table">
            <a:tbl>
              <a:tblPr firstRow="1" bandRow="1">
                <a:tableStyleId>{5C22544A-7EE6-4342-B048-85BDC9FD1C3A}</a:tableStyleId>
              </a:tblPr>
              <a:tblGrid>
                <a:gridCol w="1397011">
                  <a:extLst>
                    <a:ext uri="{9D8B030D-6E8A-4147-A177-3AD203B41FA5}">
                      <a16:colId xmlns:a16="http://schemas.microsoft.com/office/drawing/2014/main" val="3250195912"/>
                    </a:ext>
                  </a:extLst>
                </a:gridCol>
                <a:gridCol w="685789">
                  <a:extLst>
                    <a:ext uri="{9D8B030D-6E8A-4147-A177-3AD203B41FA5}">
                      <a16:colId xmlns:a16="http://schemas.microsoft.com/office/drawing/2014/main" val="3770858060"/>
                    </a:ext>
                  </a:extLst>
                </a:gridCol>
                <a:gridCol w="2336800">
                  <a:extLst>
                    <a:ext uri="{9D8B030D-6E8A-4147-A177-3AD203B41FA5}">
                      <a16:colId xmlns:a16="http://schemas.microsoft.com/office/drawing/2014/main" val="3989015720"/>
                    </a:ext>
                  </a:extLst>
                </a:gridCol>
                <a:gridCol w="2580640">
                  <a:extLst>
                    <a:ext uri="{9D8B030D-6E8A-4147-A177-3AD203B41FA5}">
                      <a16:colId xmlns:a16="http://schemas.microsoft.com/office/drawing/2014/main" val="1364790456"/>
                    </a:ext>
                  </a:extLst>
                </a:gridCol>
                <a:gridCol w="2306320">
                  <a:extLst>
                    <a:ext uri="{9D8B030D-6E8A-4147-A177-3AD203B41FA5}">
                      <a16:colId xmlns:a16="http://schemas.microsoft.com/office/drawing/2014/main" val="2556141270"/>
                    </a:ext>
                  </a:extLst>
                </a:gridCol>
              </a:tblGrid>
              <a:tr h="356982">
                <a:tc>
                  <a:txBody>
                    <a:bodyPr/>
                    <a:lstStyle/>
                    <a:p>
                      <a:pPr algn="l"/>
                      <a:r>
                        <a:rPr lang="en-US" sz="1600" b="0" i="0">
                          <a:solidFill>
                            <a:schemeClr val="tx1"/>
                          </a:solidFill>
                          <a:latin typeface="Ringside Narrow Book" panose="02000500000000000000" pitchFamily="2" charset="0"/>
                        </a:rPr>
                        <a:t>Equities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86%</a:t>
                      </a: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12%</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1642272"/>
                  </a:ext>
                </a:extLst>
              </a:tr>
              <a:tr h="356982">
                <a:tc>
                  <a:txBody>
                    <a:bodyPr/>
                    <a:lstStyle/>
                    <a:p>
                      <a:pPr algn="l"/>
                      <a:r>
                        <a:rPr lang="en-US" sz="1600" b="0" i="0">
                          <a:solidFill>
                            <a:schemeClr val="tx1"/>
                          </a:solidFill>
                          <a:latin typeface="Ringside Narrow Book" panose="02000500000000000000" pitchFamily="2" charset="0"/>
                        </a:rPr>
                        <a:t>Real estate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9%</a:t>
                      </a:r>
                    </a:p>
                  </a:txBody>
                  <a:tcPr>
                    <a:lnL w="12700" cmpd="sng">
                      <a:noFill/>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8%</a:t>
                      </a:r>
                    </a:p>
                  </a:txBody>
                  <a:tcPr>
                    <a:lnL w="12700" cap="flat" cmpd="sng" algn="ctr">
                      <a:no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9018996"/>
                  </a:ext>
                </a:extLst>
              </a:tr>
              <a:tr h="356982">
                <a:tc>
                  <a:txBody>
                    <a:bodyPr/>
                    <a:lstStyle/>
                    <a:p>
                      <a:pPr algn="l"/>
                      <a:r>
                        <a:rPr lang="en-US" sz="1600" b="0" i="0">
                          <a:solidFill>
                            <a:schemeClr val="tx1"/>
                          </a:solidFill>
                          <a:latin typeface="Ringside Narrow Book" panose="02000500000000000000" pitchFamily="2" charset="0"/>
                        </a:rPr>
                        <a:t>Fixed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0%</a:t>
                      </a:r>
                    </a:p>
                  </a:txBody>
                  <a:tcPr>
                    <a:lnL w="12700" cmpd="sng">
                      <a:noFill/>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42%</a:t>
                      </a:r>
                    </a:p>
                  </a:txBody>
                  <a:tcPr>
                    <a:lnL w="12700" cap="flat" cmpd="sng" algn="ctr">
                      <a:no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9580740"/>
                  </a:ext>
                </a:extLst>
              </a:tr>
              <a:tr h="356982">
                <a:tc>
                  <a:txBody>
                    <a:bodyPr/>
                    <a:lstStyle/>
                    <a:p>
                      <a:pPr algn="l"/>
                      <a:r>
                        <a:rPr lang="en-US" sz="1600" b="0" i="0">
                          <a:solidFill>
                            <a:schemeClr val="tx1"/>
                          </a:solidFill>
                          <a:latin typeface="Ringside Narrow Book" panose="02000500000000000000" pitchFamily="2" charset="0"/>
                        </a:rPr>
                        <a:t>Money market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0%</a:t>
                      </a:r>
                    </a:p>
                  </a:txBody>
                  <a:tcPr>
                    <a:lnL w="12700" cmpd="sng">
                      <a:noFill/>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9%</a:t>
                      </a:r>
                    </a:p>
                  </a:txBody>
                  <a:tcPr>
                    <a:lnL w="12700" cap="flat" cmpd="sng" algn="ctr">
                      <a:no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7855792"/>
                  </a:ext>
                </a:extLst>
              </a:tr>
              <a:tr h="356982">
                <a:tc>
                  <a:txBody>
                    <a:bodyPr/>
                    <a:lstStyle/>
                    <a:p>
                      <a:pPr algn="l"/>
                      <a:r>
                        <a:rPr lang="en-US" sz="1600" b="0" i="0">
                          <a:solidFill>
                            <a:schemeClr val="tx1"/>
                          </a:solidFill>
                          <a:latin typeface="Ringside Narrow Book" panose="02000500000000000000" pitchFamily="2" charset="0"/>
                        </a:rPr>
                        <a:t>Guaranteed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5%</a:t>
                      </a:r>
                    </a:p>
                  </a:txBody>
                  <a:tcPr>
                    <a:lnL w="12700" cmpd="sng">
                      <a:noFill/>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600" b="0" i="0">
                          <a:solidFill>
                            <a:schemeClr val="tx1"/>
                          </a:solidFill>
                          <a:latin typeface="Ringside Narrow Book" panose="02000500000000000000" pitchFamily="2" charset="0"/>
                        </a:rPr>
                        <a:t>29%</a:t>
                      </a:r>
                    </a:p>
                  </a:txBody>
                  <a:tcPr>
                    <a:lnL w="12700" cap="flat" cmpd="sng" algn="ctr">
                      <a:no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2387311"/>
                  </a:ext>
                </a:extLst>
              </a:tr>
            </a:tbl>
          </a:graphicData>
        </a:graphic>
      </p:graphicFrame>
    </p:spTree>
    <p:extLst>
      <p:ext uri="{BB962C8B-B14F-4D97-AF65-F5344CB8AC3E}">
        <p14:creationId xmlns:p14="http://schemas.microsoft.com/office/powerpoint/2010/main" val="112665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heel(1)">
                                      <p:cBhvr>
                                        <p:cTn id="10" dur="2000"/>
                                        <p:tgtEl>
                                          <p:spTgt spid="8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2000"/>
                                        <p:tgtEl>
                                          <p:spTgt spid="4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heel(1)">
                                      <p:cBhvr>
                                        <p:cTn id="16"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42" grpId="0">
        <p:bldAsOne/>
      </p:bldGraphic>
      <p:bldGraphic spid="62" grpId="0">
        <p:bldAsOne/>
      </p:bldGraphic>
      <p:bldGraphic spid="8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ABA81B-CA19-4C5C-AE57-8652885FB582}"/>
              </a:ext>
            </a:extLst>
          </p:cNvPr>
          <p:cNvSpPr>
            <a:spLocks noGrp="1"/>
          </p:cNvSpPr>
          <p:nvPr>
            <p:ph type="body" sz="quarter" idx="11"/>
          </p:nvPr>
        </p:nvSpPr>
        <p:spPr>
          <a:xfrm>
            <a:off x="478447" y="572961"/>
            <a:ext cx="10299700" cy="947491"/>
          </a:xfrm>
        </p:spPr>
        <p:txBody>
          <a:bodyPr/>
          <a:lstStyle/>
          <a:p>
            <a:r>
              <a:rPr lang="en-US" sz="1600" b="1" dirty="0">
                <a:solidFill>
                  <a:schemeClr val="tx2"/>
                </a:solidFill>
                <a:latin typeface="Ringside Narrow" panose="02000500000000000000" pitchFamily="2" charset="0"/>
              </a:rPr>
              <a:t>SPREADING OUT RISK</a:t>
            </a:r>
          </a:p>
          <a:p>
            <a:r>
              <a:rPr lang="en-US" dirty="0"/>
              <a:t>Diversify within asset classes.</a:t>
            </a:r>
          </a:p>
        </p:txBody>
      </p:sp>
      <p:sp>
        <p:nvSpPr>
          <p:cNvPr id="3" name="Text Placeholder 2">
            <a:extLst>
              <a:ext uri="{FF2B5EF4-FFF2-40B4-BE49-F238E27FC236}">
                <a16:creationId xmlns:a16="http://schemas.microsoft.com/office/drawing/2014/main" id="{F8BB3692-ABF2-0185-53F9-E2C754598986}"/>
              </a:ext>
            </a:extLst>
          </p:cNvPr>
          <p:cNvSpPr>
            <a:spLocks noGrp="1"/>
          </p:cNvSpPr>
          <p:nvPr>
            <p:ph type="body" sz="quarter" idx="14"/>
          </p:nvPr>
        </p:nvSpPr>
        <p:spPr>
          <a:xfrm>
            <a:off x="350904" y="5918199"/>
            <a:ext cx="11193462" cy="393917"/>
          </a:xfrm>
        </p:spPr>
        <p:txBody>
          <a:bodyPr/>
          <a:lstStyle/>
          <a:p>
            <a:pPr>
              <a:spcBef>
                <a:spcPts val="0"/>
              </a:spcBef>
              <a:spcAft>
                <a:spcPts val="100"/>
              </a:spcAft>
            </a:pPr>
            <a:r>
              <a:rPr lang="en-US" sz="800" dirty="0">
                <a:effectLst/>
                <a:latin typeface="Ringside Narrow Book" panose="02000500000000000000" pitchFamily="2" charset="0"/>
              </a:rPr>
              <a:t>All examples are hypothetical and for illustration only.</a:t>
            </a:r>
          </a:p>
          <a:p>
            <a:pPr>
              <a:spcBef>
                <a:spcPts val="0"/>
              </a:spcBef>
              <a:spcAft>
                <a:spcPts val="100"/>
              </a:spcAft>
            </a:pPr>
            <a:r>
              <a:rPr lang="en-US" sz="800" dirty="0">
                <a:effectLst/>
                <a:latin typeface="Ringside Narrow Book" panose="02000500000000000000" pitchFamily="2" charset="0"/>
              </a:rPr>
              <a:t>Diversification is a technique to help reduce risk. There is no guarantee that diversification will protect against a loss of income.</a:t>
            </a:r>
          </a:p>
        </p:txBody>
      </p:sp>
      <p:graphicFrame>
        <p:nvGraphicFramePr>
          <p:cNvPr id="4" name="Chart 3">
            <a:extLst>
              <a:ext uri="{FF2B5EF4-FFF2-40B4-BE49-F238E27FC236}">
                <a16:creationId xmlns:a16="http://schemas.microsoft.com/office/drawing/2014/main" id="{641B9A27-5AB9-1079-2801-A218A091088B}"/>
              </a:ext>
            </a:extLst>
          </p:cNvPr>
          <p:cNvGraphicFramePr/>
          <p:nvPr>
            <p:extLst>
              <p:ext uri="{D42A27DB-BD31-4B8C-83A1-F6EECF244321}">
                <p14:modId xmlns:p14="http://schemas.microsoft.com/office/powerpoint/2010/main" val="3496234588"/>
              </p:ext>
            </p:extLst>
          </p:nvPr>
        </p:nvGraphicFramePr>
        <p:xfrm>
          <a:off x="360104" y="1974864"/>
          <a:ext cx="2599268" cy="24390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36C25BB-6B2E-45E7-931C-A14758F85F8B}"/>
              </a:ext>
            </a:extLst>
          </p:cNvPr>
          <p:cNvSpPr txBox="1"/>
          <p:nvPr/>
        </p:nvSpPr>
        <p:spPr>
          <a:xfrm>
            <a:off x="3434379" y="2324887"/>
            <a:ext cx="4469400" cy="646331"/>
          </a:xfrm>
          <a:prstGeom prst="rect">
            <a:avLst/>
          </a:prstGeom>
          <a:noFill/>
        </p:spPr>
        <p:txBody>
          <a:bodyPr wrap="square" rtlCol="0">
            <a:spAutoFit/>
          </a:bodyPr>
          <a:lstStyle/>
          <a:p>
            <a:r>
              <a:rPr lang="en-US" dirty="0">
                <a:latin typeface="Ringside Narrow Book" panose="02000500000000000000" pitchFamily="2" charset="0"/>
              </a:rPr>
              <a:t>Each fund you buy in the equities asset class can be made up of many stocks </a:t>
            </a:r>
          </a:p>
        </p:txBody>
      </p:sp>
      <p:cxnSp>
        <p:nvCxnSpPr>
          <p:cNvPr id="6" name="Straight Connector 5">
            <a:extLst>
              <a:ext uri="{FF2B5EF4-FFF2-40B4-BE49-F238E27FC236}">
                <a16:creationId xmlns:a16="http://schemas.microsoft.com/office/drawing/2014/main" id="{5A5E1DF3-F4CB-E40E-B4BA-19689FA62EC1}"/>
              </a:ext>
            </a:extLst>
          </p:cNvPr>
          <p:cNvCxnSpPr>
            <a:cxnSpLocks/>
          </p:cNvCxnSpPr>
          <p:nvPr/>
        </p:nvCxnSpPr>
        <p:spPr>
          <a:xfrm>
            <a:off x="2605036" y="2509553"/>
            <a:ext cx="708671"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7EA42C15-B64D-BF27-8306-777834139B46}"/>
              </a:ext>
            </a:extLst>
          </p:cNvPr>
          <p:cNvSpPr txBox="1"/>
          <p:nvPr/>
        </p:nvSpPr>
        <p:spPr>
          <a:xfrm>
            <a:off x="3434378" y="1691838"/>
            <a:ext cx="6687083" cy="461665"/>
          </a:xfrm>
          <a:prstGeom prst="rect">
            <a:avLst/>
          </a:prstGeom>
          <a:noFill/>
        </p:spPr>
        <p:txBody>
          <a:bodyPr wrap="square" rtlCol="0">
            <a:spAutoFit/>
          </a:bodyPr>
          <a:lstStyle/>
          <a:p>
            <a:r>
              <a:rPr lang="en-US" sz="2400" b="1" dirty="0">
                <a:latin typeface="Ringside Narrow" panose="02000500000000000000" pitchFamily="2" charset="0"/>
              </a:rPr>
              <a:t>Mutual funds and exchange-traded funds (ETFs)</a:t>
            </a:r>
          </a:p>
        </p:txBody>
      </p:sp>
      <p:graphicFrame>
        <p:nvGraphicFramePr>
          <p:cNvPr id="9" name="Table 8">
            <a:extLst>
              <a:ext uri="{FF2B5EF4-FFF2-40B4-BE49-F238E27FC236}">
                <a16:creationId xmlns:a16="http://schemas.microsoft.com/office/drawing/2014/main" id="{01E04914-CE89-C27A-11F1-E191810CDBAC}"/>
              </a:ext>
            </a:extLst>
          </p:cNvPr>
          <p:cNvGraphicFramePr>
            <a:graphicFrameLocks noGrp="1"/>
          </p:cNvGraphicFramePr>
          <p:nvPr>
            <p:extLst>
              <p:ext uri="{D42A27DB-BD31-4B8C-83A1-F6EECF244321}">
                <p14:modId xmlns:p14="http://schemas.microsoft.com/office/powerpoint/2010/main" val="67190704"/>
              </p:ext>
            </p:extLst>
          </p:nvPr>
        </p:nvGraphicFramePr>
        <p:xfrm>
          <a:off x="3513082" y="3172277"/>
          <a:ext cx="3863078" cy="2438400"/>
        </p:xfrm>
        <a:graphic>
          <a:graphicData uri="http://schemas.openxmlformats.org/drawingml/2006/table">
            <a:tbl>
              <a:tblPr/>
              <a:tblGrid>
                <a:gridCol w="2936486">
                  <a:extLst>
                    <a:ext uri="{9D8B030D-6E8A-4147-A177-3AD203B41FA5}">
                      <a16:colId xmlns:a16="http://schemas.microsoft.com/office/drawing/2014/main" val="3426483666"/>
                    </a:ext>
                  </a:extLst>
                </a:gridCol>
                <a:gridCol w="926592">
                  <a:extLst>
                    <a:ext uri="{9D8B030D-6E8A-4147-A177-3AD203B41FA5}">
                      <a16:colId xmlns:a16="http://schemas.microsoft.com/office/drawing/2014/main" val="3288434111"/>
                    </a:ext>
                  </a:extLst>
                </a:gridCol>
              </a:tblGrid>
              <a:tr h="236528">
                <a:tc>
                  <a:txBody>
                    <a:bodyPr/>
                    <a:lstStyle/>
                    <a:p>
                      <a:pPr algn="l"/>
                      <a:r>
                        <a:rPr lang="en-US" sz="1600" b="0" i="0" dirty="0">
                          <a:effectLst/>
                          <a:latin typeface="Ringside Narrow Book" panose="02000500000000000000" pitchFamily="2" charset="0"/>
                        </a:rPr>
                        <a:t>Microsoft Corp</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effectLst/>
                          <a:latin typeface="Ringside Narrow Book" panose="02000500000000000000" pitchFamily="2" charset="0"/>
                        </a:rPr>
                        <a:t>11.52%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1207161"/>
                  </a:ext>
                </a:extLst>
              </a:tr>
              <a:tr h="236528">
                <a:tc>
                  <a:txBody>
                    <a:bodyPr/>
                    <a:lstStyle/>
                    <a:p>
                      <a:pPr algn="l"/>
                      <a:r>
                        <a:rPr lang="en-US" sz="1600" b="0" i="0">
                          <a:effectLst/>
                          <a:latin typeface="Ringside Narrow Book" panose="02000500000000000000" pitchFamily="2" charset="0"/>
                        </a:rPr>
                        <a:t>Apple Inc</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effectLst/>
                          <a:latin typeface="Ringside Narrow Book" panose="02000500000000000000" pitchFamily="2" charset="0"/>
                        </a:rPr>
                        <a:t>9.88%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097047"/>
                  </a:ext>
                </a:extLst>
              </a:tr>
              <a:tr h="236528">
                <a:tc>
                  <a:txBody>
                    <a:bodyPr/>
                    <a:lstStyle/>
                    <a:p>
                      <a:pPr algn="l"/>
                      <a:r>
                        <a:rPr lang="en-US" sz="1600" b="0" i="0">
                          <a:effectLst/>
                          <a:latin typeface="Ringside Narrow Book" panose="02000500000000000000" pitchFamily="2" charset="0"/>
                        </a:rPr>
                        <a:t>NVIDIA Corp</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effectLst/>
                          <a:latin typeface="Ringside Narrow Book" panose="02000500000000000000" pitchFamily="2" charset="0"/>
                        </a:rPr>
                        <a:t>8.16%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8569951"/>
                  </a:ext>
                </a:extLst>
              </a:tr>
              <a:tr h="236528">
                <a:tc>
                  <a:txBody>
                    <a:bodyPr/>
                    <a:lstStyle/>
                    <a:p>
                      <a:pPr algn="l"/>
                      <a:r>
                        <a:rPr lang="en-US" sz="1600" b="0" i="0" dirty="0">
                          <a:effectLst/>
                          <a:latin typeface="Ringside Narrow Book" panose="02000500000000000000" pitchFamily="2" charset="0"/>
                        </a:rPr>
                        <a:t>Amazon.com Inc</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effectLst/>
                          <a:latin typeface="Ringside Narrow Book" panose="02000500000000000000" pitchFamily="2" charset="0"/>
                        </a:rPr>
                        <a:t>6.27%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4029533"/>
                  </a:ext>
                </a:extLst>
              </a:tr>
              <a:tr h="236528">
                <a:tc>
                  <a:txBody>
                    <a:bodyPr/>
                    <a:lstStyle/>
                    <a:p>
                      <a:pPr algn="l"/>
                      <a:r>
                        <a:rPr lang="en-US" sz="1600" b="0" i="0">
                          <a:effectLst/>
                          <a:latin typeface="Ringside Narrow Book" panose="02000500000000000000" pitchFamily="2" charset="0"/>
                        </a:rPr>
                        <a:t>Alphabet Inc Class 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effectLst/>
                          <a:latin typeface="Ringside Narrow Book" panose="02000500000000000000" pitchFamily="2" charset="0"/>
                        </a:rPr>
                        <a:t>3.85%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691452"/>
                  </a:ext>
                </a:extLst>
              </a:tr>
              <a:tr h="236528">
                <a:tc>
                  <a:txBody>
                    <a:bodyPr/>
                    <a:lstStyle/>
                    <a:p>
                      <a:pPr algn="l"/>
                      <a:r>
                        <a:rPr lang="en-US" sz="1600" b="0" i="0">
                          <a:effectLst/>
                          <a:latin typeface="Ringside Narrow Book" panose="02000500000000000000" pitchFamily="2" charset="0"/>
                        </a:rPr>
                        <a:t>Meta Platforms Inc Class 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effectLst/>
                          <a:latin typeface="Ringside Narrow Book" panose="02000500000000000000" pitchFamily="2" charset="0"/>
                        </a:rPr>
                        <a:t>3.78%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0885884"/>
                  </a:ext>
                </a:extLst>
              </a:tr>
              <a:tr h="236528">
                <a:tc>
                  <a:txBody>
                    <a:bodyPr/>
                    <a:lstStyle/>
                    <a:p>
                      <a:pPr algn="l"/>
                      <a:r>
                        <a:rPr lang="en-US" sz="1600" b="0" i="0">
                          <a:effectLst/>
                          <a:latin typeface="Ringside Narrow Book" panose="02000500000000000000" pitchFamily="2" charset="0"/>
                        </a:rPr>
                        <a:t>Alphabet Inc Class C</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effectLst/>
                          <a:latin typeface="Ringside Narrow Book" panose="02000500000000000000" pitchFamily="2" charset="0"/>
                        </a:rPr>
                        <a:t>3.29%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1103463"/>
                  </a:ext>
                </a:extLst>
              </a:tr>
              <a:tr h="236528">
                <a:tc>
                  <a:txBody>
                    <a:bodyPr/>
                    <a:lstStyle/>
                    <a:p>
                      <a:pPr algn="l"/>
                      <a:r>
                        <a:rPr lang="en-US" sz="1600" b="0" i="0">
                          <a:effectLst/>
                          <a:latin typeface="Ringside Narrow Book" panose="02000500000000000000" pitchFamily="2" charset="0"/>
                        </a:rPr>
                        <a:t>Eli Lilly and Co</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effectLst/>
                          <a:latin typeface="Ringside Narrow Book" panose="02000500000000000000" pitchFamily="2" charset="0"/>
                        </a:rPr>
                        <a:t>2.63%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717904"/>
                  </a:ext>
                </a:extLst>
              </a:tr>
              <a:tr h="236528">
                <a:tc>
                  <a:txBody>
                    <a:bodyPr/>
                    <a:lstStyle/>
                    <a:p>
                      <a:pPr algn="l"/>
                      <a:r>
                        <a:rPr lang="en-US" sz="1600" b="0" i="0">
                          <a:effectLst/>
                          <a:latin typeface="Ringside Narrow Book" panose="02000500000000000000" pitchFamily="2" charset="0"/>
                        </a:rPr>
                        <a:t>Broadcom Inc</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effectLst/>
                          <a:latin typeface="Ringside Narrow Book" panose="02000500000000000000" pitchFamily="2" charset="0"/>
                        </a:rPr>
                        <a:t>2.23%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260627"/>
                  </a:ext>
                </a:extLst>
              </a:tr>
              <a:tr h="236528">
                <a:tc>
                  <a:txBody>
                    <a:bodyPr/>
                    <a:lstStyle/>
                    <a:p>
                      <a:pPr algn="l"/>
                      <a:r>
                        <a:rPr lang="en-US" sz="1600" b="0" i="0">
                          <a:effectLst/>
                          <a:latin typeface="Ringside Narrow Book" panose="02000500000000000000" pitchFamily="2" charset="0"/>
                        </a:rPr>
                        <a:t>Tesla Inc</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latin typeface="Ringside Narrow Book" panose="02000500000000000000" pitchFamily="2" charset="0"/>
                        </a:rPr>
                        <a:t>2.01%</a:t>
                      </a:r>
                    </a:p>
                  </a:txBody>
                  <a:tcPr marL="0" marR="0" marT="0" marB="0">
                    <a:lnL w="12700" cap="flat" cmpd="sng" algn="ctr">
                      <a:noFill/>
                      <a:prstDash val="solid"/>
                      <a:round/>
                      <a:headEnd type="none" w="med" len="med"/>
                      <a:tailEnd type="none" w="med" len="med"/>
                    </a:lnL>
                    <a:lnR w="12700" cmpd="sng">
                      <a:noFill/>
                      <a:prstDash val="solid"/>
                    </a:lnR>
                    <a:lnT w="952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2209799"/>
                  </a:ext>
                </a:extLst>
              </a:tr>
            </a:tbl>
          </a:graphicData>
        </a:graphic>
      </p:graphicFrame>
      <p:sp>
        <p:nvSpPr>
          <p:cNvPr id="8" name="Left Arrow 7">
            <a:extLst>
              <a:ext uri="{FF2B5EF4-FFF2-40B4-BE49-F238E27FC236}">
                <a16:creationId xmlns:a16="http://schemas.microsoft.com/office/drawing/2014/main" id="{00C234E4-E294-D8CA-16EF-54660DD66243}"/>
              </a:ext>
            </a:extLst>
          </p:cNvPr>
          <p:cNvSpPr/>
          <p:nvPr/>
        </p:nvSpPr>
        <p:spPr>
          <a:xfrm>
            <a:off x="7447921" y="3415616"/>
            <a:ext cx="511336" cy="306746"/>
          </a:xfrm>
          <a:prstGeom prst="lef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05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a16="http://schemas.microsoft.com/office/drawing/2014/main" id="{65D90F88-907B-5C6F-5F70-B8608D128073}"/>
              </a:ext>
            </a:extLst>
          </p:cNvPr>
          <p:cNvSpPr txBox="1">
            <a:spLocks/>
          </p:cNvSpPr>
          <p:nvPr/>
        </p:nvSpPr>
        <p:spPr>
          <a:xfrm>
            <a:off x="478447" y="572962"/>
            <a:ext cx="6267279" cy="15255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2"/>
                </a:solidFill>
                <a:latin typeface="Ringside Narrow" panose="02000500000000000000" pitchFamily="2" charset="0"/>
              </a:rPr>
              <a:t>HOW TO CHOOSE</a:t>
            </a:r>
          </a:p>
          <a:p>
            <a:pPr marL="0" indent="0">
              <a:buNone/>
            </a:pPr>
            <a:r>
              <a:rPr lang="en-US" sz="3200" b="1" dirty="0">
                <a:latin typeface="TIAA Challenger Black" pitchFamily="2" charset="77"/>
              </a:rPr>
              <a:t>What about a target date fund? </a:t>
            </a:r>
          </a:p>
        </p:txBody>
      </p:sp>
      <p:graphicFrame>
        <p:nvGraphicFramePr>
          <p:cNvPr id="2" name="Chart 1">
            <a:extLst>
              <a:ext uri="{FF2B5EF4-FFF2-40B4-BE49-F238E27FC236}">
                <a16:creationId xmlns:a16="http://schemas.microsoft.com/office/drawing/2014/main" id="{D16940F0-954A-90C9-8FBB-72FAF1F5BE50}"/>
              </a:ext>
            </a:extLst>
          </p:cNvPr>
          <p:cNvGraphicFramePr/>
          <p:nvPr>
            <p:extLst>
              <p:ext uri="{D42A27DB-BD31-4B8C-83A1-F6EECF244321}">
                <p14:modId xmlns:p14="http://schemas.microsoft.com/office/powerpoint/2010/main" val="622659871"/>
              </p:ext>
            </p:extLst>
          </p:nvPr>
        </p:nvGraphicFramePr>
        <p:xfrm>
          <a:off x="360104" y="2852006"/>
          <a:ext cx="2599268" cy="2439031"/>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52F7019B-5A4A-D78A-866B-57D342082CE0}"/>
              </a:ext>
            </a:extLst>
          </p:cNvPr>
          <p:cNvGrpSpPr/>
          <p:nvPr/>
        </p:nvGrpSpPr>
        <p:grpSpPr>
          <a:xfrm>
            <a:off x="727084" y="5485535"/>
            <a:ext cx="6668550" cy="307777"/>
            <a:chOff x="727084" y="5383935"/>
            <a:chExt cx="6668550" cy="307777"/>
          </a:xfrm>
        </p:grpSpPr>
        <p:sp>
          <p:nvSpPr>
            <p:cNvPr id="13" name="Rectangle 12">
              <a:extLst>
                <a:ext uri="{FF2B5EF4-FFF2-40B4-BE49-F238E27FC236}">
                  <a16:creationId xmlns:a16="http://schemas.microsoft.com/office/drawing/2014/main" id="{BAFC57F2-D73F-AB4E-067A-E46EBAAABB4C}"/>
                </a:ext>
              </a:extLst>
            </p:cNvPr>
            <p:cNvSpPr/>
            <p:nvPr/>
          </p:nvSpPr>
          <p:spPr>
            <a:xfrm>
              <a:off x="727084" y="5423943"/>
              <a:ext cx="227761" cy="227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ingside Narrow Book" panose="02000500000000000000" pitchFamily="2" charset="0"/>
              </a:endParaRPr>
            </a:p>
          </p:txBody>
        </p:sp>
        <p:sp>
          <p:nvSpPr>
            <p:cNvPr id="14" name="TextBox 13">
              <a:extLst>
                <a:ext uri="{FF2B5EF4-FFF2-40B4-BE49-F238E27FC236}">
                  <a16:creationId xmlns:a16="http://schemas.microsoft.com/office/drawing/2014/main" id="{78107702-A0EC-6457-B04E-B5DA7D60BD58}"/>
                </a:ext>
              </a:extLst>
            </p:cNvPr>
            <p:cNvSpPr txBox="1"/>
            <p:nvPr/>
          </p:nvSpPr>
          <p:spPr>
            <a:xfrm>
              <a:off x="1149476" y="5383935"/>
              <a:ext cx="2599268" cy="307777"/>
            </a:xfrm>
            <a:prstGeom prst="rect">
              <a:avLst/>
            </a:prstGeom>
            <a:noFill/>
            <a:ln>
              <a:noFill/>
            </a:ln>
          </p:spPr>
          <p:txBody>
            <a:bodyPr wrap="square" lIns="0" tIns="0" rIns="0" bIns="0" rtlCol="0">
              <a:spAutoFit/>
            </a:bodyPr>
            <a:lstStyle/>
            <a:p>
              <a:r>
                <a:rPr lang="en-US" sz="2000" dirty="0">
                  <a:latin typeface="Ringside Narrow Book" panose="02000500000000000000" pitchFamily="2" charset="0"/>
                </a:rPr>
                <a:t>Equities</a:t>
              </a:r>
            </a:p>
          </p:txBody>
        </p:sp>
        <p:sp>
          <p:nvSpPr>
            <p:cNvPr id="11" name="Rectangle 10">
              <a:extLst>
                <a:ext uri="{FF2B5EF4-FFF2-40B4-BE49-F238E27FC236}">
                  <a16:creationId xmlns:a16="http://schemas.microsoft.com/office/drawing/2014/main" id="{0EF06E54-1985-BFC2-A9CE-1724E0F5D60C}"/>
                </a:ext>
              </a:extLst>
            </p:cNvPr>
            <p:cNvSpPr/>
            <p:nvPr/>
          </p:nvSpPr>
          <p:spPr>
            <a:xfrm>
              <a:off x="2308423" y="5423943"/>
              <a:ext cx="227761" cy="2277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ingside Narrow Book" panose="02000500000000000000" pitchFamily="2" charset="0"/>
              </a:endParaRPr>
            </a:p>
          </p:txBody>
        </p:sp>
        <p:sp>
          <p:nvSpPr>
            <p:cNvPr id="12" name="TextBox 11">
              <a:extLst>
                <a:ext uri="{FF2B5EF4-FFF2-40B4-BE49-F238E27FC236}">
                  <a16:creationId xmlns:a16="http://schemas.microsoft.com/office/drawing/2014/main" id="{9EAB0FCB-BC9E-61C9-935F-166ABBE0D141}"/>
                </a:ext>
              </a:extLst>
            </p:cNvPr>
            <p:cNvSpPr txBox="1"/>
            <p:nvPr/>
          </p:nvSpPr>
          <p:spPr>
            <a:xfrm>
              <a:off x="2730815" y="5383935"/>
              <a:ext cx="2599268" cy="307777"/>
            </a:xfrm>
            <a:prstGeom prst="rect">
              <a:avLst/>
            </a:prstGeom>
            <a:noFill/>
            <a:ln>
              <a:noFill/>
            </a:ln>
          </p:spPr>
          <p:txBody>
            <a:bodyPr wrap="square" lIns="0" tIns="0" rIns="0" bIns="0" rtlCol="0">
              <a:spAutoFit/>
            </a:bodyPr>
            <a:lstStyle/>
            <a:p>
              <a:r>
                <a:rPr lang="en-US" sz="2000" dirty="0">
                  <a:latin typeface="Ringside Narrow Book" panose="02000500000000000000" pitchFamily="2" charset="0"/>
                </a:rPr>
                <a:t>Fixed income</a:t>
              </a:r>
            </a:p>
          </p:txBody>
        </p:sp>
        <p:sp>
          <p:nvSpPr>
            <p:cNvPr id="9" name="Rectangle 8">
              <a:extLst>
                <a:ext uri="{FF2B5EF4-FFF2-40B4-BE49-F238E27FC236}">
                  <a16:creationId xmlns:a16="http://schemas.microsoft.com/office/drawing/2014/main" id="{77B5DEA4-035F-AE6E-3303-9CD749AB4D4E}"/>
                </a:ext>
              </a:extLst>
            </p:cNvPr>
            <p:cNvSpPr/>
            <p:nvPr/>
          </p:nvSpPr>
          <p:spPr>
            <a:xfrm>
              <a:off x="4385125" y="5423943"/>
              <a:ext cx="227761" cy="22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ingside Narrow Book" panose="02000500000000000000" pitchFamily="2" charset="0"/>
              </a:endParaRPr>
            </a:p>
          </p:txBody>
        </p:sp>
        <p:sp>
          <p:nvSpPr>
            <p:cNvPr id="10" name="TextBox 9">
              <a:extLst>
                <a:ext uri="{FF2B5EF4-FFF2-40B4-BE49-F238E27FC236}">
                  <a16:creationId xmlns:a16="http://schemas.microsoft.com/office/drawing/2014/main" id="{55B884DC-2AB5-B2F6-2AB9-F64173586BEF}"/>
                </a:ext>
              </a:extLst>
            </p:cNvPr>
            <p:cNvSpPr txBox="1"/>
            <p:nvPr/>
          </p:nvSpPr>
          <p:spPr>
            <a:xfrm>
              <a:off x="4796366" y="5383935"/>
              <a:ext cx="2599268" cy="307777"/>
            </a:xfrm>
            <a:prstGeom prst="rect">
              <a:avLst/>
            </a:prstGeom>
            <a:noFill/>
            <a:ln>
              <a:noFill/>
            </a:ln>
          </p:spPr>
          <p:txBody>
            <a:bodyPr wrap="square" lIns="0" tIns="0" rIns="0" bIns="0" rtlCol="0">
              <a:spAutoFit/>
            </a:bodyPr>
            <a:lstStyle/>
            <a:p>
              <a:r>
                <a:rPr lang="en-US" sz="2000" dirty="0">
                  <a:latin typeface="Ringside Narrow Book" panose="02000500000000000000" pitchFamily="2" charset="0"/>
                </a:rPr>
                <a:t>Money market</a:t>
              </a:r>
            </a:p>
          </p:txBody>
        </p:sp>
      </p:grpSp>
      <p:sp>
        <p:nvSpPr>
          <p:cNvPr id="15" name="Text Placeholder 1">
            <a:extLst>
              <a:ext uri="{FF2B5EF4-FFF2-40B4-BE49-F238E27FC236}">
                <a16:creationId xmlns:a16="http://schemas.microsoft.com/office/drawing/2014/main" id="{4BF86B17-B826-21F8-8C4B-8B2189BF7126}"/>
              </a:ext>
            </a:extLst>
          </p:cNvPr>
          <p:cNvSpPr txBox="1">
            <a:spLocks/>
          </p:cNvSpPr>
          <p:nvPr/>
        </p:nvSpPr>
        <p:spPr>
          <a:xfrm>
            <a:off x="887701" y="2374816"/>
            <a:ext cx="4619019" cy="461665"/>
          </a:xfrm>
          <a:prstGeom prst="rect">
            <a:avLst/>
          </a:prstGeom>
        </p:spPr>
        <p:txBody>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0"/>
              </a:spcAft>
            </a:pPr>
            <a:r>
              <a:rPr lang="en-US" sz="2000" b="1" dirty="0">
                <a:solidFill>
                  <a:schemeClr val="tx1"/>
                </a:solidFill>
                <a:latin typeface="Ringside Narrow" panose="02000500000000000000" pitchFamily="2" charset="0"/>
              </a:rPr>
              <a:t>Becomes more conservative over time</a:t>
            </a:r>
          </a:p>
        </p:txBody>
      </p:sp>
      <p:graphicFrame>
        <p:nvGraphicFramePr>
          <p:cNvPr id="16" name="Chart 15">
            <a:extLst>
              <a:ext uri="{FF2B5EF4-FFF2-40B4-BE49-F238E27FC236}">
                <a16:creationId xmlns:a16="http://schemas.microsoft.com/office/drawing/2014/main" id="{8F13EA10-BF3D-D463-71DE-2EEE8615D4B8}"/>
              </a:ext>
            </a:extLst>
          </p:cNvPr>
          <p:cNvGraphicFramePr/>
          <p:nvPr>
            <p:extLst>
              <p:ext uri="{D42A27DB-BD31-4B8C-83A1-F6EECF244321}">
                <p14:modId xmlns:p14="http://schemas.microsoft.com/office/powerpoint/2010/main" val="3832654254"/>
              </p:ext>
            </p:extLst>
          </p:nvPr>
        </p:nvGraphicFramePr>
        <p:xfrm>
          <a:off x="3652633" y="2852006"/>
          <a:ext cx="2599268" cy="2439031"/>
        </p:xfrm>
        <a:graphic>
          <a:graphicData uri="http://schemas.openxmlformats.org/drawingml/2006/chart">
            <c:chart xmlns:c="http://schemas.openxmlformats.org/drawingml/2006/chart" xmlns:r="http://schemas.openxmlformats.org/officeDocument/2006/relationships" r:id="rId4"/>
          </a:graphicData>
        </a:graphic>
      </p:graphicFrame>
      <p:sp>
        <p:nvSpPr>
          <p:cNvPr id="17" name="Right Arrow 16">
            <a:extLst>
              <a:ext uri="{FF2B5EF4-FFF2-40B4-BE49-F238E27FC236}">
                <a16:creationId xmlns:a16="http://schemas.microsoft.com/office/drawing/2014/main" id="{EBF178E9-A3D5-82E6-FA33-E8CD7898926B}"/>
              </a:ext>
            </a:extLst>
          </p:cNvPr>
          <p:cNvSpPr/>
          <p:nvPr/>
        </p:nvSpPr>
        <p:spPr>
          <a:xfrm>
            <a:off x="3004053" y="3859915"/>
            <a:ext cx="658919" cy="484632"/>
          </a:xfrm>
          <a:prstGeom prst="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18" name="TextBox 17">
            <a:extLst>
              <a:ext uri="{FF2B5EF4-FFF2-40B4-BE49-F238E27FC236}">
                <a16:creationId xmlns:a16="http://schemas.microsoft.com/office/drawing/2014/main" id="{C80D862F-FE5E-47EE-2436-9F472FDCAD81}"/>
              </a:ext>
            </a:extLst>
          </p:cNvPr>
          <p:cNvSpPr txBox="1"/>
          <p:nvPr/>
        </p:nvSpPr>
        <p:spPr>
          <a:xfrm>
            <a:off x="478447" y="1437093"/>
            <a:ext cx="6415272" cy="707886"/>
          </a:xfrm>
          <a:prstGeom prst="rect">
            <a:avLst/>
          </a:prstGeom>
          <a:noFill/>
        </p:spPr>
        <p:txBody>
          <a:bodyPr wrap="square" rtlCol="0">
            <a:spAutoFit/>
          </a:bodyPr>
          <a:lstStyle/>
          <a:p>
            <a:r>
              <a:rPr lang="en-US" sz="2000" dirty="0">
                <a:latin typeface="Ringside Narrow Book" panose="02000500000000000000" pitchFamily="2" charset="0"/>
              </a:rPr>
              <a:t>You get a preselected mix, and it automatically rebalances and adjusts your investment mix as you get older.*</a:t>
            </a:r>
          </a:p>
        </p:txBody>
      </p:sp>
      <p:sp>
        <p:nvSpPr>
          <p:cNvPr id="19" name="TextBox 18">
            <a:extLst>
              <a:ext uri="{FF2B5EF4-FFF2-40B4-BE49-F238E27FC236}">
                <a16:creationId xmlns:a16="http://schemas.microsoft.com/office/drawing/2014/main" id="{D47AF959-BD5C-CDCF-B9DC-D6AC27453A0A}"/>
              </a:ext>
            </a:extLst>
          </p:cNvPr>
          <p:cNvSpPr txBox="1"/>
          <p:nvPr/>
        </p:nvSpPr>
        <p:spPr>
          <a:xfrm>
            <a:off x="7395634" y="0"/>
            <a:ext cx="4436262" cy="6441440"/>
          </a:xfrm>
          <a:prstGeom prst="rect">
            <a:avLst/>
          </a:prstGeom>
          <a:solidFill>
            <a:schemeClr val="accent2"/>
          </a:solidFill>
        </p:spPr>
        <p:txBody>
          <a:bodyPr wrap="square" rtlCol="0">
            <a:noAutofit/>
          </a:bodyPr>
          <a:lstStyle/>
          <a:p>
            <a:endParaRPr lang="en-US" dirty="0">
              <a:noFill/>
              <a:latin typeface="Ringside Narrow Book" panose="02000500000000000000" pitchFamily="2" charset="0"/>
            </a:endParaRPr>
          </a:p>
        </p:txBody>
      </p:sp>
      <p:sp>
        <p:nvSpPr>
          <p:cNvPr id="20" name="Text Placeholder 7">
            <a:extLst>
              <a:ext uri="{FF2B5EF4-FFF2-40B4-BE49-F238E27FC236}">
                <a16:creationId xmlns:a16="http://schemas.microsoft.com/office/drawing/2014/main" id="{686847FF-247C-C00A-1F21-246E0DF5B6DB}"/>
              </a:ext>
            </a:extLst>
          </p:cNvPr>
          <p:cNvSpPr txBox="1">
            <a:spLocks/>
          </p:cNvSpPr>
          <p:nvPr/>
        </p:nvSpPr>
        <p:spPr>
          <a:xfrm>
            <a:off x="7860261" y="1884968"/>
            <a:ext cx="3074439" cy="20355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Ringside Narrow" panose="02000500000000000000" pitchFamily="2" charset="0"/>
              </a:rPr>
              <a:t>Keep in mind</a:t>
            </a:r>
            <a:endParaRPr lang="en-US" baseline="30000" dirty="0">
              <a:latin typeface="Ringside Narrow Book" panose="02000500000000000000" pitchFamily="2" charset="0"/>
            </a:endParaRPr>
          </a:p>
          <a:p>
            <a:pPr marL="0" indent="0">
              <a:buNone/>
            </a:pPr>
            <a:r>
              <a:rPr lang="en-US" sz="1800" dirty="0">
                <a:latin typeface="Ringside Narrow Book" panose="02000500000000000000" pitchFamily="2" charset="0"/>
              </a:rPr>
              <a:t>Only considers your age</a:t>
            </a:r>
          </a:p>
          <a:p>
            <a:pPr marL="0" indent="0">
              <a:buNone/>
            </a:pPr>
            <a:r>
              <a:rPr lang="en-US" sz="1800" dirty="0">
                <a:latin typeface="Ringside Narrow Book" panose="02000500000000000000" pitchFamily="2" charset="0"/>
              </a:rPr>
              <a:t>Does not include the guaranteed asset class</a:t>
            </a:r>
          </a:p>
        </p:txBody>
      </p:sp>
      <p:sp>
        <p:nvSpPr>
          <p:cNvPr id="4" name="Text Placeholder 7">
            <a:extLst>
              <a:ext uri="{FF2B5EF4-FFF2-40B4-BE49-F238E27FC236}">
                <a16:creationId xmlns:a16="http://schemas.microsoft.com/office/drawing/2014/main" id="{C6CC04F2-68EC-E759-847E-BFD79BECFBC2}"/>
              </a:ext>
            </a:extLst>
          </p:cNvPr>
          <p:cNvSpPr txBox="1">
            <a:spLocks/>
          </p:cNvSpPr>
          <p:nvPr/>
        </p:nvSpPr>
        <p:spPr>
          <a:xfrm>
            <a:off x="7845521" y="4988762"/>
            <a:ext cx="3536488" cy="12437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
              </a:spcAft>
              <a:buNone/>
            </a:pPr>
            <a:r>
              <a:rPr lang="en-US" sz="800" dirty="0">
                <a:latin typeface="Ringside Narrow Book" panose="02000500000000000000" pitchFamily="2" charset="0"/>
              </a:rPr>
              <a:t>* As with all mutual funds, the principal value of a target date fund isn’t guaranteed at any time, including at the target date, and will fluctuate with market changes. The target date approximates when investors may plan to start making withdrawals. However, you are not required to withdraw the funds at that target date. After the target date has been reached, some of your money may be merged into a fund with a more stable asset allocation.</a:t>
            </a:r>
          </a:p>
          <a:p>
            <a:pPr marL="0" indent="0">
              <a:spcBef>
                <a:spcPts val="0"/>
              </a:spcBef>
              <a:spcAft>
                <a:spcPts val="100"/>
              </a:spcAft>
              <a:buNone/>
            </a:pPr>
            <a:r>
              <a:rPr lang="en-US" sz="800" dirty="0">
                <a:latin typeface="Ringside Narrow Book" panose="02000500000000000000" pitchFamily="2" charset="0"/>
              </a:rPr>
              <a:t>Target date funds share the risks associated with the types of securities held by each of the underlying funds in which they invest. In addition to the fees and expenses associated with the target date funds, there is exposure to the fees and expenses associated with the underlying mutual funds. </a:t>
            </a:r>
          </a:p>
        </p:txBody>
      </p:sp>
      <p:pic>
        <p:nvPicPr>
          <p:cNvPr id="6" name="Graphic 5">
            <a:extLst>
              <a:ext uri="{FF2B5EF4-FFF2-40B4-BE49-F238E27FC236}">
                <a16:creationId xmlns:a16="http://schemas.microsoft.com/office/drawing/2014/main" id="{6D167CD3-9D56-1B6A-0F5C-630CAB77AC9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47256" y="892054"/>
            <a:ext cx="887384" cy="887384"/>
          </a:xfrm>
          <a:prstGeom prst="rect">
            <a:avLst/>
          </a:prstGeom>
        </p:spPr>
      </p:pic>
    </p:spTree>
    <p:extLst>
      <p:ext uri="{BB962C8B-B14F-4D97-AF65-F5344CB8AC3E}">
        <p14:creationId xmlns:p14="http://schemas.microsoft.com/office/powerpoint/2010/main" val="127966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6" grpId="0">
        <p:bldAsOne/>
      </p:bldGraphic>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D9F3C6-DDE8-F62E-4326-0E913A86C075}"/>
              </a:ext>
            </a:extLst>
          </p:cNvPr>
          <p:cNvSpPr>
            <a:spLocks noGrp="1"/>
          </p:cNvSpPr>
          <p:nvPr>
            <p:ph type="body" sz="quarter" idx="11"/>
          </p:nvPr>
        </p:nvSpPr>
        <p:spPr>
          <a:xfrm>
            <a:off x="1086562" y="1036232"/>
            <a:ext cx="4879542" cy="1131370"/>
          </a:xfrm>
        </p:spPr>
        <p:txBody>
          <a:bodyPr/>
          <a:lstStyle/>
          <a:p>
            <a:r>
              <a:rPr lang="en-US" sz="1600" dirty="0">
                <a:solidFill>
                  <a:schemeClr val="tx2"/>
                </a:solidFill>
                <a:latin typeface="Ringside Narrow" panose="02000500000000000000" pitchFamily="2" charset="0"/>
              </a:rPr>
              <a:t>HOW TO CHOOSE</a:t>
            </a:r>
          </a:p>
          <a:p>
            <a:r>
              <a:rPr lang="en-US" dirty="0"/>
              <a:t>Work with a professional</a:t>
            </a:r>
          </a:p>
        </p:txBody>
      </p:sp>
      <p:sp>
        <p:nvSpPr>
          <p:cNvPr id="2" name="Text Placeholder 1">
            <a:extLst>
              <a:ext uri="{FF2B5EF4-FFF2-40B4-BE49-F238E27FC236}">
                <a16:creationId xmlns:a16="http://schemas.microsoft.com/office/drawing/2014/main" id="{FD727BF8-2B9A-0D3A-1277-4A89393A170A}"/>
              </a:ext>
            </a:extLst>
          </p:cNvPr>
          <p:cNvSpPr>
            <a:spLocks noGrp="1"/>
          </p:cNvSpPr>
          <p:nvPr>
            <p:ph type="body" sz="quarter" idx="12"/>
          </p:nvPr>
        </p:nvSpPr>
        <p:spPr>
          <a:xfrm>
            <a:off x="1085850" y="2563849"/>
            <a:ext cx="4880235" cy="454938"/>
          </a:xfrm>
        </p:spPr>
        <p:txBody>
          <a:bodyPr/>
          <a:lstStyle/>
          <a:p>
            <a:r>
              <a:rPr lang="en-US" sz="2400" b="1" dirty="0">
                <a:latin typeface="Ringside Narrow" panose="02000500000000000000" pitchFamily="2" charset="0"/>
              </a:rPr>
              <a:t>With TIAA you’ll get…</a:t>
            </a:r>
          </a:p>
        </p:txBody>
      </p:sp>
      <p:sp>
        <p:nvSpPr>
          <p:cNvPr id="3" name="Text Placeholder 2">
            <a:extLst>
              <a:ext uri="{FF2B5EF4-FFF2-40B4-BE49-F238E27FC236}">
                <a16:creationId xmlns:a16="http://schemas.microsoft.com/office/drawing/2014/main" id="{C6560A5B-6E47-075A-A2C0-4E9001DFF53F}"/>
              </a:ext>
            </a:extLst>
          </p:cNvPr>
          <p:cNvSpPr>
            <a:spLocks noGrp="1"/>
          </p:cNvSpPr>
          <p:nvPr>
            <p:ph type="body" sz="quarter" idx="13"/>
          </p:nvPr>
        </p:nvSpPr>
        <p:spPr>
          <a:xfrm>
            <a:off x="1085850" y="3152776"/>
            <a:ext cx="4880235" cy="2892424"/>
          </a:xfrm>
        </p:spPr>
        <p:txBody>
          <a:bodyPr/>
          <a:lstStyle/>
          <a:p>
            <a:pPr>
              <a:buFont typeface="Arial" panose="020B0604020202020204" pitchFamily="34" charset="0"/>
              <a:buChar char="•"/>
            </a:pPr>
            <a:r>
              <a:rPr lang="en-US" sz="2000" dirty="0"/>
              <a:t>A more personalized investment mix that can include the guaranteed asset class</a:t>
            </a:r>
          </a:p>
          <a:p>
            <a:pPr>
              <a:buFont typeface="Arial" panose="020B0604020202020204" pitchFamily="34" charset="0"/>
              <a:buChar char="•"/>
            </a:pPr>
            <a:r>
              <a:rPr lang="en-US" sz="2000" dirty="0"/>
              <a:t>A holistic approach that can consider outside assets</a:t>
            </a:r>
          </a:p>
          <a:p>
            <a:pPr>
              <a:buFont typeface="Arial" panose="020B0604020202020204" pitchFamily="34" charset="0"/>
              <a:buChar char="•"/>
            </a:pPr>
            <a:r>
              <a:rPr lang="en-US" sz="2000" dirty="0"/>
              <a:t>A review of whether you’re on track</a:t>
            </a:r>
          </a:p>
          <a:p>
            <a:pPr>
              <a:buFont typeface="Arial" panose="020B0604020202020204" pitchFamily="34" charset="0"/>
              <a:buChar char="•"/>
            </a:pPr>
            <a:r>
              <a:rPr lang="en-US" dirty="0"/>
              <a:t>A plan for how much to invest to meet your goals</a:t>
            </a:r>
            <a:endParaRPr lang="en-US" sz="2000" dirty="0"/>
          </a:p>
        </p:txBody>
      </p:sp>
      <p:pic>
        <p:nvPicPr>
          <p:cNvPr id="9" name="Graphic 8">
            <a:extLst>
              <a:ext uri="{FF2B5EF4-FFF2-40B4-BE49-F238E27FC236}">
                <a16:creationId xmlns:a16="http://schemas.microsoft.com/office/drawing/2014/main" id="{02CD5941-5F7E-6801-78D2-5E1A9846F36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62558" y="2008682"/>
            <a:ext cx="2707286" cy="2707286"/>
          </a:xfrm>
          <a:prstGeom prst="rect">
            <a:avLst/>
          </a:prstGeom>
        </p:spPr>
      </p:pic>
      <p:sp>
        <p:nvSpPr>
          <p:cNvPr id="5" name="Text Placeholder 2">
            <a:extLst>
              <a:ext uri="{FF2B5EF4-FFF2-40B4-BE49-F238E27FC236}">
                <a16:creationId xmlns:a16="http://schemas.microsoft.com/office/drawing/2014/main" id="{D093505A-C657-556B-8D14-779ACF5F1BE0}"/>
              </a:ext>
            </a:extLst>
          </p:cNvPr>
          <p:cNvSpPr txBox="1">
            <a:spLocks/>
          </p:cNvSpPr>
          <p:nvPr/>
        </p:nvSpPr>
        <p:spPr>
          <a:xfrm>
            <a:off x="1085850" y="6045200"/>
            <a:ext cx="3789296" cy="2669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pPr>
            <a:r>
              <a:rPr lang="en-US" sz="800" dirty="0">
                <a:latin typeface="Ringside Narrow Book" panose="02000500000000000000" pitchFamily="2" charset="0"/>
              </a:rPr>
              <a:t>Advice is obtained using an advice methodology from an independent third party.</a:t>
            </a:r>
          </a:p>
        </p:txBody>
      </p:sp>
    </p:spTree>
    <p:extLst>
      <p:ext uri="{BB962C8B-B14F-4D97-AF65-F5344CB8AC3E}">
        <p14:creationId xmlns:p14="http://schemas.microsoft.com/office/powerpoint/2010/main" val="257209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dec="http://schemas.microsoft.com/office/drawing/2017/decorative"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46F18A-315B-129D-4E02-78497151E673}"/>
              </a:ext>
            </a:extLst>
          </p:cNvPr>
          <p:cNvSpPr>
            <a:spLocks noGrp="1"/>
          </p:cNvSpPr>
          <p:nvPr>
            <p:ph type="body" sz="quarter" idx="11"/>
          </p:nvPr>
        </p:nvSpPr>
        <p:spPr/>
        <p:txBody>
          <a:bodyPr/>
          <a:lstStyle/>
          <a:p>
            <a:r>
              <a:rPr lang="en-US" dirty="0"/>
              <a:t>Stay the course.</a:t>
            </a:r>
          </a:p>
        </p:txBody>
      </p:sp>
    </p:spTree>
    <p:extLst>
      <p:ext uri="{BB962C8B-B14F-4D97-AF65-F5344CB8AC3E}">
        <p14:creationId xmlns:p14="http://schemas.microsoft.com/office/powerpoint/2010/main" val="9114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6F22A08-6F18-0D48-0027-A04ED71E5BB0}"/>
              </a:ext>
            </a:extLst>
          </p:cNvPr>
          <p:cNvSpPr>
            <a:spLocks noGrp="1"/>
          </p:cNvSpPr>
          <p:nvPr>
            <p:ph type="body" sz="quarter" idx="11"/>
          </p:nvPr>
        </p:nvSpPr>
        <p:spPr>
          <a:xfrm>
            <a:off x="478447" y="572961"/>
            <a:ext cx="3776974" cy="2403534"/>
          </a:xfrm>
        </p:spPr>
        <p:txBody>
          <a:bodyPr/>
          <a:lstStyle/>
          <a:p>
            <a:pPr>
              <a:spcBef>
                <a:spcPts val="0"/>
              </a:spcBef>
              <a:spcAft>
                <a:spcPts val="1500"/>
              </a:spcAft>
            </a:pPr>
            <a:r>
              <a:rPr lang="en-US" sz="1600">
                <a:solidFill>
                  <a:schemeClr val="tx2"/>
                </a:solidFill>
                <a:latin typeface="Ringside Narrow" panose="02000500000000000000" pitchFamily="2" charset="0"/>
              </a:rPr>
              <a:t>COMPOUNDING</a:t>
            </a:r>
          </a:p>
          <a:p>
            <a:pPr>
              <a:spcBef>
                <a:spcPts val="0"/>
              </a:spcBef>
            </a:pPr>
            <a:r>
              <a:rPr lang="en-US" sz="5400">
                <a:latin typeface="TIAA Challenger Black" pitchFamily="2" charset="77"/>
              </a:rPr>
              <a:t>Give it time.</a:t>
            </a:r>
          </a:p>
          <a:p>
            <a:pPr>
              <a:lnSpc>
                <a:spcPct val="100000"/>
              </a:lnSpc>
              <a:spcBef>
                <a:spcPts val="0"/>
              </a:spcBef>
            </a:pPr>
            <a:r>
              <a:rPr lang="en-US" sz="5400">
                <a:latin typeface="TIAA Challenger Black" pitchFamily="2" charset="77"/>
              </a:rPr>
              <a:t>It works.</a:t>
            </a:r>
          </a:p>
        </p:txBody>
      </p:sp>
      <p:sp>
        <p:nvSpPr>
          <p:cNvPr id="3" name="Rectangle 2">
            <a:extLst>
              <a:ext uri="{FF2B5EF4-FFF2-40B4-BE49-F238E27FC236}">
                <a16:creationId xmlns:a16="http://schemas.microsoft.com/office/drawing/2014/main" id="{7793BB57-4B3E-0103-1C21-41426D47DB2C}"/>
              </a:ext>
            </a:extLst>
          </p:cNvPr>
          <p:cNvSpPr/>
          <p:nvPr/>
        </p:nvSpPr>
        <p:spPr>
          <a:xfrm>
            <a:off x="4778786" y="6135"/>
            <a:ext cx="7050280" cy="64520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25" name="TextBox 24">
            <a:extLst>
              <a:ext uri="{FF2B5EF4-FFF2-40B4-BE49-F238E27FC236}">
                <a16:creationId xmlns:a16="http://schemas.microsoft.com/office/drawing/2014/main" id="{614CBFC4-965D-3F05-D33F-B6A8766E89D3}"/>
              </a:ext>
            </a:extLst>
          </p:cNvPr>
          <p:cNvSpPr txBox="1"/>
          <p:nvPr/>
        </p:nvSpPr>
        <p:spPr>
          <a:xfrm>
            <a:off x="5358213" y="1565950"/>
            <a:ext cx="5869029" cy="707886"/>
          </a:xfrm>
          <a:prstGeom prst="rect">
            <a:avLst/>
          </a:prstGeom>
          <a:noFill/>
        </p:spPr>
        <p:txBody>
          <a:bodyPr wrap="square" rtlCol="0">
            <a:spAutoFit/>
          </a:bodyPr>
          <a:lstStyle/>
          <a:p>
            <a:r>
              <a:rPr lang="en-US" sz="2000">
                <a:latin typeface="Ringside Narrow Book" panose="02000500000000000000" pitchFamily="2" charset="0"/>
              </a:rPr>
              <a:t>Year-over-year growth of $1,000 at 6% annual return and no additional contributions</a:t>
            </a:r>
            <a:endParaRPr lang="en-US" sz="2000" baseline="30000">
              <a:latin typeface="Ringside Narrow Book" panose="02000500000000000000" pitchFamily="2" charset="0"/>
            </a:endParaRPr>
          </a:p>
        </p:txBody>
      </p:sp>
      <p:sp>
        <p:nvSpPr>
          <p:cNvPr id="12" name="Text Placeholder 16">
            <a:extLst>
              <a:ext uri="{FF2B5EF4-FFF2-40B4-BE49-F238E27FC236}">
                <a16:creationId xmlns:a16="http://schemas.microsoft.com/office/drawing/2014/main" id="{A7CC44D9-2F59-E9E6-8413-1EC3776A9980}"/>
              </a:ext>
            </a:extLst>
          </p:cNvPr>
          <p:cNvSpPr txBox="1">
            <a:spLocks/>
          </p:cNvSpPr>
          <p:nvPr/>
        </p:nvSpPr>
        <p:spPr>
          <a:xfrm>
            <a:off x="5358213" y="615308"/>
            <a:ext cx="4986399" cy="6820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Compounding can do a lot of the saving for you.</a:t>
            </a:r>
            <a:endParaRPr lang="en-US" b="0" baseline="30000"/>
          </a:p>
        </p:txBody>
      </p:sp>
      <p:sp>
        <p:nvSpPr>
          <p:cNvPr id="13" name="Text Placeholder 18">
            <a:extLst>
              <a:ext uri="{FF2B5EF4-FFF2-40B4-BE49-F238E27FC236}">
                <a16:creationId xmlns:a16="http://schemas.microsoft.com/office/drawing/2014/main" id="{159E6233-62A4-D9AB-429B-F5111A3E8851}"/>
              </a:ext>
            </a:extLst>
          </p:cNvPr>
          <p:cNvSpPr txBox="1">
            <a:spLocks/>
          </p:cNvSpPr>
          <p:nvPr/>
        </p:nvSpPr>
        <p:spPr>
          <a:xfrm>
            <a:off x="5442225" y="5612068"/>
            <a:ext cx="5785017" cy="585837"/>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
              </a:spcAft>
            </a:pPr>
            <a:r>
              <a:rPr lang="en-US" dirty="0"/>
              <a:t>This hypothetical example is for illustrative purposes only and does not represent the performance of any account or security. It assumes a 6% rate of growth, compounded annually. Investments that have potential for a 6% annual rate of return likely also come with risk of loss.</a:t>
            </a:r>
          </a:p>
          <a:p>
            <a:pPr>
              <a:spcBef>
                <a:spcPts val="0"/>
              </a:spcBef>
              <a:spcAft>
                <a:spcPts val="100"/>
              </a:spcAft>
            </a:pPr>
            <a:r>
              <a:rPr lang="en-US" dirty="0"/>
              <a:t>Chart source: “Compound Interest Calculator,” U.S. Securities and Exchange Commission, https://</a:t>
            </a:r>
            <a:r>
              <a:rPr lang="en-US" dirty="0" err="1"/>
              <a:t>investor.gov</a:t>
            </a:r>
            <a:r>
              <a:rPr lang="en-US" dirty="0"/>
              <a:t>/financial-tools-calculators/</a:t>
            </a:r>
            <a:br>
              <a:rPr lang="en-US" dirty="0"/>
            </a:br>
            <a:r>
              <a:rPr lang="en-US" dirty="0"/>
              <a:t>calculators/compound-interest-calculator. </a:t>
            </a:r>
          </a:p>
        </p:txBody>
      </p:sp>
      <p:pic>
        <p:nvPicPr>
          <p:cNvPr id="15" name="Graphic 14">
            <a:extLst>
              <a:ext uri="{FF2B5EF4-FFF2-40B4-BE49-F238E27FC236}">
                <a16:creationId xmlns:a16="http://schemas.microsoft.com/office/drawing/2014/main" id="{128A90A9-9CED-DA78-8AEB-71FBB2A5841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26047" y="2902815"/>
            <a:ext cx="1625315" cy="1625315"/>
          </a:xfrm>
          <a:prstGeom prst="rect">
            <a:avLst/>
          </a:prstGeom>
        </p:spPr>
      </p:pic>
      <p:graphicFrame>
        <p:nvGraphicFramePr>
          <p:cNvPr id="4" name="Chart 3">
            <a:extLst>
              <a:ext uri="{FF2B5EF4-FFF2-40B4-BE49-F238E27FC236}">
                <a16:creationId xmlns:a16="http://schemas.microsoft.com/office/drawing/2014/main" id="{4992E91E-F612-430D-6256-824DC96B9A1A}"/>
              </a:ext>
            </a:extLst>
          </p:cNvPr>
          <p:cNvGraphicFramePr/>
          <p:nvPr>
            <p:extLst>
              <p:ext uri="{D42A27DB-BD31-4B8C-83A1-F6EECF244321}">
                <p14:modId xmlns:p14="http://schemas.microsoft.com/office/powerpoint/2010/main" val="2638117365"/>
              </p:ext>
            </p:extLst>
          </p:nvPr>
        </p:nvGraphicFramePr>
        <p:xfrm>
          <a:off x="4710247" y="2376460"/>
          <a:ext cx="6605676" cy="3218745"/>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E3715D2B-1065-6EDC-C98B-0AE327743664}"/>
              </a:ext>
            </a:extLst>
          </p:cNvPr>
          <p:cNvSpPr txBox="1"/>
          <p:nvPr/>
        </p:nvSpPr>
        <p:spPr>
          <a:xfrm>
            <a:off x="7149727" y="3418525"/>
            <a:ext cx="882316" cy="307777"/>
          </a:xfrm>
          <a:prstGeom prst="rect">
            <a:avLst/>
          </a:prstGeom>
          <a:noFill/>
        </p:spPr>
        <p:txBody>
          <a:bodyPr wrap="square" rtlCol="0">
            <a:spAutoFit/>
          </a:bodyPr>
          <a:lstStyle/>
          <a:p>
            <a:pPr algn="ctr"/>
            <a:r>
              <a:rPr lang="en-US" sz="1400">
                <a:latin typeface="Ringside Narrow Book" panose="02000500000000000000" pitchFamily="2" charset="0"/>
              </a:rPr>
              <a:t>$1,060</a:t>
            </a:r>
          </a:p>
        </p:txBody>
      </p:sp>
      <p:sp>
        <p:nvSpPr>
          <p:cNvPr id="18" name="TextBox 17">
            <a:extLst>
              <a:ext uri="{FF2B5EF4-FFF2-40B4-BE49-F238E27FC236}">
                <a16:creationId xmlns:a16="http://schemas.microsoft.com/office/drawing/2014/main" id="{0C6D0128-9A1D-A2D1-302B-F5873B9135C1}"/>
              </a:ext>
            </a:extLst>
          </p:cNvPr>
          <p:cNvSpPr txBox="1"/>
          <p:nvPr/>
        </p:nvSpPr>
        <p:spPr>
          <a:xfrm>
            <a:off x="8582205" y="2999663"/>
            <a:ext cx="882316" cy="307777"/>
          </a:xfrm>
          <a:prstGeom prst="rect">
            <a:avLst/>
          </a:prstGeom>
          <a:noFill/>
        </p:spPr>
        <p:txBody>
          <a:bodyPr wrap="square" rtlCol="0">
            <a:spAutoFit/>
          </a:bodyPr>
          <a:lstStyle/>
          <a:p>
            <a:pPr algn="ctr"/>
            <a:r>
              <a:rPr lang="en-US" sz="1400">
                <a:latin typeface="Ringside Narrow Book" panose="02000500000000000000" pitchFamily="2" charset="0"/>
              </a:rPr>
              <a:t>$1,338</a:t>
            </a:r>
          </a:p>
        </p:txBody>
      </p:sp>
      <p:sp>
        <p:nvSpPr>
          <p:cNvPr id="19" name="TextBox 18">
            <a:extLst>
              <a:ext uri="{FF2B5EF4-FFF2-40B4-BE49-F238E27FC236}">
                <a16:creationId xmlns:a16="http://schemas.microsoft.com/office/drawing/2014/main" id="{D39177B9-E22B-AF7C-0E83-F2E98A833C83}"/>
              </a:ext>
            </a:extLst>
          </p:cNvPr>
          <p:cNvSpPr txBox="1"/>
          <p:nvPr/>
        </p:nvSpPr>
        <p:spPr>
          <a:xfrm>
            <a:off x="10013506" y="2426730"/>
            <a:ext cx="882316" cy="307777"/>
          </a:xfrm>
          <a:prstGeom prst="rect">
            <a:avLst/>
          </a:prstGeom>
          <a:noFill/>
        </p:spPr>
        <p:txBody>
          <a:bodyPr wrap="square" rtlCol="0">
            <a:spAutoFit/>
          </a:bodyPr>
          <a:lstStyle/>
          <a:p>
            <a:pPr algn="ctr"/>
            <a:r>
              <a:rPr lang="en-US" sz="1400">
                <a:latin typeface="Ringside Narrow Book" panose="02000500000000000000" pitchFamily="2" charset="0"/>
              </a:rPr>
              <a:t>$1,791</a:t>
            </a:r>
          </a:p>
        </p:txBody>
      </p:sp>
      <p:sp>
        <p:nvSpPr>
          <p:cNvPr id="21" name="TextBox 20">
            <a:extLst>
              <a:ext uri="{FF2B5EF4-FFF2-40B4-BE49-F238E27FC236}">
                <a16:creationId xmlns:a16="http://schemas.microsoft.com/office/drawing/2014/main" id="{55D50D18-2E8B-0640-FF35-93E84A2F5756}"/>
              </a:ext>
            </a:extLst>
          </p:cNvPr>
          <p:cNvSpPr txBox="1"/>
          <p:nvPr/>
        </p:nvSpPr>
        <p:spPr>
          <a:xfrm>
            <a:off x="5697917" y="5287428"/>
            <a:ext cx="882316" cy="307777"/>
          </a:xfrm>
          <a:prstGeom prst="rect">
            <a:avLst/>
          </a:prstGeom>
          <a:noFill/>
        </p:spPr>
        <p:txBody>
          <a:bodyPr wrap="square" rtlCol="0">
            <a:spAutoFit/>
          </a:bodyPr>
          <a:lstStyle/>
          <a:p>
            <a:pPr algn="ctr"/>
            <a:r>
              <a:rPr lang="en-US" sz="1400">
                <a:latin typeface="Ringside Narrow Book" panose="02000500000000000000" pitchFamily="2" charset="0"/>
              </a:rPr>
              <a:t>Invest</a:t>
            </a:r>
          </a:p>
        </p:txBody>
      </p:sp>
      <p:sp>
        <p:nvSpPr>
          <p:cNvPr id="22" name="TextBox 21">
            <a:extLst>
              <a:ext uri="{FF2B5EF4-FFF2-40B4-BE49-F238E27FC236}">
                <a16:creationId xmlns:a16="http://schemas.microsoft.com/office/drawing/2014/main" id="{FBF80B5F-0C53-8329-25C2-C3405DC638E2}"/>
              </a:ext>
            </a:extLst>
          </p:cNvPr>
          <p:cNvSpPr txBox="1"/>
          <p:nvPr/>
        </p:nvSpPr>
        <p:spPr>
          <a:xfrm>
            <a:off x="7149727" y="5287428"/>
            <a:ext cx="882316" cy="307777"/>
          </a:xfrm>
          <a:prstGeom prst="rect">
            <a:avLst/>
          </a:prstGeom>
          <a:noFill/>
        </p:spPr>
        <p:txBody>
          <a:bodyPr wrap="square" rtlCol="0">
            <a:spAutoFit/>
          </a:bodyPr>
          <a:lstStyle/>
          <a:p>
            <a:pPr algn="ctr"/>
            <a:r>
              <a:rPr lang="en-US" sz="1400">
                <a:latin typeface="Ringside Narrow Book" panose="02000500000000000000" pitchFamily="2" charset="0"/>
              </a:rPr>
              <a:t>Year 1</a:t>
            </a:r>
          </a:p>
        </p:txBody>
      </p:sp>
      <p:sp>
        <p:nvSpPr>
          <p:cNvPr id="23" name="TextBox 22">
            <a:extLst>
              <a:ext uri="{FF2B5EF4-FFF2-40B4-BE49-F238E27FC236}">
                <a16:creationId xmlns:a16="http://schemas.microsoft.com/office/drawing/2014/main" id="{7DADD68C-B206-7B24-2973-9AA40FF65643}"/>
              </a:ext>
            </a:extLst>
          </p:cNvPr>
          <p:cNvSpPr txBox="1"/>
          <p:nvPr/>
        </p:nvSpPr>
        <p:spPr>
          <a:xfrm>
            <a:off x="8559055" y="5287428"/>
            <a:ext cx="882316" cy="307777"/>
          </a:xfrm>
          <a:prstGeom prst="rect">
            <a:avLst/>
          </a:prstGeom>
          <a:noFill/>
        </p:spPr>
        <p:txBody>
          <a:bodyPr wrap="square" rtlCol="0">
            <a:spAutoFit/>
          </a:bodyPr>
          <a:lstStyle/>
          <a:p>
            <a:pPr algn="ctr"/>
            <a:r>
              <a:rPr lang="en-US" sz="1400">
                <a:latin typeface="Ringside Narrow Book" panose="02000500000000000000" pitchFamily="2" charset="0"/>
              </a:rPr>
              <a:t>Year 5</a:t>
            </a:r>
          </a:p>
        </p:txBody>
      </p:sp>
      <p:sp>
        <p:nvSpPr>
          <p:cNvPr id="24" name="TextBox 23">
            <a:extLst>
              <a:ext uri="{FF2B5EF4-FFF2-40B4-BE49-F238E27FC236}">
                <a16:creationId xmlns:a16="http://schemas.microsoft.com/office/drawing/2014/main" id="{D53660B4-24D3-29DE-A071-1A84CB665461}"/>
              </a:ext>
            </a:extLst>
          </p:cNvPr>
          <p:cNvSpPr txBox="1"/>
          <p:nvPr/>
        </p:nvSpPr>
        <p:spPr>
          <a:xfrm>
            <a:off x="9978781" y="5287428"/>
            <a:ext cx="882316" cy="307777"/>
          </a:xfrm>
          <a:prstGeom prst="rect">
            <a:avLst/>
          </a:prstGeom>
          <a:noFill/>
        </p:spPr>
        <p:txBody>
          <a:bodyPr wrap="square" rtlCol="0">
            <a:spAutoFit/>
          </a:bodyPr>
          <a:lstStyle/>
          <a:p>
            <a:pPr algn="ctr"/>
            <a:r>
              <a:rPr lang="en-US" sz="1400">
                <a:latin typeface="Ringside Narrow Book" panose="02000500000000000000" pitchFamily="2" charset="0"/>
              </a:rPr>
              <a:t>Year 10</a:t>
            </a:r>
          </a:p>
        </p:txBody>
      </p:sp>
      <p:sp>
        <p:nvSpPr>
          <p:cNvPr id="2" name="TextBox 1">
            <a:extLst>
              <a:ext uri="{FF2B5EF4-FFF2-40B4-BE49-F238E27FC236}">
                <a16:creationId xmlns:a16="http://schemas.microsoft.com/office/drawing/2014/main" id="{246C4FC4-AF89-43FA-91E0-D351BD51C828}"/>
              </a:ext>
            </a:extLst>
          </p:cNvPr>
          <p:cNvSpPr txBox="1"/>
          <p:nvPr/>
        </p:nvSpPr>
        <p:spPr>
          <a:xfrm>
            <a:off x="5724292" y="3496190"/>
            <a:ext cx="882316" cy="307777"/>
          </a:xfrm>
          <a:prstGeom prst="rect">
            <a:avLst/>
          </a:prstGeom>
          <a:noFill/>
        </p:spPr>
        <p:txBody>
          <a:bodyPr wrap="square" rtlCol="0">
            <a:spAutoFit/>
          </a:bodyPr>
          <a:lstStyle/>
          <a:p>
            <a:pPr algn="ctr"/>
            <a:r>
              <a:rPr lang="en-US" sz="1400">
                <a:latin typeface="Ringside Narrow Book" panose="02000500000000000000" pitchFamily="2" charset="0"/>
              </a:rPr>
              <a:t>$1,000</a:t>
            </a:r>
          </a:p>
        </p:txBody>
      </p:sp>
    </p:spTree>
    <p:extLst>
      <p:ext uri="{BB962C8B-B14F-4D97-AF65-F5344CB8AC3E}">
        <p14:creationId xmlns:p14="http://schemas.microsoft.com/office/powerpoint/2010/main" val="60895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svg="http://schemas.microsoft.com/office/drawing/2016/SVG/main" xmlns:a14="http://schemas.microsoft.com/office/drawing/2010/main" xmlns:adec="http://schemas.microsoft.com/office/drawing/2017/decorative"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11" dur="500"/>
                                        <p:tgtEl>
                                          <p:spTgt spid="4">
                                            <p:graphicEl>
                                              <a:chart seriesIdx="-3" categoryIdx="-3" bldStep="gridLegend"/>
                                            </p:graphic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4" dur="500"/>
                                        <p:tgtEl>
                                          <p:spTgt spid="4">
                                            <p:graphicEl>
                                              <a:chart seriesIdx="-4" categoryIdx="0" bldStep="category"/>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22" dur="500"/>
                                        <p:tgtEl>
                                          <p:spTgt spid="4">
                                            <p:graphicEl>
                                              <a:chart seriesIdx="-4" categoryIdx="1" bldStep="category"/>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33" dur="500"/>
                                        <p:tgtEl>
                                          <p:spTgt spid="4">
                                            <p:graphicEl>
                                              <a:chart seriesIdx="-4" categoryIdx="2" bldStep="category"/>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43" dur="500"/>
                                        <p:tgtEl>
                                          <p:spTgt spid="4">
                                            <p:graphicEl>
                                              <a:chart seriesIdx="-4" categoryIdx="3" bldStep="category"/>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Graphic spid="4" grpId="0" uiExpand="1">
        <p:bldSub>
          <a:bldChart bld="category"/>
        </p:bldSub>
      </p:bldGraphic>
      <p:bldP spid="17" grpId="0"/>
      <p:bldP spid="18" grpId="0"/>
      <p:bldP spid="19" grpId="0"/>
      <p:bldP spid="21" grpId="0"/>
      <p:bldP spid="22" grpId="0"/>
      <p:bldP spid="23" grpId="0"/>
      <p:bldP spid="2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4EACDC8-2C05-5088-1C41-88A17ADBD7CF}"/>
              </a:ext>
            </a:extLst>
          </p:cNvPr>
          <p:cNvSpPr>
            <a:spLocks noGrp="1"/>
          </p:cNvSpPr>
          <p:nvPr>
            <p:ph type="body" sz="quarter" idx="14"/>
          </p:nvPr>
        </p:nvSpPr>
        <p:spPr>
          <a:xfrm>
            <a:off x="350904" y="5668680"/>
            <a:ext cx="11193462" cy="611455"/>
          </a:xfrm>
        </p:spPr>
        <p:txBody>
          <a:bodyPr/>
          <a:lstStyle/>
          <a:p>
            <a:pPr>
              <a:spcBef>
                <a:spcPts val="0"/>
              </a:spcBef>
              <a:spcAft>
                <a:spcPts val="100"/>
              </a:spcAft>
            </a:pPr>
            <a:r>
              <a:rPr lang="en-US" dirty="0"/>
              <a:t>This hypothetical example is for illustrative purposes only and does not represent the performance of any account or security. It assumes a 6% rate of growth, compounded annually, with $150 and $300 monthly contributions. Investments that have potential for a 6% annual rate of return likely also come with risk of loss.</a:t>
            </a:r>
          </a:p>
          <a:p>
            <a:pPr>
              <a:spcBef>
                <a:spcPts val="0"/>
              </a:spcBef>
              <a:spcAft>
                <a:spcPts val="100"/>
              </a:spcAft>
            </a:pPr>
            <a:r>
              <a:rPr lang="en-US" dirty="0"/>
              <a:t>Source: “Compound Interest Calculator,” U.S. Securities and Exchange Commission, https://</a:t>
            </a:r>
            <a:r>
              <a:rPr lang="en-US" dirty="0" err="1"/>
              <a:t>investor.gov</a:t>
            </a:r>
            <a:r>
              <a:rPr lang="en-US" dirty="0"/>
              <a:t>/financial-tools-calculators/calculators/compound-interest-calculator. </a:t>
            </a:r>
          </a:p>
        </p:txBody>
      </p:sp>
      <p:sp>
        <p:nvSpPr>
          <p:cNvPr id="2" name="Text Placeholder 13">
            <a:extLst>
              <a:ext uri="{FF2B5EF4-FFF2-40B4-BE49-F238E27FC236}">
                <a16:creationId xmlns:a16="http://schemas.microsoft.com/office/drawing/2014/main" id="{46F22A08-6F18-0D48-0027-A04ED71E5BB0}"/>
              </a:ext>
            </a:extLst>
          </p:cNvPr>
          <p:cNvSpPr>
            <a:spLocks noGrp="1"/>
          </p:cNvSpPr>
          <p:nvPr/>
        </p:nvSpPr>
        <p:spPr>
          <a:xfrm>
            <a:off x="478447" y="578789"/>
            <a:ext cx="10299700" cy="10613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TIAA Challenger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tx2"/>
                </a:solidFill>
                <a:latin typeface="Ringside Narrow" panose="02000500000000000000" pitchFamily="2" charset="0"/>
              </a:rPr>
              <a:t>COMPOUNDING—THE OPPORTUNITY</a:t>
            </a:r>
          </a:p>
          <a:p>
            <a:r>
              <a:rPr lang="en-US">
                <a:latin typeface="TIAA Challenger Black" pitchFamily="2" charset="77"/>
              </a:rPr>
              <a:t>Save longer. Gain more with less. </a:t>
            </a:r>
          </a:p>
        </p:txBody>
      </p:sp>
      <p:sp>
        <p:nvSpPr>
          <p:cNvPr id="3" name="Text Placeholder 16">
            <a:extLst>
              <a:ext uri="{FF2B5EF4-FFF2-40B4-BE49-F238E27FC236}">
                <a16:creationId xmlns:a16="http://schemas.microsoft.com/office/drawing/2014/main" id="{580C0CC8-BBDA-81E3-FFC7-FD12C20A534B}"/>
              </a:ext>
            </a:extLst>
          </p:cNvPr>
          <p:cNvSpPr>
            <a:spLocks noGrp="1"/>
          </p:cNvSpPr>
          <p:nvPr/>
        </p:nvSpPr>
        <p:spPr>
          <a:xfrm>
            <a:off x="477838" y="1684282"/>
            <a:ext cx="10299700" cy="609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chemeClr val="tx2"/>
                </a:solidFill>
              </a:rPr>
              <a:t>A tale of two savers</a:t>
            </a:r>
          </a:p>
        </p:txBody>
      </p:sp>
      <p:sp>
        <p:nvSpPr>
          <p:cNvPr id="27" name="Text Placeholder 12">
            <a:extLst>
              <a:ext uri="{FF2B5EF4-FFF2-40B4-BE49-F238E27FC236}">
                <a16:creationId xmlns:a16="http://schemas.microsoft.com/office/drawing/2014/main" id="{104C47FA-2F76-E71D-AEEF-0D35E8AE1482}"/>
              </a:ext>
            </a:extLst>
          </p:cNvPr>
          <p:cNvSpPr txBox="1">
            <a:spLocks/>
          </p:cNvSpPr>
          <p:nvPr/>
        </p:nvSpPr>
        <p:spPr>
          <a:xfrm>
            <a:off x="1835129" y="4875661"/>
            <a:ext cx="240621" cy="15889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0">
                <a:latin typeface="Ringside Narrow Book" panose="02000500000000000000" pitchFamily="2" charset="0"/>
              </a:rPr>
              <a:t>25</a:t>
            </a:r>
          </a:p>
        </p:txBody>
      </p:sp>
      <p:sp>
        <p:nvSpPr>
          <p:cNvPr id="29" name="Text Placeholder 12">
            <a:extLst>
              <a:ext uri="{FF2B5EF4-FFF2-40B4-BE49-F238E27FC236}">
                <a16:creationId xmlns:a16="http://schemas.microsoft.com/office/drawing/2014/main" id="{8C59AA10-BE55-3EEA-1DD3-D9EB36DF6FB5}"/>
              </a:ext>
            </a:extLst>
          </p:cNvPr>
          <p:cNvSpPr txBox="1">
            <a:spLocks/>
          </p:cNvSpPr>
          <p:nvPr/>
        </p:nvSpPr>
        <p:spPr>
          <a:xfrm>
            <a:off x="3541543" y="4873081"/>
            <a:ext cx="240621" cy="15889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0">
                <a:latin typeface="Ringside Narrow Book" panose="02000500000000000000" pitchFamily="2" charset="0"/>
              </a:rPr>
              <a:t>35</a:t>
            </a:r>
          </a:p>
        </p:txBody>
      </p:sp>
      <p:sp>
        <p:nvSpPr>
          <p:cNvPr id="30" name="Text Placeholder 12">
            <a:extLst>
              <a:ext uri="{FF2B5EF4-FFF2-40B4-BE49-F238E27FC236}">
                <a16:creationId xmlns:a16="http://schemas.microsoft.com/office/drawing/2014/main" id="{A5CFA06B-76F4-C379-78DA-AF0BB28B9FDD}"/>
              </a:ext>
            </a:extLst>
          </p:cNvPr>
          <p:cNvSpPr txBox="1">
            <a:spLocks/>
          </p:cNvSpPr>
          <p:nvPr/>
        </p:nvSpPr>
        <p:spPr>
          <a:xfrm>
            <a:off x="5272372" y="4873081"/>
            <a:ext cx="240621" cy="15889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0">
                <a:latin typeface="Ringside Narrow Book" panose="02000500000000000000" pitchFamily="2" charset="0"/>
              </a:rPr>
              <a:t>45</a:t>
            </a:r>
          </a:p>
        </p:txBody>
      </p:sp>
      <p:sp>
        <p:nvSpPr>
          <p:cNvPr id="31" name="Text Placeholder 12">
            <a:extLst>
              <a:ext uri="{FF2B5EF4-FFF2-40B4-BE49-F238E27FC236}">
                <a16:creationId xmlns:a16="http://schemas.microsoft.com/office/drawing/2014/main" id="{D3A51771-A3A0-616E-E2A6-EB56C4CF23AD}"/>
              </a:ext>
            </a:extLst>
          </p:cNvPr>
          <p:cNvSpPr txBox="1">
            <a:spLocks/>
          </p:cNvSpPr>
          <p:nvPr/>
        </p:nvSpPr>
        <p:spPr>
          <a:xfrm>
            <a:off x="6983606" y="4873081"/>
            <a:ext cx="240621" cy="15889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0">
                <a:latin typeface="Ringside Narrow Book" panose="02000500000000000000" pitchFamily="2" charset="0"/>
              </a:rPr>
              <a:t>55</a:t>
            </a:r>
          </a:p>
        </p:txBody>
      </p:sp>
      <p:sp>
        <p:nvSpPr>
          <p:cNvPr id="32" name="Text Placeholder 12">
            <a:extLst>
              <a:ext uri="{FF2B5EF4-FFF2-40B4-BE49-F238E27FC236}">
                <a16:creationId xmlns:a16="http://schemas.microsoft.com/office/drawing/2014/main" id="{95F66765-8B1E-A34F-51EC-4FAF24CD31C3}"/>
              </a:ext>
            </a:extLst>
          </p:cNvPr>
          <p:cNvSpPr txBox="1">
            <a:spLocks/>
          </p:cNvSpPr>
          <p:nvPr/>
        </p:nvSpPr>
        <p:spPr>
          <a:xfrm>
            <a:off x="8625956" y="4873081"/>
            <a:ext cx="240621" cy="15889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0">
                <a:latin typeface="Ringside Narrow Book" panose="02000500000000000000" pitchFamily="2" charset="0"/>
              </a:rPr>
              <a:t>65</a:t>
            </a:r>
          </a:p>
        </p:txBody>
      </p:sp>
      <p:cxnSp>
        <p:nvCxnSpPr>
          <p:cNvPr id="34" name="Straight Connector 33">
            <a:extLst>
              <a:ext uri="{FF2B5EF4-FFF2-40B4-BE49-F238E27FC236}">
                <a16:creationId xmlns:a16="http://schemas.microsoft.com/office/drawing/2014/main" id="{13563664-1F08-390F-0BDA-E9B27B066464}"/>
              </a:ext>
            </a:extLst>
          </p:cNvPr>
          <p:cNvCxnSpPr>
            <a:cxnSpLocks/>
          </p:cNvCxnSpPr>
          <p:nvPr/>
        </p:nvCxnSpPr>
        <p:spPr>
          <a:xfrm>
            <a:off x="1759158" y="4795831"/>
            <a:ext cx="9188005" cy="2489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7A87576F-00F8-6745-3AFD-5B378A56536A}"/>
              </a:ext>
            </a:extLst>
          </p:cNvPr>
          <p:cNvGrpSpPr/>
          <p:nvPr/>
        </p:nvGrpSpPr>
        <p:grpSpPr>
          <a:xfrm>
            <a:off x="621526" y="1862051"/>
            <a:ext cx="10528302" cy="3794366"/>
            <a:chOff x="621526" y="1862051"/>
            <a:chExt cx="10528302" cy="3794366"/>
          </a:xfrm>
        </p:grpSpPr>
        <p:sp>
          <p:nvSpPr>
            <p:cNvPr id="10" name="Text Placeholder 12">
              <a:extLst>
                <a:ext uri="{FF2B5EF4-FFF2-40B4-BE49-F238E27FC236}">
                  <a16:creationId xmlns:a16="http://schemas.microsoft.com/office/drawing/2014/main" id="{ED366020-F887-5780-EA76-029D1B57DAAC}"/>
                </a:ext>
              </a:extLst>
            </p:cNvPr>
            <p:cNvSpPr txBox="1">
              <a:spLocks/>
            </p:cNvSpPr>
            <p:nvPr/>
          </p:nvSpPr>
          <p:spPr>
            <a:xfrm>
              <a:off x="9001350" y="1862051"/>
              <a:ext cx="2148478" cy="33006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a:t>Savings at age 67</a:t>
              </a:r>
            </a:p>
          </p:txBody>
        </p:sp>
        <p:sp>
          <p:nvSpPr>
            <p:cNvPr id="12" name="Text Placeholder 12">
              <a:extLst>
                <a:ext uri="{FF2B5EF4-FFF2-40B4-BE49-F238E27FC236}">
                  <a16:creationId xmlns:a16="http://schemas.microsoft.com/office/drawing/2014/main" id="{502B258D-5C07-0481-5473-2B145E650B7D}"/>
                </a:ext>
              </a:extLst>
            </p:cNvPr>
            <p:cNvSpPr txBox="1">
              <a:spLocks/>
            </p:cNvSpPr>
            <p:nvPr/>
          </p:nvSpPr>
          <p:spPr>
            <a:xfrm>
              <a:off x="8955633" y="2239824"/>
              <a:ext cx="2148478" cy="33006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a:solidFill>
                    <a:schemeClr val="accent4"/>
                  </a:solidFill>
                </a:rPr>
                <a:t>$340,524</a:t>
              </a:r>
            </a:p>
          </p:txBody>
        </p:sp>
        <p:pic>
          <p:nvPicPr>
            <p:cNvPr id="24" name="Graphic 23">
              <a:extLst>
                <a:ext uri="{FF2B5EF4-FFF2-40B4-BE49-F238E27FC236}">
                  <a16:creationId xmlns:a16="http://schemas.microsoft.com/office/drawing/2014/main" id="{0276818A-0702-1183-EB84-C0190C1FB2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3884" y="2449283"/>
              <a:ext cx="7213855" cy="2251132"/>
            </a:xfrm>
            <a:prstGeom prst="rect">
              <a:avLst/>
            </a:prstGeom>
          </p:spPr>
        </p:pic>
        <p:sp>
          <p:nvSpPr>
            <p:cNvPr id="7" name="Text Placeholder 12">
              <a:extLst>
                <a:ext uri="{FF2B5EF4-FFF2-40B4-BE49-F238E27FC236}">
                  <a16:creationId xmlns:a16="http://schemas.microsoft.com/office/drawing/2014/main" id="{3AB62B89-C6F7-C74F-A2D4-110375F5D429}"/>
                </a:ext>
              </a:extLst>
            </p:cNvPr>
            <p:cNvSpPr txBox="1">
              <a:spLocks/>
            </p:cNvSpPr>
            <p:nvPr/>
          </p:nvSpPr>
          <p:spPr>
            <a:xfrm>
              <a:off x="621526" y="5046817"/>
              <a:ext cx="2284977" cy="609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600">
                  <a:solidFill>
                    <a:schemeClr val="accent4"/>
                  </a:solidFill>
                </a:rPr>
                <a:t>Magda</a:t>
              </a:r>
            </a:p>
            <a:p>
              <a:pPr algn="ctr">
                <a:spcBef>
                  <a:spcPts val="0"/>
                </a:spcBef>
              </a:pPr>
              <a:r>
                <a:rPr lang="en-US" sz="1600" b="0"/>
                <a:t>(starts at age 25)</a:t>
              </a:r>
            </a:p>
          </p:txBody>
        </p:sp>
        <p:sp>
          <p:nvSpPr>
            <p:cNvPr id="15" name="Text Placeholder 12">
              <a:extLst>
                <a:ext uri="{FF2B5EF4-FFF2-40B4-BE49-F238E27FC236}">
                  <a16:creationId xmlns:a16="http://schemas.microsoft.com/office/drawing/2014/main" id="{32813723-4AAF-62FC-9CF4-50C3B8267BBF}"/>
                </a:ext>
              </a:extLst>
            </p:cNvPr>
            <p:cNvSpPr txBox="1">
              <a:spLocks/>
            </p:cNvSpPr>
            <p:nvPr/>
          </p:nvSpPr>
          <p:spPr>
            <a:xfrm>
              <a:off x="711689" y="2669193"/>
              <a:ext cx="2284977" cy="8135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600"/>
                <a:t>$150 monthly</a:t>
              </a:r>
              <a:br>
                <a:rPr lang="en-US" sz="1600"/>
              </a:br>
              <a:r>
                <a:rPr lang="en-US" sz="1600"/>
                <a:t>contributions</a:t>
              </a:r>
              <a:br>
                <a:rPr lang="en-US" sz="1600"/>
              </a:br>
              <a:r>
                <a:rPr lang="en-US" sz="1600" b="0"/>
                <a:t>($75,600 total)</a:t>
              </a:r>
            </a:p>
          </p:txBody>
        </p:sp>
        <p:sp>
          <p:nvSpPr>
            <p:cNvPr id="4" name="Oval 3">
              <a:extLst>
                <a:ext uri="{FF2B5EF4-FFF2-40B4-BE49-F238E27FC236}">
                  <a16:creationId xmlns:a16="http://schemas.microsoft.com/office/drawing/2014/main" id="{3C3BF961-1709-6159-D46C-8340DAA1D06C}"/>
                </a:ext>
              </a:extLst>
            </p:cNvPr>
            <p:cNvSpPr>
              <a:spLocks/>
            </p:cNvSpPr>
            <p:nvPr/>
          </p:nvSpPr>
          <p:spPr>
            <a:xfrm>
              <a:off x="1323665" y="3701202"/>
              <a:ext cx="996292" cy="996292"/>
            </a:xfrm>
            <a:prstGeom prst="ellipse">
              <a:avLst/>
            </a:prstGeom>
            <a:blipFill>
              <a:blip r:embed="rId5">
                <a:extLst>
                  <a:ext uri="{96DAC541-7B7A-43D3-8B79-37D633B846F1}">
                    <asvg:svgBlip xmlns:asvg="http://schemas.microsoft.com/office/drawing/2016/SVG/main" r:embed="rId6"/>
                  </a:ext>
                </a:extLst>
              </a:blip>
              <a:stretch>
                <a:fillRect/>
              </a:stretch>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grpSp>
      <p:sp>
        <p:nvSpPr>
          <p:cNvPr id="6" name="Text Placeholder 12">
            <a:extLst>
              <a:ext uri="{FF2B5EF4-FFF2-40B4-BE49-F238E27FC236}">
                <a16:creationId xmlns:a16="http://schemas.microsoft.com/office/drawing/2014/main" id="{590BCDFC-D7CF-396C-824A-B3D9D80E3913}"/>
              </a:ext>
            </a:extLst>
          </p:cNvPr>
          <p:cNvSpPr txBox="1">
            <a:spLocks/>
          </p:cNvSpPr>
          <p:nvPr/>
        </p:nvSpPr>
        <p:spPr>
          <a:xfrm>
            <a:off x="10266748" y="4873081"/>
            <a:ext cx="240621" cy="15889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0">
                <a:latin typeface="Ringside Narrow Book" panose="02000500000000000000" pitchFamily="2" charset="0"/>
              </a:rPr>
              <a:t>70</a:t>
            </a:r>
          </a:p>
        </p:txBody>
      </p:sp>
      <p:grpSp>
        <p:nvGrpSpPr>
          <p:cNvPr id="22" name="Group 21">
            <a:extLst>
              <a:ext uri="{FF2B5EF4-FFF2-40B4-BE49-F238E27FC236}">
                <a16:creationId xmlns:a16="http://schemas.microsoft.com/office/drawing/2014/main" id="{10699E7D-31FF-8CDA-F725-7C71AA8B65C2}"/>
              </a:ext>
            </a:extLst>
          </p:cNvPr>
          <p:cNvGrpSpPr/>
          <p:nvPr/>
        </p:nvGrpSpPr>
        <p:grpSpPr>
          <a:xfrm>
            <a:off x="3342711" y="2664910"/>
            <a:ext cx="7761400" cy="2993046"/>
            <a:chOff x="3342711" y="2664910"/>
            <a:chExt cx="7761400" cy="2993046"/>
          </a:xfrm>
        </p:grpSpPr>
        <p:pic>
          <p:nvPicPr>
            <p:cNvPr id="26" name="Graphic 25">
              <a:extLst>
                <a:ext uri="{FF2B5EF4-FFF2-40B4-BE49-F238E27FC236}">
                  <a16:creationId xmlns:a16="http://schemas.microsoft.com/office/drawing/2014/main" id="{956F6A35-C574-D50C-C6EB-03F56AEAE1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83993" y="3071526"/>
              <a:ext cx="4617357" cy="1614925"/>
            </a:xfrm>
            <a:prstGeom prst="rect">
              <a:avLst/>
            </a:prstGeom>
          </p:spPr>
        </p:pic>
        <p:sp>
          <p:nvSpPr>
            <p:cNvPr id="9" name="Text Placeholder 12">
              <a:extLst>
                <a:ext uri="{FF2B5EF4-FFF2-40B4-BE49-F238E27FC236}">
                  <a16:creationId xmlns:a16="http://schemas.microsoft.com/office/drawing/2014/main" id="{61E7CD4B-32AF-0EB9-37F3-9727828EB29C}"/>
                </a:ext>
              </a:extLst>
            </p:cNvPr>
            <p:cNvSpPr txBox="1">
              <a:spLocks/>
            </p:cNvSpPr>
            <p:nvPr/>
          </p:nvSpPr>
          <p:spPr>
            <a:xfrm>
              <a:off x="3363949" y="5048356"/>
              <a:ext cx="2284977" cy="609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600">
                  <a:solidFill>
                    <a:schemeClr val="tx2"/>
                  </a:solidFill>
                </a:rPr>
                <a:t>Steve</a:t>
              </a:r>
            </a:p>
            <a:p>
              <a:pPr algn="ctr">
                <a:spcBef>
                  <a:spcPts val="0"/>
                </a:spcBef>
              </a:pPr>
              <a:r>
                <a:rPr lang="en-US" sz="1600" b="0"/>
                <a:t>(starts at age 40)</a:t>
              </a:r>
            </a:p>
          </p:txBody>
        </p:sp>
        <p:sp>
          <p:nvSpPr>
            <p:cNvPr id="11" name="Text Placeholder 12">
              <a:extLst>
                <a:ext uri="{FF2B5EF4-FFF2-40B4-BE49-F238E27FC236}">
                  <a16:creationId xmlns:a16="http://schemas.microsoft.com/office/drawing/2014/main" id="{D8B83C06-FB55-066F-63FC-8D00E76F29AD}"/>
                </a:ext>
              </a:extLst>
            </p:cNvPr>
            <p:cNvSpPr txBox="1">
              <a:spLocks/>
            </p:cNvSpPr>
            <p:nvPr/>
          </p:nvSpPr>
          <p:spPr>
            <a:xfrm>
              <a:off x="8955633" y="2892297"/>
              <a:ext cx="2148478" cy="33006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a:solidFill>
                    <a:schemeClr val="tx2"/>
                  </a:solidFill>
                </a:rPr>
                <a:t>$241,964</a:t>
              </a:r>
            </a:p>
          </p:txBody>
        </p:sp>
        <p:sp>
          <p:nvSpPr>
            <p:cNvPr id="16" name="Text Placeholder 12">
              <a:extLst>
                <a:ext uri="{FF2B5EF4-FFF2-40B4-BE49-F238E27FC236}">
                  <a16:creationId xmlns:a16="http://schemas.microsoft.com/office/drawing/2014/main" id="{57E2FB6B-1338-7EE5-8397-5AD2B319E7D1}"/>
                </a:ext>
              </a:extLst>
            </p:cNvPr>
            <p:cNvSpPr txBox="1">
              <a:spLocks/>
            </p:cNvSpPr>
            <p:nvPr/>
          </p:nvSpPr>
          <p:spPr>
            <a:xfrm>
              <a:off x="3342711" y="2664910"/>
              <a:ext cx="2284977" cy="81350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600"/>
                <a:t>$300 monthly</a:t>
              </a:r>
              <a:br>
                <a:rPr lang="en-US" sz="1600"/>
              </a:br>
              <a:r>
                <a:rPr lang="en-US" sz="1600"/>
                <a:t>contributions</a:t>
              </a:r>
              <a:br>
                <a:rPr lang="en-US" sz="1600"/>
              </a:br>
              <a:r>
                <a:rPr lang="en-US" sz="1600" b="0"/>
                <a:t>($97,200 total)</a:t>
              </a:r>
            </a:p>
          </p:txBody>
        </p:sp>
        <p:sp>
          <p:nvSpPr>
            <p:cNvPr id="20" name="Oval 19">
              <a:extLst>
                <a:ext uri="{FF2B5EF4-FFF2-40B4-BE49-F238E27FC236}">
                  <a16:creationId xmlns:a16="http://schemas.microsoft.com/office/drawing/2014/main" id="{CE5B4B9B-2CD0-966D-E2BF-3C3E18131FFF}"/>
                </a:ext>
              </a:extLst>
            </p:cNvPr>
            <p:cNvSpPr>
              <a:spLocks/>
            </p:cNvSpPr>
            <p:nvPr/>
          </p:nvSpPr>
          <p:spPr>
            <a:xfrm>
              <a:off x="3956525" y="3680182"/>
              <a:ext cx="996292" cy="996292"/>
            </a:xfrm>
            <a:prstGeom prst="ellipse">
              <a:avLst/>
            </a:prstGeom>
            <a:blipFill>
              <a:blip r:embed="rId9">
                <a:extLst>
                  <a:ext uri="{96DAC541-7B7A-43D3-8B79-37D633B846F1}">
                    <asvg:svgBlip xmlns:asvg="http://schemas.microsoft.com/office/drawing/2016/SVG/main" r:embed="rId10"/>
                  </a:ext>
                </a:extLst>
              </a:blip>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grpSp>
    </p:spTree>
    <p:extLst>
      <p:ext uri="{BB962C8B-B14F-4D97-AF65-F5344CB8AC3E}">
        <p14:creationId xmlns:p14="http://schemas.microsoft.com/office/powerpoint/2010/main" val="184895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46F22A08-6F18-0D48-0027-A04ED71E5BB0}"/>
              </a:ext>
            </a:extLst>
          </p:cNvPr>
          <p:cNvSpPr>
            <a:spLocks noGrp="1"/>
          </p:cNvSpPr>
          <p:nvPr/>
        </p:nvSpPr>
        <p:spPr>
          <a:xfrm>
            <a:off x="478447" y="578789"/>
            <a:ext cx="10299700" cy="10613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TIAA Challenger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tx2"/>
                </a:solidFill>
                <a:latin typeface="Ringside Narrow" panose="02000500000000000000" pitchFamily="2" charset="0"/>
              </a:rPr>
              <a:t>NAVIGATING MARKET UPS AND DOWNS</a:t>
            </a:r>
          </a:p>
        </p:txBody>
      </p:sp>
      <p:sp>
        <p:nvSpPr>
          <p:cNvPr id="5" name="Text Placeholder 12">
            <a:extLst>
              <a:ext uri="{FF2B5EF4-FFF2-40B4-BE49-F238E27FC236}">
                <a16:creationId xmlns:a16="http://schemas.microsoft.com/office/drawing/2014/main" id="{49969FBD-B675-A421-EAB6-6C633A7DA50E}"/>
              </a:ext>
            </a:extLst>
          </p:cNvPr>
          <p:cNvSpPr txBox="1">
            <a:spLocks/>
          </p:cNvSpPr>
          <p:nvPr/>
        </p:nvSpPr>
        <p:spPr>
          <a:xfrm>
            <a:off x="3567745" y="4153941"/>
            <a:ext cx="2652654" cy="11882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dirty="0">
                <a:solidFill>
                  <a:schemeClr val="tx2"/>
                </a:solidFill>
              </a:rPr>
              <a:t>59% </a:t>
            </a:r>
            <a:r>
              <a:rPr lang="en-US" sz="2000" dirty="0"/>
              <a:t>chance of double-digit growth </a:t>
            </a:r>
            <a:br>
              <a:rPr lang="en-US" sz="2000" dirty="0"/>
            </a:br>
            <a:r>
              <a:rPr lang="en-US" sz="2000" b="0" dirty="0">
                <a:latin typeface="Ringside Narrow Book" panose="02000500000000000000" pitchFamily="2" charset="0"/>
              </a:rPr>
              <a:t>in the stock market </a:t>
            </a:r>
            <a:br>
              <a:rPr lang="en-US" sz="2000" b="0" dirty="0">
                <a:latin typeface="Ringside Narrow Book" panose="02000500000000000000" pitchFamily="2" charset="0"/>
              </a:rPr>
            </a:br>
            <a:r>
              <a:rPr lang="en-US" sz="2000" b="0" dirty="0">
                <a:latin typeface="Ringside Narrow Book" panose="02000500000000000000" pitchFamily="2" charset="0"/>
              </a:rPr>
              <a:t>in any given year</a:t>
            </a:r>
            <a:r>
              <a:rPr lang="en-US" sz="2000" b="0" baseline="30000" dirty="0">
                <a:latin typeface="Ringside Narrow Book" panose="02000500000000000000" pitchFamily="2" charset="0"/>
              </a:rPr>
              <a:t>*</a:t>
            </a:r>
            <a:endParaRPr lang="en-US" sz="2000" b="0" dirty="0">
              <a:latin typeface="Ringside Narrow Book" panose="02000500000000000000" pitchFamily="2" charset="0"/>
            </a:endParaRPr>
          </a:p>
        </p:txBody>
      </p:sp>
      <p:sp>
        <p:nvSpPr>
          <p:cNvPr id="8" name="Text Placeholder 12">
            <a:extLst>
              <a:ext uri="{FF2B5EF4-FFF2-40B4-BE49-F238E27FC236}">
                <a16:creationId xmlns:a16="http://schemas.microsoft.com/office/drawing/2014/main" id="{859F3AD5-5DB3-0B5B-693D-A154E0E4A446}"/>
              </a:ext>
            </a:extLst>
          </p:cNvPr>
          <p:cNvSpPr txBox="1">
            <a:spLocks/>
          </p:cNvSpPr>
          <p:nvPr/>
        </p:nvSpPr>
        <p:spPr>
          <a:xfrm>
            <a:off x="478447" y="4153941"/>
            <a:ext cx="2498235" cy="12544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dirty="0">
                <a:solidFill>
                  <a:schemeClr val="tx2"/>
                </a:solidFill>
              </a:rPr>
              <a:t>1 in 4 </a:t>
            </a:r>
            <a:br>
              <a:rPr lang="en-US" sz="1600" dirty="0">
                <a:solidFill>
                  <a:schemeClr val="tx2"/>
                </a:solidFill>
              </a:rPr>
            </a:br>
            <a:r>
              <a:rPr lang="en-US" sz="2000" dirty="0"/>
              <a:t>chance of loss</a:t>
            </a:r>
            <a:br>
              <a:rPr lang="en-US" sz="2000" dirty="0"/>
            </a:br>
            <a:r>
              <a:rPr lang="en-US" sz="2000" b="0" dirty="0">
                <a:latin typeface="Ringside Narrow Book" panose="02000500000000000000" pitchFamily="2" charset="0"/>
              </a:rPr>
              <a:t>in the stock market </a:t>
            </a:r>
            <a:br>
              <a:rPr lang="en-US" sz="2000" b="0" dirty="0">
                <a:latin typeface="Ringside Narrow Book" panose="02000500000000000000" pitchFamily="2" charset="0"/>
              </a:rPr>
            </a:br>
            <a:r>
              <a:rPr lang="en-US" sz="2000" b="0" dirty="0">
                <a:latin typeface="Ringside Narrow Book" panose="02000500000000000000" pitchFamily="2" charset="0"/>
              </a:rPr>
              <a:t>in any given year</a:t>
            </a:r>
            <a:r>
              <a:rPr lang="en-US" sz="2000" b="0" baseline="30000" dirty="0">
                <a:latin typeface="Ringside Narrow Book" panose="02000500000000000000" pitchFamily="2" charset="0"/>
              </a:rPr>
              <a:t>*</a:t>
            </a:r>
          </a:p>
        </p:txBody>
      </p:sp>
      <p:sp>
        <p:nvSpPr>
          <p:cNvPr id="24" name="Text Placeholder 23">
            <a:extLst>
              <a:ext uri="{FF2B5EF4-FFF2-40B4-BE49-F238E27FC236}">
                <a16:creationId xmlns:a16="http://schemas.microsoft.com/office/drawing/2014/main" id="{9238B9B4-1B01-B118-3E8B-F97026273416}"/>
              </a:ext>
            </a:extLst>
          </p:cNvPr>
          <p:cNvSpPr>
            <a:spLocks noGrp="1"/>
          </p:cNvSpPr>
          <p:nvPr>
            <p:ph type="body" sz="quarter" idx="11"/>
          </p:nvPr>
        </p:nvSpPr>
        <p:spPr>
          <a:xfrm>
            <a:off x="478446" y="952865"/>
            <a:ext cx="10834595" cy="597471"/>
          </a:xfrm>
        </p:spPr>
        <p:txBody>
          <a:bodyPr/>
          <a:lstStyle/>
          <a:p>
            <a:r>
              <a:rPr lang="en-US"/>
              <a:t>The stock market has kept going up historically. </a:t>
            </a:r>
          </a:p>
        </p:txBody>
      </p:sp>
      <p:sp>
        <p:nvSpPr>
          <p:cNvPr id="14" name="Text Placeholder 13">
            <a:extLst>
              <a:ext uri="{FF2B5EF4-FFF2-40B4-BE49-F238E27FC236}">
                <a16:creationId xmlns:a16="http://schemas.microsoft.com/office/drawing/2014/main" id="{D1906FA0-DE05-8534-DF20-3305CB27366F}"/>
              </a:ext>
            </a:extLst>
          </p:cNvPr>
          <p:cNvSpPr>
            <a:spLocks noGrp="1"/>
          </p:cNvSpPr>
          <p:nvPr>
            <p:ph type="body" sz="quarter" idx="18"/>
          </p:nvPr>
        </p:nvSpPr>
        <p:spPr>
          <a:xfrm>
            <a:off x="478447" y="5684237"/>
            <a:ext cx="11193462" cy="679185"/>
          </a:xfrm>
        </p:spPr>
        <p:txBody>
          <a:bodyPr/>
          <a:lstStyle/>
          <a:p>
            <a:pPr>
              <a:spcBef>
                <a:spcPts val="0"/>
              </a:spcBef>
              <a:spcAft>
                <a:spcPts val="100"/>
              </a:spcAft>
            </a:pPr>
            <a:r>
              <a:rPr lang="en-US" dirty="0"/>
              <a:t>*Based on historical large cap and S&amp;P 500 data from 1926 to 2023. Source: Morningstar Direct.</a:t>
            </a:r>
            <a:br>
              <a:rPr lang="en-US" dirty="0"/>
            </a:br>
            <a:r>
              <a:rPr lang="en-US" dirty="0">
                <a:effectLst/>
              </a:rPr>
              <a:t>You cannot invest directly in any index. Index returns do not reflect a deduction for fees or expenses. Past performance is no guarantee of future results. </a:t>
            </a:r>
            <a:r>
              <a:rPr lang="en-US" sz="800" dirty="0">
                <a:effectLst/>
              </a:rPr>
              <a:t>The S&amp;P 500 is a stock market index tracking the stock performance of 500 of the largest companies listed on stock exchanges in the United States.</a:t>
            </a:r>
          </a:p>
        </p:txBody>
      </p:sp>
      <p:pic>
        <p:nvPicPr>
          <p:cNvPr id="3" name="Graphic 2">
            <a:extLst>
              <a:ext uri="{FF2B5EF4-FFF2-40B4-BE49-F238E27FC236}">
                <a16:creationId xmlns:a16="http://schemas.microsoft.com/office/drawing/2014/main" id="{5F6AF173-A84D-8DB9-4F7A-A3B1827DEF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32562" y="2337000"/>
            <a:ext cx="1495735" cy="1495735"/>
          </a:xfrm>
          <a:prstGeom prst="rect">
            <a:avLst/>
          </a:prstGeom>
        </p:spPr>
      </p:pic>
      <p:graphicFrame>
        <p:nvGraphicFramePr>
          <p:cNvPr id="4" name="Chart 3">
            <a:extLst>
              <a:ext uri="{FF2B5EF4-FFF2-40B4-BE49-F238E27FC236}">
                <a16:creationId xmlns:a16="http://schemas.microsoft.com/office/drawing/2014/main" id="{2D827259-83C8-49C4-BCEB-12F668D17865}"/>
              </a:ext>
            </a:extLst>
          </p:cNvPr>
          <p:cNvGraphicFramePr/>
          <p:nvPr>
            <p:extLst>
              <p:ext uri="{D42A27DB-BD31-4B8C-83A1-F6EECF244321}">
                <p14:modId xmlns:p14="http://schemas.microsoft.com/office/powerpoint/2010/main" val="28010003"/>
              </p:ext>
            </p:extLst>
          </p:nvPr>
        </p:nvGraphicFramePr>
        <p:xfrm>
          <a:off x="783399" y="2033569"/>
          <a:ext cx="1888330" cy="2029937"/>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1AF7305D-514C-6FB6-9529-62FEA4E0CEBD}"/>
              </a:ext>
            </a:extLst>
          </p:cNvPr>
          <p:cNvCxnSpPr>
            <a:cxnSpLocks/>
          </p:cNvCxnSpPr>
          <p:nvPr/>
        </p:nvCxnSpPr>
        <p:spPr>
          <a:xfrm>
            <a:off x="6924675" y="2139146"/>
            <a:ext cx="0" cy="3269237"/>
          </a:xfrm>
          <a:prstGeom prst="line">
            <a:avLst/>
          </a:prstGeom>
        </p:spPr>
        <p:style>
          <a:lnRef idx="2">
            <a:schemeClr val="dk1"/>
          </a:lnRef>
          <a:fillRef idx="0">
            <a:schemeClr val="dk1"/>
          </a:fillRef>
          <a:effectRef idx="1">
            <a:schemeClr val="dk1"/>
          </a:effectRef>
          <a:fontRef idx="minor">
            <a:schemeClr val="tx1"/>
          </a:fontRef>
        </p:style>
      </p:cxnSp>
      <p:grpSp>
        <p:nvGrpSpPr>
          <p:cNvPr id="11" name="Group 10">
            <a:extLst>
              <a:ext uri="{FF2B5EF4-FFF2-40B4-BE49-F238E27FC236}">
                <a16:creationId xmlns:a16="http://schemas.microsoft.com/office/drawing/2014/main" id="{F342F1FB-20C3-4C49-E230-7C9141F00E2F}"/>
              </a:ext>
            </a:extLst>
          </p:cNvPr>
          <p:cNvGrpSpPr/>
          <p:nvPr/>
        </p:nvGrpSpPr>
        <p:grpSpPr>
          <a:xfrm>
            <a:off x="7681231" y="2384783"/>
            <a:ext cx="3017717" cy="2777961"/>
            <a:chOff x="7681231" y="2302659"/>
            <a:chExt cx="3017717" cy="2777961"/>
          </a:xfrm>
        </p:grpSpPr>
        <p:sp>
          <p:nvSpPr>
            <p:cNvPr id="17" name="Text Placeholder 16">
              <a:extLst>
                <a:ext uri="{FF2B5EF4-FFF2-40B4-BE49-F238E27FC236}">
                  <a16:creationId xmlns:a16="http://schemas.microsoft.com/office/drawing/2014/main" id="{E9AB7195-D923-1EF3-ABBC-CE47C8CFB3DA}"/>
                </a:ext>
              </a:extLst>
            </p:cNvPr>
            <p:cNvSpPr txBox="1">
              <a:spLocks/>
            </p:cNvSpPr>
            <p:nvPr/>
          </p:nvSpPr>
          <p:spPr>
            <a:xfrm>
              <a:off x="7681232" y="2302659"/>
              <a:ext cx="3017716" cy="865187"/>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Historical average </a:t>
              </a:r>
              <a:br>
                <a:rPr lang="en-US" dirty="0"/>
              </a:br>
              <a:r>
                <a:rPr lang="en-US" dirty="0"/>
                <a:t>annual return</a:t>
              </a:r>
              <a:endParaRPr lang="en-US" baseline="30000" dirty="0"/>
            </a:p>
          </p:txBody>
        </p:sp>
        <p:sp>
          <p:nvSpPr>
            <p:cNvPr id="18" name="Text Placeholder 17">
              <a:extLst>
                <a:ext uri="{FF2B5EF4-FFF2-40B4-BE49-F238E27FC236}">
                  <a16:creationId xmlns:a16="http://schemas.microsoft.com/office/drawing/2014/main" id="{BA2CF0D9-F91B-F85B-7753-9FC41AEBDBD4}"/>
                </a:ext>
              </a:extLst>
            </p:cNvPr>
            <p:cNvSpPr txBox="1">
              <a:spLocks/>
            </p:cNvSpPr>
            <p:nvPr/>
          </p:nvSpPr>
          <p:spPr>
            <a:xfrm>
              <a:off x="7681231" y="3235405"/>
              <a:ext cx="1998025" cy="1075747"/>
            </a:xfrm>
            <a:prstGeom prst="rect">
              <a:avLst/>
            </a:prstGeom>
          </p:spPr>
          <p:txBody>
            <a:bodyPr lIns="0"/>
            <a:lstStyle>
              <a:lvl1pPr marL="285750" indent="-285750" algn="l" defTabSz="914400" rtl="0" eaLnBrk="1" latinLnBrk="0" hangingPunct="1">
                <a:lnSpc>
                  <a:spcPct val="90000"/>
                </a:lnSpc>
                <a:spcBef>
                  <a:spcPts val="1000"/>
                </a:spcBef>
                <a:buFont typeface="Courier New" panose="02070309020205020404" pitchFamily="49" charset="0"/>
                <a:buChar char="o"/>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ourier New" panose="02070309020205020404" pitchFamily="49" charset="0"/>
                <a:buNone/>
              </a:pPr>
              <a:r>
                <a:rPr lang="en-US" sz="8000" b="1">
                  <a:solidFill>
                    <a:schemeClr val="accent4"/>
                  </a:solidFill>
                  <a:latin typeface="Ringside Narrow" panose="02000500000000000000" pitchFamily="2" charset="0"/>
                </a:rPr>
                <a:t>10%</a:t>
              </a:r>
            </a:p>
          </p:txBody>
        </p:sp>
        <p:pic>
          <p:nvPicPr>
            <p:cNvPr id="6" name="Graphic 5">
              <a:extLst>
                <a:ext uri="{FF2B5EF4-FFF2-40B4-BE49-F238E27FC236}">
                  <a16:creationId xmlns:a16="http://schemas.microsoft.com/office/drawing/2014/main" id="{F1273C49-6D37-2230-7766-6558EE44CF6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499937" y="3224723"/>
              <a:ext cx="1066746" cy="1066746"/>
            </a:xfrm>
            <a:prstGeom prst="rect">
              <a:avLst/>
            </a:prstGeom>
          </p:spPr>
        </p:pic>
        <p:sp>
          <p:nvSpPr>
            <p:cNvPr id="7" name="Text Placeholder 12">
              <a:extLst>
                <a:ext uri="{FF2B5EF4-FFF2-40B4-BE49-F238E27FC236}">
                  <a16:creationId xmlns:a16="http://schemas.microsoft.com/office/drawing/2014/main" id="{13C15F11-67F3-F7AE-1BDA-7C12CAD56CBD}"/>
                </a:ext>
              </a:extLst>
            </p:cNvPr>
            <p:cNvSpPr txBox="1">
              <a:spLocks/>
            </p:cNvSpPr>
            <p:nvPr/>
          </p:nvSpPr>
          <p:spPr>
            <a:xfrm>
              <a:off x="7681231" y="4401435"/>
              <a:ext cx="2952897" cy="679185"/>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0" dirty="0">
                  <a:latin typeface="Ringside Narrow Book" panose="02000500000000000000" pitchFamily="2" charset="0"/>
                </a:rPr>
                <a:t>Based on historical returns from 1926 to 2023*</a:t>
              </a:r>
              <a:endParaRPr lang="en-US" sz="2000" b="0" baseline="30000" dirty="0">
                <a:latin typeface="Ringside Narrow Book" panose="02000500000000000000" pitchFamily="2" charset="0"/>
              </a:endParaRPr>
            </a:p>
          </p:txBody>
        </p:sp>
      </p:grpSp>
    </p:spTree>
    <p:extLst>
      <p:ext uri="{BB962C8B-B14F-4D97-AF65-F5344CB8AC3E}">
        <p14:creationId xmlns:p14="http://schemas.microsoft.com/office/powerpoint/2010/main" val="347578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svg="http://schemas.microsoft.com/office/drawing/2016/SVG/main" xmlns:adec="http://schemas.microsoft.com/office/drawing/2017/decorative"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1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46F22A08-6F18-0D48-0027-A04ED71E5BB0}"/>
              </a:ext>
            </a:extLst>
          </p:cNvPr>
          <p:cNvSpPr>
            <a:spLocks noGrp="1"/>
          </p:cNvSpPr>
          <p:nvPr/>
        </p:nvSpPr>
        <p:spPr>
          <a:xfrm>
            <a:off x="478447" y="578790"/>
            <a:ext cx="7046303" cy="260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TIAA Challenger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2"/>
                </a:solidFill>
                <a:latin typeface="Ringside Narrow" panose="02000500000000000000" pitchFamily="2" charset="0"/>
              </a:rPr>
              <a:t>NAVIGATING MARKET UPS AND DOWNS</a:t>
            </a:r>
          </a:p>
          <a:p>
            <a:r>
              <a:rPr lang="en-US" dirty="0">
                <a:latin typeface="TIAA Challenger Black" pitchFamily="2" charset="77"/>
              </a:rPr>
              <a:t>Don’t miss the best days. </a:t>
            </a:r>
          </a:p>
          <a:p>
            <a:r>
              <a:rPr lang="en-US" sz="2000" dirty="0">
                <a:latin typeface="Ringside Narrow Book" panose="02000500000000000000" pitchFamily="2" charset="0"/>
              </a:rPr>
              <a:t>It can affect your returns </a:t>
            </a:r>
            <a:br>
              <a:rPr lang="en-US" sz="2000" dirty="0">
                <a:latin typeface="Ringside Narrow Book" panose="02000500000000000000" pitchFamily="2" charset="0"/>
              </a:rPr>
            </a:br>
            <a:r>
              <a:rPr lang="en-US" sz="2000" dirty="0">
                <a:latin typeface="Ringside Narrow Book" panose="02000500000000000000" pitchFamily="2" charset="0"/>
              </a:rPr>
              <a:t>over time.</a:t>
            </a:r>
            <a:endParaRPr lang="en-US" sz="2000" baseline="30000" dirty="0">
              <a:latin typeface="Ringside Narrow Book" panose="02000500000000000000" pitchFamily="2" charset="0"/>
            </a:endParaRPr>
          </a:p>
        </p:txBody>
      </p:sp>
      <p:sp>
        <p:nvSpPr>
          <p:cNvPr id="7" name="TextBox 6">
            <a:extLst>
              <a:ext uri="{FF2B5EF4-FFF2-40B4-BE49-F238E27FC236}">
                <a16:creationId xmlns:a16="http://schemas.microsoft.com/office/drawing/2014/main" id="{43AA69B3-0FD8-893D-D7CE-F531715617FC}"/>
              </a:ext>
            </a:extLst>
          </p:cNvPr>
          <p:cNvSpPr txBox="1"/>
          <p:nvPr/>
        </p:nvSpPr>
        <p:spPr>
          <a:xfrm>
            <a:off x="478447" y="2579900"/>
            <a:ext cx="3341078" cy="923330"/>
          </a:xfrm>
          <a:prstGeom prst="rect">
            <a:avLst/>
          </a:prstGeom>
          <a:noFill/>
        </p:spPr>
        <p:txBody>
          <a:bodyPr wrap="square" rtlCol="0">
            <a:spAutoFit/>
          </a:bodyPr>
          <a:lstStyle/>
          <a:p>
            <a:r>
              <a:rPr lang="en-US" b="1" dirty="0">
                <a:solidFill>
                  <a:schemeClr val="tx2"/>
                </a:solidFill>
                <a:latin typeface="Ringside Narrow" panose="02000500000000000000" pitchFamily="2" charset="0"/>
              </a:rPr>
              <a:t>S&amp;P 500 Index average annual total returns from 1994 to 2023 on $10,000</a:t>
            </a:r>
          </a:p>
        </p:txBody>
      </p:sp>
      <p:sp>
        <p:nvSpPr>
          <p:cNvPr id="8" name="TextBox 7">
            <a:extLst>
              <a:ext uri="{FF2B5EF4-FFF2-40B4-BE49-F238E27FC236}">
                <a16:creationId xmlns:a16="http://schemas.microsoft.com/office/drawing/2014/main" id="{472771F7-E256-3AD6-E126-9815CD2CA732}"/>
              </a:ext>
            </a:extLst>
          </p:cNvPr>
          <p:cNvSpPr txBox="1"/>
          <p:nvPr/>
        </p:nvSpPr>
        <p:spPr>
          <a:xfrm>
            <a:off x="478447" y="5965278"/>
            <a:ext cx="10829505" cy="313932"/>
          </a:xfrm>
          <a:prstGeom prst="rect">
            <a:avLst/>
          </a:prstGeom>
          <a:noFill/>
        </p:spPr>
        <p:txBody>
          <a:bodyPr wrap="square" rtlCol="0">
            <a:spAutoFit/>
          </a:bodyPr>
          <a:lstStyle/>
          <a:p>
            <a:pPr>
              <a:lnSpc>
                <a:spcPct val="90000"/>
              </a:lnSpc>
              <a:spcAft>
                <a:spcPts val="100"/>
              </a:spcAft>
            </a:pPr>
            <a:r>
              <a:rPr lang="en-US" sz="800" dirty="0">
                <a:solidFill>
                  <a:srgbClr val="041459"/>
                </a:solidFill>
                <a:effectLst/>
                <a:latin typeface="Ringside Narrow Book" panose="02000500000000000000" pitchFamily="2" charset="0"/>
              </a:rPr>
              <a:t>Past performance does not guarantee future results. Indices are unmanaged and not available for direct investment. For illustrative purposes only. The S&amp;P 500 is a stock market index tracking the stock performance of 500 of the largest companies listed on stock exchanges in the United States. </a:t>
            </a:r>
            <a:r>
              <a:rPr lang="en-US" sz="800" dirty="0">
                <a:solidFill>
                  <a:srgbClr val="041459"/>
                </a:solidFill>
                <a:latin typeface="Ringside Narrow Book" panose="02000500000000000000" pitchFamily="2" charset="0"/>
              </a:rPr>
              <a:t>S&amp;P 500 data from Dec. 31, 1993 to Dec. 29, 2023.</a:t>
            </a:r>
            <a:endParaRPr lang="en-US" sz="800" dirty="0">
              <a:solidFill>
                <a:srgbClr val="041459"/>
              </a:solidFill>
              <a:effectLst/>
              <a:latin typeface="Ringside Narrow Book" panose="02000500000000000000" pitchFamily="2" charset="0"/>
            </a:endParaRPr>
          </a:p>
        </p:txBody>
      </p:sp>
      <p:pic>
        <p:nvPicPr>
          <p:cNvPr id="4" name="Picture 3">
            <a:extLst>
              <a:ext uri="{FF2B5EF4-FFF2-40B4-BE49-F238E27FC236}">
                <a16:creationId xmlns:a16="http://schemas.microsoft.com/office/drawing/2014/main" id="{5349193E-52BF-1BDB-C25F-FDFED9137990}"/>
              </a:ext>
            </a:extLst>
          </p:cNvPr>
          <p:cNvPicPr>
            <a:picLocks noChangeAspect="1"/>
          </p:cNvPicPr>
          <p:nvPr/>
        </p:nvPicPr>
        <p:blipFill rotWithShape="1">
          <a:blip r:embed="rId3"/>
          <a:srcRect l="5257" b="19045"/>
          <a:stretch/>
        </p:blipFill>
        <p:spPr>
          <a:xfrm>
            <a:off x="4495800" y="2235089"/>
            <a:ext cx="6904574" cy="2783788"/>
          </a:xfrm>
          <a:prstGeom prst="rect">
            <a:avLst/>
          </a:prstGeom>
        </p:spPr>
      </p:pic>
      <p:sp>
        <p:nvSpPr>
          <p:cNvPr id="3" name="TextBox 2">
            <a:extLst>
              <a:ext uri="{FF2B5EF4-FFF2-40B4-BE49-F238E27FC236}">
                <a16:creationId xmlns:a16="http://schemas.microsoft.com/office/drawing/2014/main" id="{B9D02CD0-0DC8-B982-F305-984C93E67995}"/>
              </a:ext>
            </a:extLst>
          </p:cNvPr>
          <p:cNvSpPr txBox="1"/>
          <p:nvPr/>
        </p:nvSpPr>
        <p:spPr>
          <a:xfrm rot="16200000">
            <a:off x="3384551" y="3480789"/>
            <a:ext cx="2032000" cy="292388"/>
          </a:xfrm>
          <a:prstGeom prst="rect">
            <a:avLst/>
          </a:prstGeom>
          <a:noFill/>
        </p:spPr>
        <p:txBody>
          <a:bodyPr wrap="square" rtlCol="0">
            <a:spAutoFit/>
          </a:bodyPr>
          <a:lstStyle/>
          <a:p>
            <a:pPr algn="ctr"/>
            <a:r>
              <a:rPr lang="en-US" sz="1300" dirty="0">
                <a:latin typeface="Ringside Narrow Book" panose="02000500000000000000" pitchFamily="2" charset="0"/>
              </a:rPr>
              <a:t>Growth of $10,000</a:t>
            </a:r>
            <a:endParaRPr lang="en-US" sz="1300" baseline="30000" dirty="0">
              <a:latin typeface="Ringside Narrow Book" panose="02000500000000000000" pitchFamily="2" charset="0"/>
            </a:endParaRPr>
          </a:p>
        </p:txBody>
      </p:sp>
      <p:grpSp>
        <p:nvGrpSpPr>
          <p:cNvPr id="11" name="Group 10">
            <a:extLst>
              <a:ext uri="{FF2B5EF4-FFF2-40B4-BE49-F238E27FC236}">
                <a16:creationId xmlns:a16="http://schemas.microsoft.com/office/drawing/2014/main" id="{E77B444B-FA3C-1C09-B0A7-0CAB720EAC22}"/>
              </a:ext>
            </a:extLst>
          </p:cNvPr>
          <p:cNvGrpSpPr/>
          <p:nvPr/>
        </p:nvGrpSpPr>
        <p:grpSpPr>
          <a:xfrm>
            <a:off x="4546745" y="5102382"/>
            <a:ext cx="6761207" cy="584778"/>
            <a:chOff x="4546745" y="2067050"/>
            <a:chExt cx="6761207" cy="584778"/>
          </a:xfrm>
        </p:grpSpPr>
        <p:sp>
          <p:nvSpPr>
            <p:cNvPr id="5" name="TextBox 4">
              <a:extLst>
                <a:ext uri="{FF2B5EF4-FFF2-40B4-BE49-F238E27FC236}">
                  <a16:creationId xmlns:a16="http://schemas.microsoft.com/office/drawing/2014/main" id="{3F325AFC-60C3-7391-98E1-C00EC73085CD}"/>
                </a:ext>
              </a:extLst>
            </p:cNvPr>
            <p:cNvSpPr txBox="1"/>
            <p:nvPr/>
          </p:nvSpPr>
          <p:spPr>
            <a:xfrm>
              <a:off x="6270625" y="2067052"/>
              <a:ext cx="1651000" cy="584775"/>
            </a:xfrm>
            <a:prstGeom prst="rect">
              <a:avLst/>
            </a:prstGeom>
            <a:noFill/>
          </p:spPr>
          <p:txBody>
            <a:bodyPr wrap="square" rtlCol="0">
              <a:spAutoFit/>
            </a:bodyPr>
            <a:lstStyle/>
            <a:p>
              <a:pPr algn="ctr"/>
              <a:r>
                <a:rPr lang="en-US" sz="1600" b="1" dirty="0">
                  <a:latin typeface="Ringside Narrow" panose="02000500000000000000" pitchFamily="2" charset="0"/>
                </a:rPr>
                <a:t>10 best days missed</a:t>
              </a:r>
              <a:endParaRPr lang="en-US" sz="1600" b="1" baseline="30000" dirty="0">
                <a:latin typeface="Ringside Narrow" panose="02000500000000000000" pitchFamily="2" charset="0"/>
              </a:endParaRPr>
            </a:p>
          </p:txBody>
        </p:sp>
        <p:sp>
          <p:nvSpPr>
            <p:cNvPr id="6" name="TextBox 5">
              <a:extLst>
                <a:ext uri="{FF2B5EF4-FFF2-40B4-BE49-F238E27FC236}">
                  <a16:creationId xmlns:a16="http://schemas.microsoft.com/office/drawing/2014/main" id="{6BE0E15C-2D42-EB35-0FF8-066BA9D045D4}"/>
                </a:ext>
              </a:extLst>
            </p:cNvPr>
            <p:cNvSpPr txBox="1"/>
            <p:nvPr/>
          </p:nvSpPr>
          <p:spPr>
            <a:xfrm>
              <a:off x="7962606" y="2067051"/>
              <a:ext cx="1651000" cy="584775"/>
            </a:xfrm>
            <a:prstGeom prst="rect">
              <a:avLst/>
            </a:prstGeom>
            <a:noFill/>
          </p:spPr>
          <p:txBody>
            <a:bodyPr wrap="square" rtlCol="0">
              <a:spAutoFit/>
            </a:bodyPr>
            <a:lstStyle/>
            <a:p>
              <a:pPr algn="ctr"/>
              <a:r>
                <a:rPr lang="en-US" sz="1600" b="1" dirty="0">
                  <a:latin typeface="Ringside Narrow" panose="02000500000000000000" pitchFamily="2" charset="0"/>
                </a:rPr>
                <a:t>20 best days missed</a:t>
              </a:r>
              <a:endParaRPr lang="en-US" sz="1600" b="1" baseline="30000" dirty="0">
                <a:latin typeface="Ringside Narrow" panose="02000500000000000000" pitchFamily="2" charset="0"/>
              </a:endParaRPr>
            </a:p>
          </p:txBody>
        </p:sp>
        <p:sp>
          <p:nvSpPr>
            <p:cNvPr id="9" name="TextBox 8">
              <a:extLst>
                <a:ext uri="{FF2B5EF4-FFF2-40B4-BE49-F238E27FC236}">
                  <a16:creationId xmlns:a16="http://schemas.microsoft.com/office/drawing/2014/main" id="{9087121E-6106-1C89-1D1C-70788D794F99}"/>
                </a:ext>
              </a:extLst>
            </p:cNvPr>
            <p:cNvSpPr txBox="1"/>
            <p:nvPr/>
          </p:nvSpPr>
          <p:spPr>
            <a:xfrm>
              <a:off x="9656952" y="2067050"/>
              <a:ext cx="1651000" cy="584775"/>
            </a:xfrm>
            <a:prstGeom prst="rect">
              <a:avLst/>
            </a:prstGeom>
            <a:noFill/>
          </p:spPr>
          <p:txBody>
            <a:bodyPr wrap="square" rtlCol="0">
              <a:spAutoFit/>
            </a:bodyPr>
            <a:lstStyle/>
            <a:p>
              <a:pPr algn="ctr"/>
              <a:r>
                <a:rPr lang="en-US" sz="1600" b="1" dirty="0">
                  <a:latin typeface="Ringside Narrow" panose="02000500000000000000" pitchFamily="2" charset="0"/>
                </a:rPr>
                <a:t>30 best days missed</a:t>
              </a:r>
              <a:endParaRPr lang="en-US" sz="1600" b="1" baseline="30000" dirty="0">
                <a:latin typeface="Ringside Narrow" panose="02000500000000000000" pitchFamily="2" charset="0"/>
              </a:endParaRPr>
            </a:p>
          </p:txBody>
        </p:sp>
        <p:sp>
          <p:nvSpPr>
            <p:cNvPr id="10" name="TextBox 9">
              <a:extLst>
                <a:ext uri="{FF2B5EF4-FFF2-40B4-BE49-F238E27FC236}">
                  <a16:creationId xmlns:a16="http://schemas.microsoft.com/office/drawing/2014/main" id="{35B912E7-FC2B-287A-61FF-7ACE109C557F}"/>
                </a:ext>
              </a:extLst>
            </p:cNvPr>
            <p:cNvSpPr txBox="1"/>
            <p:nvPr/>
          </p:nvSpPr>
          <p:spPr>
            <a:xfrm>
              <a:off x="4546745" y="2067053"/>
              <a:ext cx="1651000" cy="584775"/>
            </a:xfrm>
            <a:prstGeom prst="rect">
              <a:avLst/>
            </a:prstGeom>
            <a:noFill/>
          </p:spPr>
          <p:txBody>
            <a:bodyPr wrap="square" rtlCol="0">
              <a:spAutoFit/>
            </a:bodyPr>
            <a:lstStyle/>
            <a:p>
              <a:pPr algn="ctr"/>
              <a:r>
                <a:rPr lang="en-US" sz="1600" b="1" dirty="0">
                  <a:latin typeface="Ringside Narrow" panose="02000500000000000000" pitchFamily="2" charset="0"/>
                </a:rPr>
                <a:t>Fully invested on all days</a:t>
              </a:r>
              <a:endParaRPr lang="en-US" sz="1600" b="1" baseline="30000" dirty="0">
                <a:latin typeface="Ringside Narrow" panose="02000500000000000000" pitchFamily="2" charset="0"/>
              </a:endParaRPr>
            </a:p>
          </p:txBody>
        </p:sp>
      </p:grpSp>
    </p:spTree>
    <p:extLst>
      <p:ext uri="{BB962C8B-B14F-4D97-AF65-F5344CB8AC3E}">
        <p14:creationId xmlns:p14="http://schemas.microsoft.com/office/powerpoint/2010/main" val="326133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46F22A08-6F18-0D48-0027-A04ED71E5BB0}"/>
              </a:ext>
            </a:extLst>
          </p:cNvPr>
          <p:cNvSpPr>
            <a:spLocks noGrp="1"/>
          </p:cNvSpPr>
          <p:nvPr/>
        </p:nvSpPr>
        <p:spPr>
          <a:xfrm>
            <a:off x="478447" y="578789"/>
            <a:ext cx="10299700" cy="4001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TIAA Challenger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tx2"/>
                </a:solidFill>
                <a:latin typeface="Ringside Narrow" panose="02000500000000000000" pitchFamily="2" charset="0"/>
              </a:rPr>
              <a:t>SPREADING OUT RISK</a:t>
            </a:r>
          </a:p>
          <a:p>
            <a:r>
              <a:rPr lang="en-US">
                <a:latin typeface="TIAA Challenger Black" pitchFamily="2" charset="77"/>
              </a:rPr>
              <a:t>Invest at regular intervals. </a:t>
            </a:r>
          </a:p>
        </p:txBody>
      </p:sp>
      <p:sp>
        <p:nvSpPr>
          <p:cNvPr id="11" name="TextBox 10">
            <a:extLst>
              <a:ext uri="{FF2B5EF4-FFF2-40B4-BE49-F238E27FC236}">
                <a16:creationId xmlns:a16="http://schemas.microsoft.com/office/drawing/2014/main" id="{A5B30200-0DDE-C0A2-06E0-9DB04890ADE6}"/>
              </a:ext>
            </a:extLst>
          </p:cNvPr>
          <p:cNvSpPr txBox="1"/>
          <p:nvPr/>
        </p:nvSpPr>
        <p:spPr>
          <a:xfrm>
            <a:off x="478447" y="1528407"/>
            <a:ext cx="6348373" cy="400110"/>
          </a:xfrm>
          <a:prstGeom prst="rect">
            <a:avLst/>
          </a:prstGeom>
          <a:noFill/>
        </p:spPr>
        <p:txBody>
          <a:bodyPr wrap="square" rtlCol="0">
            <a:spAutoFit/>
          </a:bodyPr>
          <a:lstStyle/>
          <a:p>
            <a:r>
              <a:rPr lang="en-US" sz="2000" dirty="0">
                <a:latin typeface="Ringside Narrow Book" panose="02000500000000000000" pitchFamily="2" charset="0"/>
              </a:rPr>
              <a:t>Dollar-cost averaging spreads out your risk over time.</a:t>
            </a:r>
            <a:endParaRPr lang="en-US" sz="2000" baseline="30000" dirty="0">
              <a:latin typeface="Ringside Narrow Book" panose="02000500000000000000" pitchFamily="2" charset="0"/>
            </a:endParaRPr>
          </a:p>
        </p:txBody>
      </p:sp>
      <p:sp>
        <p:nvSpPr>
          <p:cNvPr id="5" name="Text Placeholder 16">
            <a:extLst>
              <a:ext uri="{FF2B5EF4-FFF2-40B4-BE49-F238E27FC236}">
                <a16:creationId xmlns:a16="http://schemas.microsoft.com/office/drawing/2014/main" id="{BB7BE106-915D-58D2-6C4F-3BBCB9299C95}"/>
              </a:ext>
            </a:extLst>
          </p:cNvPr>
          <p:cNvSpPr txBox="1">
            <a:spLocks/>
          </p:cNvSpPr>
          <p:nvPr/>
        </p:nvSpPr>
        <p:spPr>
          <a:xfrm>
            <a:off x="478447" y="2634054"/>
            <a:ext cx="3017716" cy="8651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Some goes in on </a:t>
            </a:r>
            <a:r>
              <a:rPr lang="en-US">
                <a:solidFill>
                  <a:schemeClr val="accent4"/>
                </a:solidFill>
              </a:rPr>
              <a:t>higher</a:t>
            </a:r>
            <a:r>
              <a:rPr lang="en-US"/>
              <a:t> days.</a:t>
            </a:r>
            <a:endParaRPr lang="en-US" b="0" baseline="30000"/>
          </a:p>
        </p:txBody>
      </p:sp>
      <p:sp>
        <p:nvSpPr>
          <p:cNvPr id="8" name="Text Placeholder 16">
            <a:extLst>
              <a:ext uri="{FF2B5EF4-FFF2-40B4-BE49-F238E27FC236}">
                <a16:creationId xmlns:a16="http://schemas.microsoft.com/office/drawing/2014/main" id="{9C3239BC-84AA-D4F9-FCED-34543E82A524}"/>
              </a:ext>
            </a:extLst>
          </p:cNvPr>
          <p:cNvSpPr txBox="1">
            <a:spLocks/>
          </p:cNvSpPr>
          <p:nvPr/>
        </p:nvSpPr>
        <p:spPr>
          <a:xfrm>
            <a:off x="3652633" y="2634054"/>
            <a:ext cx="3017716" cy="8651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Some goes in on </a:t>
            </a:r>
            <a:r>
              <a:rPr lang="en-US">
                <a:solidFill>
                  <a:schemeClr val="accent4"/>
                </a:solidFill>
              </a:rPr>
              <a:t>lower</a:t>
            </a:r>
            <a:r>
              <a:rPr lang="en-US"/>
              <a:t> days.</a:t>
            </a:r>
            <a:endParaRPr lang="en-US" b="0" baseline="30000"/>
          </a:p>
        </p:txBody>
      </p:sp>
      <p:sp>
        <p:nvSpPr>
          <p:cNvPr id="12" name="TextBox 11">
            <a:extLst>
              <a:ext uri="{FF2B5EF4-FFF2-40B4-BE49-F238E27FC236}">
                <a16:creationId xmlns:a16="http://schemas.microsoft.com/office/drawing/2014/main" id="{A503BFCC-95D8-0E91-28DE-FA56046107B9}"/>
              </a:ext>
            </a:extLst>
          </p:cNvPr>
          <p:cNvSpPr txBox="1"/>
          <p:nvPr/>
        </p:nvSpPr>
        <p:spPr>
          <a:xfrm>
            <a:off x="7395633" y="0"/>
            <a:ext cx="4443941" cy="6438900"/>
          </a:xfrm>
          <a:prstGeom prst="rect">
            <a:avLst/>
          </a:prstGeom>
          <a:solidFill>
            <a:schemeClr val="accent5"/>
          </a:solidFill>
        </p:spPr>
        <p:txBody>
          <a:bodyPr wrap="square" rtlCol="0">
            <a:noAutofit/>
          </a:bodyPr>
          <a:lstStyle/>
          <a:p>
            <a:endParaRPr lang="en-US">
              <a:latin typeface="Ringside Narrow Book" panose="02000500000000000000" pitchFamily="2" charset="0"/>
            </a:endParaRPr>
          </a:p>
        </p:txBody>
      </p:sp>
      <p:sp>
        <p:nvSpPr>
          <p:cNvPr id="13" name="Text Placeholder 7">
            <a:extLst>
              <a:ext uri="{FF2B5EF4-FFF2-40B4-BE49-F238E27FC236}">
                <a16:creationId xmlns:a16="http://schemas.microsoft.com/office/drawing/2014/main" id="{B737B403-6914-B51F-6510-98377C857EB2}"/>
              </a:ext>
            </a:extLst>
          </p:cNvPr>
          <p:cNvSpPr txBox="1">
            <a:spLocks/>
          </p:cNvSpPr>
          <p:nvPr/>
        </p:nvSpPr>
        <p:spPr>
          <a:xfrm>
            <a:off x="7919761" y="1446968"/>
            <a:ext cx="3488808" cy="4349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b="1" dirty="0">
                <a:latin typeface="Ringside Narrow" panose="02000500000000000000" pitchFamily="2" charset="0"/>
              </a:rPr>
              <a:t>Dos and don’ts  </a:t>
            </a:r>
            <a:br>
              <a:rPr lang="en-US" b="1" dirty="0">
                <a:latin typeface="Ringside Narrow" panose="02000500000000000000" pitchFamily="2" charset="0"/>
              </a:rPr>
            </a:br>
            <a:r>
              <a:rPr lang="en-US" b="1" dirty="0">
                <a:latin typeface="Ringside Narrow" panose="02000500000000000000" pitchFamily="2" charset="0"/>
              </a:rPr>
              <a:t>for saving</a:t>
            </a:r>
          </a:p>
          <a:p>
            <a:r>
              <a:rPr lang="en-US" sz="1800" dirty="0">
                <a:latin typeface="Ringside Narrow Book" panose="02000500000000000000" pitchFamily="2" charset="0"/>
              </a:rPr>
              <a:t>Do take advantage of automated saving with every paycheck.</a:t>
            </a:r>
          </a:p>
          <a:p>
            <a:pPr>
              <a:buFont typeface="Arial" panose="020B0604020202020204" pitchFamily="34" charset="0"/>
              <a:buChar char="•"/>
            </a:pPr>
            <a:r>
              <a:rPr lang="en-US" sz="1800" dirty="0">
                <a:latin typeface="Ringside Narrow Book" panose="02000500000000000000" pitchFamily="2" charset="0"/>
              </a:rPr>
              <a:t>Don’t stop and start contributions. Keep them going.</a:t>
            </a:r>
          </a:p>
          <a:p>
            <a:pPr>
              <a:buFont typeface="Arial" panose="020B0604020202020204" pitchFamily="34" charset="0"/>
              <a:buChar char="•"/>
            </a:pPr>
            <a:r>
              <a:rPr lang="en-US" sz="1800" dirty="0">
                <a:latin typeface="Ringside Narrow Book" panose="02000500000000000000" pitchFamily="2" charset="0"/>
              </a:rPr>
              <a:t>Do increase your savings rate when you can.</a:t>
            </a:r>
          </a:p>
        </p:txBody>
      </p:sp>
      <p:pic>
        <p:nvPicPr>
          <p:cNvPr id="3" name="Graphic 2">
            <a:extLst>
              <a:ext uri="{FF2B5EF4-FFF2-40B4-BE49-F238E27FC236}">
                <a16:creationId xmlns:a16="http://schemas.microsoft.com/office/drawing/2014/main" id="{838E973D-65A4-F4CA-B39F-A88B2B2C665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78124" y="3790940"/>
            <a:ext cx="1250173" cy="1250173"/>
          </a:xfrm>
          <a:prstGeom prst="rect">
            <a:avLst/>
          </a:prstGeom>
        </p:spPr>
      </p:pic>
      <p:pic>
        <p:nvPicPr>
          <p:cNvPr id="4" name="Graphic 3">
            <a:extLst>
              <a:ext uri="{FF2B5EF4-FFF2-40B4-BE49-F238E27FC236}">
                <a16:creationId xmlns:a16="http://schemas.microsoft.com/office/drawing/2014/main" id="{1BECFC27-CD98-7AA5-2476-F99F47FE167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0800000">
            <a:off x="1052090" y="3790940"/>
            <a:ext cx="1250173" cy="1250173"/>
          </a:xfrm>
          <a:prstGeom prst="rect">
            <a:avLst/>
          </a:prstGeom>
        </p:spPr>
      </p:pic>
      <p:sp>
        <p:nvSpPr>
          <p:cNvPr id="6" name="TextBox 5">
            <a:extLst>
              <a:ext uri="{FF2B5EF4-FFF2-40B4-BE49-F238E27FC236}">
                <a16:creationId xmlns:a16="http://schemas.microsoft.com/office/drawing/2014/main" id="{AF512B4D-F9E5-A3B7-C759-6256C1143237}"/>
              </a:ext>
            </a:extLst>
          </p:cNvPr>
          <p:cNvSpPr txBox="1"/>
          <p:nvPr/>
        </p:nvSpPr>
        <p:spPr>
          <a:xfrm>
            <a:off x="478446" y="5965279"/>
            <a:ext cx="5725583" cy="313932"/>
          </a:xfrm>
          <a:prstGeom prst="rect">
            <a:avLst/>
          </a:prstGeom>
          <a:noFill/>
        </p:spPr>
        <p:txBody>
          <a:bodyPr wrap="square" rtlCol="0">
            <a:spAutoFit/>
          </a:bodyPr>
          <a:lstStyle/>
          <a:p>
            <a:pPr>
              <a:lnSpc>
                <a:spcPct val="90000"/>
              </a:lnSpc>
              <a:spcAft>
                <a:spcPts val="100"/>
              </a:spcAft>
            </a:pPr>
            <a:r>
              <a:rPr lang="en-US" sz="800" dirty="0">
                <a:solidFill>
                  <a:srgbClr val="041459"/>
                </a:solidFill>
                <a:effectLst/>
                <a:latin typeface="Ringside Narrow Book" panose="02000500000000000000" pitchFamily="2" charset="0"/>
              </a:rPr>
              <a:t>Dollar cost averaging does not ensure a profit or protect against loss in declining markets. Because such a strategy involves periodic investment, you should consider your financial ability and willingness to continue purchases through periods of low price levels.</a:t>
            </a:r>
          </a:p>
        </p:txBody>
      </p:sp>
    </p:spTree>
    <p:extLst>
      <p:ext uri="{BB962C8B-B14F-4D97-AF65-F5344CB8AC3E}">
        <p14:creationId xmlns:p14="http://schemas.microsoft.com/office/powerpoint/2010/main" val="215600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dec="http://schemas.microsoft.com/office/drawing/2017/decorative"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up)">
                                      <p:cBhvr>
                                        <p:cTn id="8" dur="1000"/>
                                        <p:tgtEl>
                                          <p:spTgt spid="4"/>
                                        </p:tgtEl>
                                      </p:cBhvr>
                                    </p:animEffect>
                                  </p:childTnLst>
                                </p:cTn>
                              </p:par>
                            </p:childTnLst>
                          </p:cTn>
                        </p:par>
                        <p:par>
                          <p:cTn id="9" fill="hold">
                            <p:stCondLst>
                              <p:cond delay="1000"/>
                            </p:stCondLst>
                            <p:childTnLst>
                              <p:par>
                                <p:cTn id="10" presetID="1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ppt_y</p:attrName>
                                        </p:attrNameLst>
                                      </p:cBhvr>
                                      <p:tavLst>
                                        <p:tav tm="0">
                                          <p:val>
                                            <p:strVal val="#ppt_y-#ppt_h*1.125000"/>
                                          </p:val>
                                        </p:tav>
                                        <p:tav tm="100000">
                                          <p:val>
                                            <p:strVal val="#ppt_y"/>
                                          </p:val>
                                        </p:tav>
                                      </p:tavLst>
                                    </p:anim>
                                    <p:animEffect transition="in" filter="wipe(dow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AE4A00-8238-B4BB-5473-EA4BEB48083F}"/>
              </a:ext>
            </a:extLst>
          </p:cNvPr>
          <p:cNvSpPr>
            <a:spLocks noGrp="1"/>
          </p:cNvSpPr>
          <p:nvPr>
            <p:ph type="body" sz="quarter" idx="12"/>
          </p:nvPr>
        </p:nvSpPr>
        <p:spPr>
          <a:xfrm>
            <a:off x="1683426" y="1402203"/>
            <a:ext cx="5899150" cy="365799"/>
          </a:xfrm>
        </p:spPr>
        <p:txBody>
          <a:bodyPr/>
          <a:lstStyle/>
          <a:p>
            <a:r>
              <a:rPr lang="en-US" dirty="0"/>
              <a:t>Choose the right account.</a:t>
            </a:r>
          </a:p>
        </p:txBody>
      </p:sp>
      <p:sp>
        <p:nvSpPr>
          <p:cNvPr id="5" name="Text Placeholder 4">
            <a:extLst>
              <a:ext uri="{FF2B5EF4-FFF2-40B4-BE49-F238E27FC236}">
                <a16:creationId xmlns:a16="http://schemas.microsoft.com/office/drawing/2014/main" id="{CE34A4BB-25F0-3339-8F82-1621202C98E1}"/>
              </a:ext>
            </a:extLst>
          </p:cNvPr>
          <p:cNvSpPr>
            <a:spLocks noGrp="1"/>
          </p:cNvSpPr>
          <p:nvPr>
            <p:ph type="body" sz="quarter" idx="13"/>
          </p:nvPr>
        </p:nvSpPr>
        <p:spPr>
          <a:xfrm>
            <a:off x="1683426" y="2248096"/>
            <a:ext cx="5899150" cy="365799"/>
          </a:xfrm>
        </p:spPr>
        <p:txBody>
          <a:bodyPr/>
          <a:lstStyle/>
          <a:p>
            <a:r>
              <a:rPr lang="en-US" dirty="0"/>
              <a:t>Know the risk/return trade-off.</a:t>
            </a:r>
          </a:p>
        </p:txBody>
      </p:sp>
      <p:sp>
        <p:nvSpPr>
          <p:cNvPr id="8" name="Text Placeholder 7">
            <a:extLst>
              <a:ext uri="{FF2B5EF4-FFF2-40B4-BE49-F238E27FC236}">
                <a16:creationId xmlns:a16="http://schemas.microsoft.com/office/drawing/2014/main" id="{C4819346-2303-F5F1-CD4B-173384D73AAA}"/>
              </a:ext>
            </a:extLst>
          </p:cNvPr>
          <p:cNvSpPr>
            <a:spLocks noGrp="1"/>
          </p:cNvSpPr>
          <p:nvPr>
            <p:ph type="body" sz="quarter" idx="14"/>
          </p:nvPr>
        </p:nvSpPr>
        <p:spPr>
          <a:xfrm>
            <a:off x="1683426" y="3107858"/>
            <a:ext cx="5899150" cy="365799"/>
          </a:xfrm>
        </p:spPr>
        <p:txBody>
          <a:bodyPr/>
          <a:lstStyle/>
          <a:p>
            <a:r>
              <a:rPr lang="en-US"/>
              <a:t>Have the right mix.</a:t>
            </a:r>
          </a:p>
        </p:txBody>
      </p:sp>
      <p:sp>
        <p:nvSpPr>
          <p:cNvPr id="9" name="Text Placeholder 8">
            <a:extLst>
              <a:ext uri="{FF2B5EF4-FFF2-40B4-BE49-F238E27FC236}">
                <a16:creationId xmlns:a16="http://schemas.microsoft.com/office/drawing/2014/main" id="{B28D2044-BA91-F26A-BD58-060015A44E99}"/>
              </a:ext>
            </a:extLst>
          </p:cNvPr>
          <p:cNvSpPr>
            <a:spLocks noGrp="1"/>
          </p:cNvSpPr>
          <p:nvPr>
            <p:ph type="body" sz="quarter" idx="16"/>
          </p:nvPr>
        </p:nvSpPr>
        <p:spPr/>
        <p:txBody>
          <a:bodyPr/>
          <a:lstStyle/>
          <a:p>
            <a:r>
              <a:rPr lang="en-US"/>
              <a:t>“In the middle of </a:t>
            </a:r>
            <a:r>
              <a:rPr lang="en-US">
                <a:solidFill>
                  <a:schemeClr val="accent2"/>
                </a:solidFill>
              </a:rPr>
              <a:t>_</a:t>
            </a:r>
            <a:r>
              <a:rPr lang="en-US"/>
              <a:t>every difficulty lies </a:t>
            </a:r>
            <a:r>
              <a:rPr lang="en-US">
                <a:solidFill>
                  <a:schemeClr val="accent2"/>
                </a:solidFill>
              </a:rPr>
              <a:t>_</a:t>
            </a:r>
            <a:r>
              <a:rPr lang="en-US"/>
              <a:t>opportunity.” </a:t>
            </a:r>
          </a:p>
        </p:txBody>
      </p:sp>
      <p:sp>
        <p:nvSpPr>
          <p:cNvPr id="6" name="Text Placeholder 5">
            <a:extLst>
              <a:ext uri="{FF2B5EF4-FFF2-40B4-BE49-F238E27FC236}">
                <a16:creationId xmlns:a16="http://schemas.microsoft.com/office/drawing/2014/main" id="{01216CCD-72AC-B600-F78F-8227C1A839DC}"/>
              </a:ext>
            </a:extLst>
          </p:cNvPr>
          <p:cNvSpPr>
            <a:spLocks noGrp="1"/>
          </p:cNvSpPr>
          <p:nvPr>
            <p:ph type="body" sz="quarter" idx="17"/>
          </p:nvPr>
        </p:nvSpPr>
        <p:spPr>
          <a:prstGeom prst="rect">
            <a:avLst/>
          </a:prstGeom>
        </p:spPr>
        <p:txBody>
          <a:bodyPr/>
          <a:lstStyle/>
          <a:p>
            <a:r>
              <a:rPr lang="en-US" sz="1600"/>
              <a:t>– Albert Einstein</a:t>
            </a:r>
          </a:p>
          <a:p>
            <a:pPr marL="0" indent="0">
              <a:buNone/>
            </a:pPr>
            <a:endParaRPr lang="en-US" sz="600" b="1" dirty="0">
              <a:latin typeface="TIAA Challenger Black" pitchFamily="2" charset="77"/>
            </a:endParaRPr>
          </a:p>
        </p:txBody>
      </p:sp>
      <p:sp>
        <p:nvSpPr>
          <p:cNvPr id="13" name="Text Placeholder 12">
            <a:extLst>
              <a:ext uri="{FF2B5EF4-FFF2-40B4-BE49-F238E27FC236}">
                <a16:creationId xmlns:a16="http://schemas.microsoft.com/office/drawing/2014/main" id="{196C77CD-96B3-FA7D-F9CD-D2E083ADB90E}"/>
              </a:ext>
            </a:extLst>
          </p:cNvPr>
          <p:cNvSpPr>
            <a:spLocks noGrp="1"/>
          </p:cNvSpPr>
          <p:nvPr>
            <p:ph type="body" sz="quarter" idx="18"/>
          </p:nvPr>
        </p:nvSpPr>
        <p:spPr>
          <a:xfrm>
            <a:off x="1683426" y="3973379"/>
            <a:ext cx="5899150" cy="365799"/>
          </a:xfrm>
        </p:spPr>
        <p:txBody>
          <a:bodyPr/>
          <a:lstStyle/>
          <a:p>
            <a:r>
              <a:rPr lang="en-US" dirty="0"/>
              <a:t>Stay the course.</a:t>
            </a:r>
          </a:p>
        </p:txBody>
      </p:sp>
      <p:sp>
        <p:nvSpPr>
          <p:cNvPr id="14" name="Text Placeholder 13">
            <a:extLst>
              <a:ext uri="{FF2B5EF4-FFF2-40B4-BE49-F238E27FC236}">
                <a16:creationId xmlns:a16="http://schemas.microsoft.com/office/drawing/2014/main" id="{26C80EBB-2221-9213-6956-B6F727B4E0CE}"/>
              </a:ext>
            </a:extLst>
          </p:cNvPr>
          <p:cNvSpPr>
            <a:spLocks noGrp="1"/>
          </p:cNvSpPr>
          <p:nvPr>
            <p:ph type="body" sz="quarter" idx="19"/>
          </p:nvPr>
        </p:nvSpPr>
        <p:spPr>
          <a:xfrm>
            <a:off x="1683426" y="4833141"/>
            <a:ext cx="5899150" cy="365799"/>
          </a:xfrm>
        </p:spPr>
        <p:txBody>
          <a:bodyPr/>
          <a:lstStyle/>
          <a:p>
            <a:r>
              <a:rPr lang="en-US"/>
              <a:t>Review regularly.</a:t>
            </a:r>
          </a:p>
        </p:txBody>
      </p:sp>
      <p:sp>
        <p:nvSpPr>
          <p:cNvPr id="2" name="Rectangle 1">
            <a:extLst>
              <a:ext uri="{FF2B5EF4-FFF2-40B4-BE49-F238E27FC236}">
                <a16:creationId xmlns:a16="http://schemas.microsoft.com/office/drawing/2014/main" id="{F67E81BF-4CC0-7BEA-B268-C9A2F05D9679}"/>
              </a:ext>
            </a:extLst>
          </p:cNvPr>
          <p:cNvSpPr/>
          <p:nvPr/>
        </p:nvSpPr>
        <p:spPr>
          <a:xfrm>
            <a:off x="950477" y="1384885"/>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tx1"/>
                </a:solidFill>
                <a:effectLst/>
                <a:latin typeface="TIAA Challenger Semibold" pitchFamily="2" charset="77"/>
                <a:ea typeface="Times New Roman" panose="02020603050405020304" pitchFamily="18" charset="0"/>
              </a:rPr>
              <a:t>1</a:t>
            </a:r>
          </a:p>
        </p:txBody>
      </p:sp>
      <p:sp>
        <p:nvSpPr>
          <p:cNvPr id="3" name="Rectangle 2">
            <a:extLst>
              <a:ext uri="{FF2B5EF4-FFF2-40B4-BE49-F238E27FC236}">
                <a16:creationId xmlns:a16="http://schemas.microsoft.com/office/drawing/2014/main" id="{7A7B7771-DFFA-C93C-247C-7DB32DBEB278}"/>
              </a:ext>
            </a:extLst>
          </p:cNvPr>
          <p:cNvSpPr/>
          <p:nvPr/>
        </p:nvSpPr>
        <p:spPr>
          <a:xfrm>
            <a:off x="950477" y="2245431"/>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tx1"/>
                </a:solidFill>
                <a:effectLst/>
                <a:latin typeface="TIAA Challenger Semibold" pitchFamily="2" charset="77"/>
                <a:ea typeface="Times New Roman" panose="02020603050405020304" pitchFamily="18" charset="0"/>
              </a:rPr>
              <a:t>2</a:t>
            </a:r>
          </a:p>
        </p:txBody>
      </p:sp>
      <p:sp>
        <p:nvSpPr>
          <p:cNvPr id="7" name="Rectangle 6">
            <a:extLst>
              <a:ext uri="{FF2B5EF4-FFF2-40B4-BE49-F238E27FC236}">
                <a16:creationId xmlns:a16="http://schemas.microsoft.com/office/drawing/2014/main" id="{EFCF7477-C0B9-F309-31E6-2ABC517BB0A8}"/>
              </a:ext>
            </a:extLst>
          </p:cNvPr>
          <p:cNvSpPr/>
          <p:nvPr/>
        </p:nvSpPr>
        <p:spPr>
          <a:xfrm>
            <a:off x="950477" y="3107858"/>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tx1"/>
                </a:solidFill>
                <a:effectLst/>
                <a:latin typeface="TIAA Challenger Semibold" pitchFamily="2" charset="77"/>
                <a:ea typeface="Times New Roman" panose="02020603050405020304" pitchFamily="18" charset="0"/>
              </a:rPr>
              <a:t>3</a:t>
            </a:r>
          </a:p>
        </p:txBody>
      </p:sp>
      <p:sp>
        <p:nvSpPr>
          <p:cNvPr id="10" name="Rectangle 9">
            <a:extLst>
              <a:ext uri="{FF2B5EF4-FFF2-40B4-BE49-F238E27FC236}">
                <a16:creationId xmlns:a16="http://schemas.microsoft.com/office/drawing/2014/main" id="{61CB9871-058A-0D8C-248C-C3DD83F583BC}"/>
              </a:ext>
            </a:extLst>
          </p:cNvPr>
          <p:cNvSpPr/>
          <p:nvPr/>
        </p:nvSpPr>
        <p:spPr>
          <a:xfrm>
            <a:off x="950477" y="3970714"/>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tx1"/>
                </a:solidFill>
                <a:effectLst/>
                <a:latin typeface="TIAA Challenger Semibold" pitchFamily="2" charset="77"/>
                <a:ea typeface="Times New Roman" panose="02020603050405020304" pitchFamily="18" charset="0"/>
              </a:rPr>
              <a:t>4</a:t>
            </a:r>
          </a:p>
        </p:txBody>
      </p:sp>
      <p:sp>
        <p:nvSpPr>
          <p:cNvPr id="11" name="Rectangle 10">
            <a:extLst>
              <a:ext uri="{FF2B5EF4-FFF2-40B4-BE49-F238E27FC236}">
                <a16:creationId xmlns:a16="http://schemas.microsoft.com/office/drawing/2014/main" id="{177D5D96-02B8-11C4-1475-B1FBED7289E6}"/>
              </a:ext>
            </a:extLst>
          </p:cNvPr>
          <p:cNvSpPr/>
          <p:nvPr/>
        </p:nvSpPr>
        <p:spPr>
          <a:xfrm>
            <a:off x="950477" y="4833141"/>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tx1"/>
                </a:solidFill>
                <a:effectLst/>
                <a:latin typeface="TIAA Challenger Semibold" pitchFamily="2" charset="77"/>
                <a:ea typeface="Times New Roman" panose="02020603050405020304" pitchFamily="18" charset="0"/>
              </a:rPr>
              <a:t>5</a:t>
            </a:r>
          </a:p>
        </p:txBody>
      </p:sp>
      <p:sp>
        <p:nvSpPr>
          <p:cNvPr id="12" name="TextBox 11">
            <a:extLst>
              <a:ext uri="{FF2B5EF4-FFF2-40B4-BE49-F238E27FC236}">
                <a16:creationId xmlns:a16="http://schemas.microsoft.com/office/drawing/2014/main" id="{5C8841CF-813C-6293-E252-15EB7720748F}"/>
              </a:ext>
            </a:extLst>
          </p:cNvPr>
          <p:cNvSpPr txBox="1"/>
          <p:nvPr/>
        </p:nvSpPr>
        <p:spPr>
          <a:xfrm>
            <a:off x="534390" y="5686524"/>
            <a:ext cx="7374576" cy="597599"/>
          </a:xfrm>
          <a:prstGeom prst="rect">
            <a:avLst/>
          </a:prstGeom>
          <a:noFill/>
        </p:spPr>
        <p:txBody>
          <a:bodyPr wrap="square" lIns="0">
            <a:spAutoFit/>
          </a:bodyPr>
          <a:lstStyle/>
          <a:p>
            <a:pPr>
              <a:spcAft>
                <a:spcPts val="100"/>
              </a:spcAft>
            </a:pPr>
            <a:r>
              <a:rPr lang="en-US" sz="800" dirty="0">
                <a:effectLst/>
                <a:latin typeface="Ringside Narrow Book" panose="02000500000000000000" pitchFamily="2" charset="0"/>
              </a:rPr>
              <a:t>IMPORTANT: The projections or other information generated by the advice tool regarding the likelihood of various investment outcomes are hypothetical in nature, </a:t>
            </a:r>
            <a:br>
              <a:rPr lang="en-US" sz="800" dirty="0">
                <a:effectLst/>
                <a:latin typeface="Ringside Narrow Book" panose="02000500000000000000" pitchFamily="2" charset="0"/>
              </a:rPr>
            </a:br>
            <a:r>
              <a:rPr lang="en-US" sz="800" dirty="0">
                <a:effectLst/>
                <a:latin typeface="Ringside Narrow Book" panose="02000500000000000000" pitchFamily="2" charset="0"/>
              </a:rPr>
              <a:t>do not reflect actual investment results and are not guarantees of future results. Results may vary with each use and over time.</a:t>
            </a:r>
          </a:p>
          <a:p>
            <a:pPr>
              <a:spcAft>
                <a:spcPts val="100"/>
              </a:spcAft>
            </a:pPr>
            <a:r>
              <a:rPr lang="en-US" sz="800" dirty="0">
                <a:effectLst/>
                <a:latin typeface="Ringside Narrow Book" panose="02000500000000000000" pitchFamily="2" charset="0"/>
              </a:rPr>
              <a:t>This material is for informational or educational purposes only and is not fiduciary investment advice, or a securities, investment strategy, or insurance product recommendation. This material does not consider an individual’s own objectives or circumstances, which should be the basis of any investment decision.</a:t>
            </a:r>
          </a:p>
        </p:txBody>
      </p:sp>
    </p:spTree>
    <p:extLst>
      <p:ext uri="{BB962C8B-B14F-4D97-AF65-F5344CB8AC3E}">
        <p14:creationId xmlns:p14="http://schemas.microsoft.com/office/powerpoint/2010/main" val="32621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8" grpId="0" build="p"/>
      <p:bldP spid="13" grpId="0" build="p"/>
      <p:bldP spid="14" grpId="0" build="p"/>
      <p:bldP spid="2" grpId="0"/>
      <p:bldP spid="3" grpId="0"/>
      <p:bldP spid="7"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46F18A-315B-129D-4E02-78497151E673}"/>
              </a:ext>
            </a:extLst>
          </p:cNvPr>
          <p:cNvSpPr>
            <a:spLocks noGrp="1"/>
          </p:cNvSpPr>
          <p:nvPr>
            <p:ph type="body" sz="quarter" idx="11"/>
          </p:nvPr>
        </p:nvSpPr>
        <p:spPr/>
        <p:txBody>
          <a:bodyPr/>
          <a:lstStyle/>
          <a:p>
            <a:r>
              <a:rPr lang="en-US" dirty="0"/>
              <a:t>Review regularly.</a:t>
            </a:r>
          </a:p>
        </p:txBody>
      </p:sp>
    </p:spTree>
    <p:extLst>
      <p:ext uri="{BB962C8B-B14F-4D97-AF65-F5344CB8AC3E}">
        <p14:creationId xmlns:p14="http://schemas.microsoft.com/office/powerpoint/2010/main" val="337285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a16="http://schemas.microsoft.com/office/drawing/2014/main" id="{65D90F88-907B-5C6F-5F70-B8608D128073}"/>
              </a:ext>
            </a:extLst>
          </p:cNvPr>
          <p:cNvSpPr txBox="1">
            <a:spLocks/>
          </p:cNvSpPr>
          <p:nvPr/>
        </p:nvSpPr>
        <p:spPr>
          <a:xfrm>
            <a:off x="478447" y="572962"/>
            <a:ext cx="10299700" cy="419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tx2"/>
                </a:solidFill>
                <a:latin typeface="Ringside Narrow" panose="02000500000000000000" pitchFamily="2" charset="0"/>
              </a:rPr>
              <a:t>STAYING ON TRACK</a:t>
            </a:r>
          </a:p>
        </p:txBody>
      </p:sp>
      <p:graphicFrame>
        <p:nvGraphicFramePr>
          <p:cNvPr id="5" name="Chart 4">
            <a:extLst>
              <a:ext uri="{FF2B5EF4-FFF2-40B4-BE49-F238E27FC236}">
                <a16:creationId xmlns:a16="http://schemas.microsoft.com/office/drawing/2014/main" id="{E92B2DD9-0A4A-B97E-FA95-6B8C48C23795}"/>
              </a:ext>
            </a:extLst>
          </p:cNvPr>
          <p:cNvGraphicFramePr/>
          <p:nvPr>
            <p:extLst>
              <p:ext uri="{D42A27DB-BD31-4B8C-83A1-F6EECF244321}">
                <p14:modId xmlns:p14="http://schemas.microsoft.com/office/powerpoint/2010/main" val="2942461018"/>
              </p:ext>
            </p:extLst>
          </p:nvPr>
        </p:nvGraphicFramePr>
        <p:xfrm>
          <a:off x="1740235" y="2795234"/>
          <a:ext cx="2971718" cy="25546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
            <a:extLst>
              <a:ext uri="{FF2B5EF4-FFF2-40B4-BE49-F238E27FC236}">
                <a16:creationId xmlns:a16="http://schemas.microsoft.com/office/drawing/2014/main" id="{9330CF7A-E9AB-9E82-3A87-66D5C0C1099C}"/>
              </a:ext>
            </a:extLst>
          </p:cNvPr>
          <p:cNvSpPr txBox="1">
            <a:spLocks/>
          </p:cNvSpPr>
          <p:nvPr/>
        </p:nvSpPr>
        <p:spPr>
          <a:xfrm flipH="1">
            <a:off x="1823040" y="2075272"/>
            <a:ext cx="2806109" cy="649886"/>
          </a:xfrm>
          <a:prstGeom prst="rect">
            <a:avLst/>
          </a:prstGeom>
        </p:spPr>
        <p:txBody>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0"/>
              </a:spcAft>
            </a:pPr>
            <a:r>
              <a:rPr lang="en-US" sz="2000" b="1" dirty="0">
                <a:solidFill>
                  <a:schemeClr val="tx1"/>
                </a:solidFill>
                <a:latin typeface="Ringside Narrow" panose="02000500000000000000" pitchFamily="2" charset="0"/>
              </a:rPr>
              <a:t>Unbalanced mix due to market returns</a:t>
            </a:r>
          </a:p>
        </p:txBody>
      </p:sp>
      <p:graphicFrame>
        <p:nvGraphicFramePr>
          <p:cNvPr id="9" name="Chart 8">
            <a:extLst>
              <a:ext uri="{FF2B5EF4-FFF2-40B4-BE49-F238E27FC236}">
                <a16:creationId xmlns:a16="http://schemas.microsoft.com/office/drawing/2014/main" id="{92C3D47F-F3BA-FD1D-36D1-3C6BB9FFB119}"/>
              </a:ext>
            </a:extLst>
          </p:cNvPr>
          <p:cNvGraphicFramePr/>
          <p:nvPr>
            <p:extLst>
              <p:ext uri="{D42A27DB-BD31-4B8C-83A1-F6EECF244321}">
                <p14:modId xmlns:p14="http://schemas.microsoft.com/office/powerpoint/2010/main" val="1237365922"/>
              </p:ext>
            </p:extLst>
          </p:nvPr>
        </p:nvGraphicFramePr>
        <p:xfrm>
          <a:off x="6678987" y="2792901"/>
          <a:ext cx="2971718" cy="255468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1">
            <a:extLst>
              <a:ext uri="{FF2B5EF4-FFF2-40B4-BE49-F238E27FC236}">
                <a16:creationId xmlns:a16="http://schemas.microsoft.com/office/drawing/2014/main" id="{B78CCE6A-ED7B-8751-C65D-C073E7CA73EA}"/>
              </a:ext>
            </a:extLst>
          </p:cNvPr>
          <p:cNvSpPr txBox="1">
            <a:spLocks/>
          </p:cNvSpPr>
          <p:nvPr/>
        </p:nvSpPr>
        <p:spPr>
          <a:xfrm flipH="1">
            <a:off x="7166965" y="2075272"/>
            <a:ext cx="1995763" cy="649886"/>
          </a:xfrm>
          <a:prstGeom prst="rect">
            <a:avLst/>
          </a:prstGeom>
        </p:spPr>
        <p:txBody>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0"/>
              </a:spcAft>
            </a:pPr>
            <a:r>
              <a:rPr lang="en-US" sz="2000" b="1" dirty="0">
                <a:solidFill>
                  <a:schemeClr val="tx1"/>
                </a:solidFill>
                <a:latin typeface="Ringside Narrow" panose="02000500000000000000" pitchFamily="2" charset="0"/>
              </a:rPr>
              <a:t>Desired mix</a:t>
            </a:r>
          </a:p>
        </p:txBody>
      </p:sp>
      <p:sp>
        <p:nvSpPr>
          <p:cNvPr id="11" name="Right Arrow 10">
            <a:extLst>
              <a:ext uri="{FF2B5EF4-FFF2-40B4-BE49-F238E27FC236}">
                <a16:creationId xmlns:a16="http://schemas.microsoft.com/office/drawing/2014/main" id="{C100F1D0-AEE2-2A9D-FBE7-A2FB2BA65396}"/>
              </a:ext>
            </a:extLst>
          </p:cNvPr>
          <p:cNvSpPr/>
          <p:nvPr/>
        </p:nvSpPr>
        <p:spPr>
          <a:xfrm>
            <a:off x="5057014" y="3600590"/>
            <a:ext cx="1277111" cy="73328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latin typeface="Ringside Narrow Book" panose="02000500000000000000" pitchFamily="2" charset="0"/>
            </a:endParaRPr>
          </a:p>
        </p:txBody>
      </p:sp>
      <p:sp>
        <p:nvSpPr>
          <p:cNvPr id="2" name="Text Placeholder 1">
            <a:extLst>
              <a:ext uri="{FF2B5EF4-FFF2-40B4-BE49-F238E27FC236}">
                <a16:creationId xmlns:a16="http://schemas.microsoft.com/office/drawing/2014/main" id="{DC4E4881-6EF2-45B6-4DAE-E255A681437F}"/>
              </a:ext>
            </a:extLst>
          </p:cNvPr>
          <p:cNvSpPr>
            <a:spLocks noGrp="1"/>
          </p:cNvSpPr>
          <p:nvPr>
            <p:ph type="body" sz="quarter" idx="11"/>
          </p:nvPr>
        </p:nvSpPr>
        <p:spPr>
          <a:xfrm>
            <a:off x="478447" y="892083"/>
            <a:ext cx="10299700" cy="597471"/>
          </a:xfrm>
        </p:spPr>
        <p:txBody>
          <a:bodyPr/>
          <a:lstStyle/>
          <a:p>
            <a:r>
              <a:rPr lang="en-US"/>
              <a:t>Rebalance to maintain your mix.</a:t>
            </a:r>
          </a:p>
        </p:txBody>
      </p:sp>
      <p:sp>
        <p:nvSpPr>
          <p:cNvPr id="6" name="Text Placeholder 5">
            <a:extLst>
              <a:ext uri="{FF2B5EF4-FFF2-40B4-BE49-F238E27FC236}">
                <a16:creationId xmlns:a16="http://schemas.microsoft.com/office/drawing/2014/main" id="{75EEF853-89A2-4C34-DFA9-52E8FF6DAABB}"/>
              </a:ext>
            </a:extLst>
          </p:cNvPr>
          <p:cNvSpPr>
            <a:spLocks noGrp="1"/>
          </p:cNvSpPr>
          <p:nvPr>
            <p:ph type="body" sz="quarter" idx="14"/>
          </p:nvPr>
        </p:nvSpPr>
        <p:spPr>
          <a:xfrm>
            <a:off x="350904" y="5357228"/>
            <a:ext cx="11193462" cy="865188"/>
          </a:xfrm>
        </p:spPr>
        <p:txBody>
          <a:bodyPr/>
          <a:lstStyle/>
          <a:p>
            <a:r>
              <a:rPr lang="en-US" sz="800" dirty="0">
                <a:latin typeface="Ringside Narrow Book" panose="02000500000000000000" pitchFamily="2" charset="0"/>
              </a:rPr>
              <a:t>For illustration only. Actual allocation amounts should be based on your personal circumstances. There are inherent risks in investing in securities. There is no guarantee that asset allocation reduces risk or increases returns.</a:t>
            </a:r>
            <a:br>
              <a:rPr lang="en-US" sz="800" dirty="0">
                <a:latin typeface="Ringside Narrow Book" panose="02000500000000000000" pitchFamily="2" charset="0"/>
              </a:rPr>
            </a:br>
            <a:r>
              <a:rPr lang="en-US" sz="800" dirty="0">
                <a:latin typeface="Ringside Narrow Book" panose="02000500000000000000" pitchFamily="2" charset="0"/>
              </a:rPr>
              <a:t>Rebalancing does not protect against loss or guarantee that an investor’s goals will be met.  </a:t>
            </a:r>
          </a:p>
        </p:txBody>
      </p:sp>
      <p:sp>
        <p:nvSpPr>
          <p:cNvPr id="12" name="TextBox 11">
            <a:extLst>
              <a:ext uri="{FF2B5EF4-FFF2-40B4-BE49-F238E27FC236}">
                <a16:creationId xmlns:a16="http://schemas.microsoft.com/office/drawing/2014/main" id="{8BE4E835-C2D6-4216-93D5-00D874757B2A}"/>
              </a:ext>
            </a:extLst>
          </p:cNvPr>
          <p:cNvSpPr txBox="1"/>
          <p:nvPr/>
        </p:nvSpPr>
        <p:spPr>
          <a:xfrm>
            <a:off x="617607" y="4668694"/>
            <a:ext cx="950197" cy="369332"/>
          </a:xfrm>
          <a:prstGeom prst="rect">
            <a:avLst/>
          </a:prstGeom>
          <a:noFill/>
        </p:spPr>
        <p:txBody>
          <a:bodyPr wrap="none" rtlCol="0">
            <a:spAutoFit/>
          </a:bodyPr>
          <a:lstStyle/>
          <a:p>
            <a:r>
              <a:rPr lang="en-US">
                <a:latin typeface="Ringside Narrow Book" panose="02000500000000000000" pitchFamily="2" charset="0"/>
              </a:rPr>
              <a:t>Equities</a:t>
            </a:r>
          </a:p>
        </p:txBody>
      </p:sp>
      <p:cxnSp>
        <p:nvCxnSpPr>
          <p:cNvPr id="14" name="Straight Connector 13">
            <a:extLst>
              <a:ext uri="{FF2B5EF4-FFF2-40B4-BE49-F238E27FC236}">
                <a16:creationId xmlns:a16="http://schemas.microsoft.com/office/drawing/2014/main" id="{E611EC8B-C08B-BD09-E552-D6C4CFD96396}"/>
              </a:ext>
            </a:extLst>
          </p:cNvPr>
          <p:cNvCxnSpPr>
            <a:cxnSpLocks/>
            <a:stCxn id="12" idx="3"/>
          </p:cNvCxnSpPr>
          <p:nvPr/>
        </p:nvCxnSpPr>
        <p:spPr>
          <a:xfrm>
            <a:off x="1567804" y="4853360"/>
            <a:ext cx="708671"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873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9" grpId="0">
        <p:bldAsOne/>
      </p:bldGraphic>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a16="http://schemas.microsoft.com/office/drawing/2014/main" id="{65D90F88-907B-5C6F-5F70-B8608D128073}"/>
              </a:ext>
            </a:extLst>
          </p:cNvPr>
          <p:cNvSpPr txBox="1">
            <a:spLocks/>
          </p:cNvSpPr>
          <p:nvPr/>
        </p:nvSpPr>
        <p:spPr>
          <a:xfrm>
            <a:off x="1086561" y="1145839"/>
            <a:ext cx="9691585" cy="10217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tx2"/>
                </a:solidFill>
                <a:latin typeface="Ringside Narrow" panose="02000500000000000000" pitchFamily="2" charset="0"/>
              </a:rPr>
              <a:t>STAYING ON TRACK</a:t>
            </a:r>
          </a:p>
        </p:txBody>
      </p:sp>
      <p:sp>
        <p:nvSpPr>
          <p:cNvPr id="2" name="Text Placeholder 16">
            <a:extLst>
              <a:ext uri="{FF2B5EF4-FFF2-40B4-BE49-F238E27FC236}">
                <a16:creationId xmlns:a16="http://schemas.microsoft.com/office/drawing/2014/main" id="{BE2679FC-D784-5F69-C7E6-5B46FFD42BA2}"/>
              </a:ext>
            </a:extLst>
          </p:cNvPr>
          <p:cNvSpPr txBox="1">
            <a:spLocks/>
          </p:cNvSpPr>
          <p:nvPr/>
        </p:nvSpPr>
        <p:spPr>
          <a:xfrm>
            <a:off x="2026999" y="3279914"/>
            <a:ext cx="3017716" cy="8651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Are you saving enough?</a:t>
            </a:r>
            <a:endParaRPr lang="en-US" b="0" baseline="30000"/>
          </a:p>
        </p:txBody>
      </p:sp>
      <p:sp>
        <p:nvSpPr>
          <p:cNvPr id="6" name="Text Placeholder 16">
            <a:extLst>
              <a:ext uri="{FF2B5EF4-FFF2-40B4-BE49-F238E27FC236}">
                <a16:creationId xmlns:a16="http://schemas.microsoft.com/office/drawing/2014/main" id="{2A2E4243-109B-F598-CAE2-71E75C498501}"/>
              </a:ext>
            </a:extLst>
          </p:cNvPr>
          <p:cNvSpPr txBox="1">
            <a:spLocks/>
          </p:cNvSpPr>
          <p:nvPr/>
        </p:nvSpPr>
        <p:spPr>
          <a:xfrm>
            <a:off x="2023459" y="4559798"/>
            <a:ext cx="3538280" cy="11744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Does your investment mix need to change?</a:t>
            </a:r>
            <a:endParaRPr lang="en-US" b="0" baseline="30000"/>
          </a:p>
        </p:txBody>
      </p:sp>
      <p:sp>
        <p:nvSpPr>
          <p:cNvPr id="8" name="Text Placeholder 7">
            <a:extLst>
              <a:ext uri="{FF2B5EF4-FFF2-40B4-BE49-F238E27FC236}">
                <a16:creationId xmlns:a16="http://schemas.microsoft.com/office/drawing/2014/main" id="{5260978F-7D2B-DBC4-52B5-18AA0C1FD25D}"/>
              </a:ext>
            </a:extLst>
          </p:cNvPr>
          <p:cNvSpPr>
            <a:spLocks noGrp="1"/>
          </p:cNvSpPr>
          <p:nvPr>
            <p:ph type="body" sz="quarter" idx="11"/>
          </p:nvPr>
        </p:nvSpPr>
        <p:spPr>
          <a:xfrm>
            <a:off x="1086562" y="1497621"/>
            <a:ext cx="4514138" cy="1597939"/>
          </a:xfrm>
        </p:spPr>
        <p:txBody>
          <a:bodyPr/>
          <a:lstStyle/>
          <a:p>
            <a:r>
              <a:rPr lang="en-US" sz="5400"/>
              <a:t>Review your investing plan.</a:t>
            </a:r>
          </a:p>
        </p:txBody>
      </p:sp>
      <p:pic>
        <p:nvPicPr>
          <p:cNvPr id="19" name="Graphic 18">
            <a:extLst>
              <a:ext uri="{FF2B5EF4-FFF2-40B4-BE49-F238E27FC236}">
                <a16:creationId xmlns:a16="http://schemas.microsoft.com/office/drawing/2014/main" id="{143B6C01-14B1-0842-160E-5CF310A9A2D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0862" y="3319892"/>
            <a:ext cx="700106" cy="700106"/>
          </a:xfrm>
          <a:prstGeom prst="rect">
            <a:avLst/>
          </a:prstGeom>
        </p:spPr>
      </p:pic>
      <p:pic>
        <p:nvPicPr>
          <p:cNvPr id="20" name="Graphic 19">
            <a:extLst>
              <a:ext uri="{FF2B5EF4-FFF2-40B4-BE49-F238E27FC236}">
                <a16:creationId xmlns:a16="http://schemas.microsoft.com/office/drawing/2014/main" id="{4C993E64-9115-F915-1A8A-D71850CC46D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0862" y="4558142"/>
            <a:ext cx="700106" cy="700106"/>
          </a:xfrm>
          <a:prstGeom prst="rect">
            <a:avLst/>
          </a:prstGeom>
        </p:spPr>
      </p:pic>
      <p:sp>
        <p:nvSpPr>
          <p:cNvPr id="3" name="Text Placeholder 2">
            <a:extLst>
              <a:ext uri="{FF2B5EF4-FFF2-40B4-BE49-F238E27FC236}">
                <a16:creationId xmlns:a16="http://schemas.microsoft.com/office/drawing/2014/main" id="{2459B724-12A8-648A-E40A-1001EA8974A9}"/>
              </a:ext>
            </a:extLst>
          </p:cNvPr>
          <p:cNvSpPr txBox="1">
            <a:spLocks/>
          </p:cNvSpPr>
          <p:nvPr/>
        </p:nvSpPr>
        <p:spPr>
          <a:xfrm>
            <a:off x="1150862" y="6045200"/>
            <a:ext cx="3789296" cy="2669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pPr>
            <a:r>
              <a:rPr lang="en-US" sz="800" dirty="0">
                <a:latin typeface="Ringside Narrow Book" panose="02000500000000000000" pitchFamily="2" charset="0"/>
              </a:rPr>
              <a:t>Advice is obtained using an advice methodology from an independent third party.</a:t>
            </a:r>
          </a:p>
        </p:txBody>
      </p:sp>
      <p:pic>
        <p:nvPicPr>
          <p:cNvPr id="4" name="Graphic 3">
            <a:extLst>
              <a:ext uri="{FF2B5EF4-FFF2-40B4-BE49-F238E27FC236}">
                <a16:creationId xmlns:a16="http://schemas.microsoft.com/office/drawing/2014/main" id="{628E5CAE-A911-74AD-5575-04FF5FAA2B6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58341" y="2089344"/>
            <a:ext cx="2819805" cy="2819805"/>
          </a:xfrm>
          <a:prstGeom prst="rect">
            <a:avLst/>
          </a:prstGeom>
        </p:spPr>
      </p:pic>
    </p:spTree>
    <p:extLst>
      <p:ext uri="{BB962C8B-B14F-4D97-AF65-F5344CB8AC3E}">
        <p14:creationId xmlns:p14="http://schemas.microsoft.com/office/powerpoint/2010/main" val="288867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a16="http://schemas.microsoft.com/office/drawing/2014/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4E58EF11-B936-34A1-9C0E-2C4FC07E0113}"/>
              </a:ext>
            </a:extLst>
          </p:cNvPr>
          <p:cNvSpPr>
            <a:spLocks noGrp="1"/>
          </p:cNvSpPr>
          <p:nvPr>
            <p:ph type="body" sz="quarter" idx="11"/>
          </p:nvPr>
        </p:nvSpPr>
        <p:spPr>
          <a:xfrm>
            <a:off x="478447" y="896112"/>
            <a:ext cx="10299700" cy="666233"/>
          </a:xfrm>
        </p:spPr>
        <p:txBody>
          <a:bodyPr/>
          <a:lstStyle/>
          <a:p>
            <a:r>
              <a:rPr lang="en-US"/>
              <a:t>Consider a solution that suits your needs.</a:t>
            </a:r>
          </a:p>
        </p:txBody>
      </p:sp>
      <p:grpSp>
        <p:nvGrpSpPr>
          <p:cNvPr id="18" name="Group 17">
            <a:extLst>
              <a:ext uri="{FF2B5EF4-FFF2-40B4-BE49-F238E27FC236}">
                <a16:creationId xmlns:a16="http://schemas.microsoft.com/office/drawing/2014/main" id="{21BE511D-3CF1-E89E-4B45-64C45783EA94}"/>
              </a:ext>
            </a:extLst>
          </p:cNvPr>
          <p:cNvGrpSpPr/>
          <p:nvPr/>
        </p:nvGrpSpPr>
        <p:grpSpPr>
          <a:xfrm>
            <a:off x="478447" y="1743409"/>
            <a:ext cx="7502209" cy="3267183"/>
            <a:chOff x="478447" y="1803895"/>
            <a:chExt cx="7502209" cy="3267183"/>
          </a:xfrm>
        </p:grpSpPr>
        <p:sp>
          <p:nvSpPr>
            <p:cNvPr id="7" name="Text Placeholder 18">
              <a:extLst>
                <a:ext uri="{FF2B5EF4-FFF2-40B4-BE49-F238E27FC236}">
                  <a16:creationId xmlns:a16="http://schemas.microsoft.com/office/drawing/2014/main" id="{92935597-3544-EC62-284E-456784427697}"/>
                </a:ext>
              </a:extLst>
            </p:cNvPr>
            <p:cNvSpPr txBox="1">
              <a:spLocks/>
            </p:cNvSpPr>
            <p:nvPr/>
          </p:nvSpPr>
          <p:spPr>
            <a:xfrm>
              <a:off x="478447" y="2948741"/>
              <a:ext cx="3441903" cy="2122337"/>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5F5F0"/>
                </a:buClr>
                <a:defRPr/>
              </a:pPr>
              <a:r>
                <a:rPr lang="en-US" sz="2000" b="1" dirty="0">
                  <a:solidFill>
                    <a:srgbClr val="305AF3"/>
                  </a:solidFill>
                  <a:latin typeface="Ringside Narrow" panose="02000500000000000000" pitchFamily="2" charset="0"/>
                </a:rPr>
                <a:t>Target date fund</a:t>
              </a:r>
            </a:p>
            <a:p>
              <a:pPr>
                <a:buClr>
                  <a:srgbClr val="F5F5F0"/>
                </a:buClr>
                <a:defRPr/>
              </a:pPr>
              <a:r>
                <a:rPr lang="en-US" dirty="0"/>
                <a:t>A single, diversified investment fund that invests based on your age and automatically adjusts to become more conservative as you near retirement.*</a:t>
              </a:r>
            </a:p>
            <a:p>
              <a:pPr>
                <a:buClr>
                  <a:srgbClr val="F5F5F0"/>
                </a:buClr>
                <a:defRPr/>
              </a:pPr>
              <a:endParaRPr lang="en-US" sz="2000" b="1" dirty="0">
                <a:solidFill>
                  <a:srgbClr val="305AF3"/>
                </a:solidFill>
                <a:latin typeface="TIAA Challenger Semibold" pitchFamily="2" charset="77"/>
              </a:endParaRPr>
            </a:p>
            <a:p>
              <a:endParaRPr lang="en-US" dirty="0"/>
            </a:p>
          </p:txBody>
        </p:sp>
        <p:sp>
          <p:nvSpPr>
            <p:cNvPr id="8" name="Text Placeholder 20">
              <a:extLst>
                <a:ext uri="{FF2B5EF4-FFF2-40B4-BE49-F238E27FC236}">
                  <a16:creationId xmlns:a16="http://schemas.microsoft.com/office/drawing/2014/main" id="{6DC0D783-5198-25F3-9286-257F9395128F}"/>
                </a:ext>
              </a:extLst>
            </p:cNvPr>
            <p:cNvSpPr txBox="1">
              <a:spLocks/>
            </p:cNvSpPr>
            <p:nvPr/>
          </p:nvSpPr>
          <p:spPr>
            <a:xfrm>
              <a:off x="4395387" y="2952806"/>
              <a:ext cx="3585269" cy="2118272"/>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5F5F0"/>
                </a:buClr>
                <a:defRPr/>
              </a:pPr>
              <a:r>
                <a:rPr lang="en-US" sz="2000" b="1" dirty="0">
                  <a:solidFill>
                    <a:srgbClr val="305AF3"/>
                  </a:solidFill>
                  <a:latin typeface="Ringside Narrow" panose="02000500000000000000" pitchFamily="2" charset="0"/>
                </a:rPr>
                <a:t>Point-in-time advice</a:t>
              </a:r>
            </a:p>
            <a:p>
              <a:pPr>
                <a:buClr>
                  <a:srgbClr val="F5F5F0"/>
                </a:buClr>
                <a:defRPr/>
              </a:pPr>
              <a:r>
                <a:rPr lang="en-US" dirty="0"/>
                <a:t>Gives you a personalized saving and investment strategy based on your unique situation. Helps get you on track, but requires that you revisit your strategy at least once a year to stay on target.</a:t>
              </a:r>
            </a:p>
            <a:p>
              <a:pPr>
                <a:buClr>
                  <a:srgbClr val="F5F5F0"/>
                </a:buClr>
                <a:defRPr/>
              </a:pPr>
              <a:endParaRPr lang="en-US" sz="2000" b="1" dirty="0">
                <a:solidFill>
                  <a:srgbClr val="305AF3"/>
                </a:solidFill>
                <a:latin typeface="TIAA Challenger Semibold" pitchFamily="2" charset="77"/>
              </a:endParaRPr>
            </a:p>
            <a:p>
              <a:endParaRPr lang="en-US" dirty="0"/>
            </a:p>
          </p:txBody>
        </p:sp>
        <p:pic>
          <p:nvPicPr>
            <p:cNvPr id="10" name="Picture Placeholder 27">
              <a:extLst>
                <a:ext uri="{FF2B5EF4-FFF2-40B4-BE49-F238E27FC236}">
                  <a16:creationId xmlns:a16="http://schemas.microsoft.com/office/drawing/2014/main" id="{A66E71D9-BC0C-D4DD-0FD5-2AC6F83EE960}"/>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478447" y="1867181"/>
              <a:ext cx="914401" cy="914400"/>
            </a:xfrm>
            <a:prstGeom prst="rect">
              <a:avLst/>
            </a:prstGeom>
          </p:spPr>
        </p:pic>
        <p:pic>
          <p:nvPicPr>
            <p:cNvPr id="11" name="Picture Placeholder 29">
              <a:extLst>
                <a:ext uri="{FF2B5EF4-FFF2-40B4-BE49-F238E27FC236}">
                  <a16:creationId xmlns:a16="http://schemas.microsoft.com/office/drawing/2014/main" id="{E8E6B790-B2CD-77C6-E026-9C3520BDD734}"/>
                </a:ext>
              </a:extLst>
            </p:cNvPr>
            <p:cNvPicPr>
              <a:picLocks noChangeAspect="1"/>
            </p:cNvPicPr>
            <p:nvPr/>
          </p:nvPicPr>
          <p:blipFill>
            <a:blip r:embed="rId5">
              <a:extLst>
                <a:ext uri="{96DAC541-7B7A-43D3-8B79-37D633B846F1}">
                  <asvg:svgBlip xmlns:asvg="http://schemas.microsoft.com/office/drawing/2016/SVG/main" r:embed="rId6"/>
                </a:ext>
              </a:extLst>
            </a:blip>
            <a:srcRect l="1467" r="1467"/>
            <a:stretch>
              <a:fillRect/>
            </a:stretch>
          </p:blipFill>
          <p:spPr>
            <a:xfrm>
              <a:off x="4427166" y="1867181"/>
              <a:ext cx="914401" cy="914400"/>
            </a:xfrm>
            <a:prstGeom prst="rect">
              <a:avLst/>
            </a:prstGeom>
          </p:spPr>
        </p:pic>
        <p:cxnSp>
          <p:nvCxnSpPr>
            <p:cNvPr id="13" name="Straight Connector 12">
              <a:extLst>
                <a:ext uri="{FF2B5EF4-FFF2-40B4-BE49-F238E27FC236}">
                  <a16:creationId xmlns:a16="http://schemas.microsoft.com/office/drawing/2014/main" id="{74ABBB3C-3FF9-8D3D-60AE-1062356693AC}"/>
                </a:ext>
                <a:ext uri="{C183D7F6-B498-43B3-948B-1728B52AA6E4}">
                  <adec:decorative xmlns:adec="http://schemas.microsoft.com/office/drawing/2017/decorative" val="1"/>
                </a:ext>
              </a:extLst>
            </p:cNvPr>
            <p:cNvCxnSpPr>
              <a:cxnSpLocks/>
            </p:cNvCxnSpPr>
            <p:nvPr/>
          </p:nvCxnSpPr>
          <p:spPr>
            <a:xfrm>
              <a:off x="4127888" y="1803895"/>
              <a:ext cx="0" cy="2982374"/>
            </a:xfrm>
            <a:prstGeom prst="line">
              <a:avLst/>
            </a:prstGeom>
            <a:noFill/>
            <a:ln w="9525" cap="flat" cmpd="sng" algn="ctr">
              <a:solidFill>
                <a:srgbClr val="6D779F"/>
              </a:solidFill>
              <a:prstDash val="solid"/>
              <a:miter lim="800000"/>
            </a:ln>
            <a:effectLst/>
          </p:spPr>
        </p:cxnSp>
      </p:grpSp>
      <p:sp>
        <p:nvSpPr>
          <p:cNvPr id="17" name="Text Placeholder 1">
            <a:extLst>
              <a:ext uri="{FF2B5EF4-FFF2-40B4-BE49-F238E27FC236}">
                <a16:creationId xmlns:a16="http://schemas.microsoft.com/office/drawing/2014/main" id="{58CD6740-952D-E104-512F-1F779F8A2FFF}"/>
              </a:ext>
            </a:extLst>
          </p:cNvPr>
          <p:cNvSpPr txBox="1">
            <a:spLocks/>
          </p:cNvSpPr>
          <p:nvPr/>
        </p:nvSpPr>
        <p:spPr>
          <a:xfrm>
            <a:off x="478447" y="572962"/>
            <a:ext cx="10164569" cy="201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tx2"/>
                </a:solidFill>
                <a:latin typeface="Ringside Narrow" panose="02000500000000000000" pitchFamily="2" charset="0"/>
              </a:rPr>
              <a:t>WEIGHING YOUR OPTIONS</a:t>
            </a:r>
          </a:p>
        </p:txBody>
      </p:sp>
      <p:sp>
        <p:nvSpPr>
          <p:cNvPr id="2" name="Text Placeholder 7">
            <a:extLst>
              <a:ext uri="{FF2B5EF4-FFF2-40B4-BE49-F238E27FC236}">
                <a16:creationId xmlns:a16="http://schemas.microsoft.com/office/drawing/2014/main" id="{AA2CF379-5DC2-62FC-FDDE-7C8B491CA6F0}"/>
              </a:ext>
            </a:extLst>
          </p:cNvPr>
          <p:cNvSpPr txBox="1">
            <a:spLocks/>
          </p:cNvSpPr>
          <p:nvPr/>
        </p:nvSpPr>
        <p:spPr>
          <a:xfrm>
            <a:off x="297684" y="5862487"/>
            <a:ext cx="11084325" cy="355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
              </a:spcAft>
              <a:buNone/>
            </a:pPr>
            <a:r>
              <a:rPr lang="en-US" sz="800" dirty="0">
                <a:latin typeface="Ringside Narrow Book" panose="02000500000000000000" pitchFamily="2" charset="0"/>
              </a:rPr>
              <a:t>* As with all mutual funds, the principal value of a target date fund isn’t guaranteed at any time, including at the target date, and will fluctuate with market changes. The target date approximates when investors may plan to start making withdrawals. However, you are not required to withdraw the funds at that target date. After the target date has been reached, some of your money may be merged into a fund with a more stable asset allocation.Target date funds share the risks associated with the types of securities held by each of the underlying funds in which they invest. In addition to the fees and expenses associated with the target date funds, there is exposure to the fees and expenses associated with the underlying mutual funds. </a:t>
            </a:r>
          </a:p>
        </p:txBody>
      </p:sp>
      <p:sp>
        <p:nvSpPr>
          <p:cNvPr id="3" name="TextBox 2">
            <a:extLst>
              <a:ext uri="{FF2B5EF4-FFF2-40B4-BE49-F238E27FC236}">
                <a16:creationId xmlns:a16="http://schemas.microsoft.com/office/drawing/2014/main" id="{299FF194-6D3E-526F-9532-8228592AB6D3}"/>
              </a:ext>
            </a:extLst>
          </p:cNvPr>
          <p:cNvSpPr txBox="1"/>
          <p:nvPr/>
        </p:nvSpPr>
        <p:spPr>
          <a:xfrm>
            <a:off x="12012561" y="213114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7636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dec="http://schemas.microsoft.com/office/drawing/2017/decorative" xmlns:asvg="http://schemas.microsoft.com/office/drawing/2016/SVG/main"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a16="http://schemas.microsoft.com/office/drawing/2014/main" id="{65D90F88-907B-5C6F-5F70-B8608D128073}"/>
              </a:ext>
            </a:extLst>
          </p:cNvPr>
          <p:cNvSpPr txBox="1">
            <a:spLocks/>
          </p:cNvSpPr>
          <p:nvPr/>
        </p:nvSpPr>
        <p:spPr>
          <a:xfrm>
            <a:off x="478447" y="572962"/>
            <a:ext cx="5617553" cy="366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tx2"/>
                </a:solidFill>
                <a:latin typeface="Ringside Narrow" panose="02000500000000000000" pitchFamily="2" charset="0"/>
              </a:rPr>
              <a:t>BEING PREPARED</a:t>
            </a:r>
          </a:p>
        </p:txBody>
      </p:sp>
      <p:sp>
        <p:nvSpPr>
          <p:cNvPr id="12" name="TextBox 11">
            <a:extLst>
              <a:ext uri="{FF2B5EF4-FFF2-40B4-BE49-F238E27FC236}">
                <a16:creationId xmlns:a16="http://schemas.microsoft.com/office/drawing/2014/main" id="{775B673A-A60F-BE46-0DBF-D8BA39CB7000}"/>
              </a:ext>
            </a:extLst>
          </p:cNvPr>
          <p:cNvSpPr txBox="1"/>
          <p:nvPr/>
        </p:nvSpPr>
        <p:spPr>
          <a:xfrm>
            <a:off x="7395634" y="0"/>
            <a:ext cx="4445462" cy="6435209"/>
          </a:xfrm>
          <a:prstGeom prst="rect">
            <a:avLst/>
          </a:prstGeom>
          <a:solidFill>
            <a:schemeClr val="accent2"/>
          </a:solidFill>
        </p:spPr>
        <p:txBody>
          <a:bodyPr wrap="square" rtlCol="0">
            <a:noAutofit/>
          </a:bodyPr>
          <a:lstStyle/>
          <a:p>
            <a:endParaRPr lang="en-US">
              <a:latin typeface="Ringside Narrow Book" panose="02000500000000000000" pitchFamily="2" charset="0"/>
            </a:endParaRPr>
          </a:p>
        </p:txBody>
      </p:sp>
      <p:sp>
        <p:nvSpPr>
          <p:cNvPr id="13" name="Text Placeholder 7">
            <a:extLst>
              <a:ext uri="{FF2B5EF4-FFF2-40B4-BE49-F238E27FC236}">
                <a16:creationId xmlns:a16="http://schemas.microsoft.com/office/drawing/2014/main" id="{89F181D7-6F52-7108-229B-EDBAA2BC673C}"/>
              </a:ext>
            </a:extLst>
          </p:cNvPr>
          <p:cNvSpPr txBox="1">
            <a:spLocks/>
          </p:cNvSpPr>
          <p:nvPr/>
        </p:nvSpPr>
        <p:spPr>
          <a:xfrm>
            <a:off x="8006721" y="2922916"/>
            <a:ext cx="3029141" cy="2022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Ringside Narrow" panose="02000500000000000000" pitchFamily="2" charset="0"/>
              </a:rPr>
              <a:t>Log in to your accounts regularly </a:t>
            </a:r>
            <a:br>
              <a:rPr lang="en-US" b="1" dirty="0">
                <a:latin typeface="Ringside Narrow" panose="02000500000000000000" pitchFamily="2" charset="0"/>
              </a:rPr>
            </a:br>
            <a:r>
              <a:rPr lang="en-US" b="1" dirty="0">
                <a:latin typeface="Ringside Narrow" panose="02000500000000000000" pitchFamily="2" charset="0"/>
              </a:rPr>
              <a:t>to update them </a:t>
            </a:r>
            <a:br>
              <a:rPr lang="en-US" b="1" dirty="0">
                <a:latin typeface="Ringside Narrow" panose="02000500000000000000" pitchFamily="2" charset="0"/>
              </a:rPr>
            </a:br>
            <a:r>
              <a:rPr lang="en-US" b="1" dirty="0">
                <a:latin typeface="Ringside Narrow" panose="02000500000000000000" pitchFamily="2" charset="0"/>
              </a:rPr>
              <a:t>as needed.</a:t>
            </a:r>
          </a:p>
        </p:txBody>
      </p:sp>
      <p:sp>
        <p:nvSpPr>
          <p:cNvPr id="4" name="TextBox 3">
            <a:extLst>
              <a:ext uri="{FF2B5EF4-FFF2-40B4-BE49-F238E27FC236}">
                <a16:creationId xmlns:a16="http://schemas.microsoft.com/office/drawing/2014/main" id="{3043F2C8-1FE4-F532-CF2F-54DE9E1A5BC1}"/>
              </a:ext>
            </a:extLst>
          </p:cNvPr>
          <p:cNvSpPr txBox="1"/>
          <p:nvPr/>
        </p:nvSpPr>
        <p:spPr>
          <a:xfrm>
            <a:off x="478447" y="2169828"/>
            <a:ext cx="6348373" cy="461665"/>
          </a:xfrm>
          <a:prstGeom prst="rect">
            <a:avLst/>
          </a:prstGeom>
          <a:noFill/>
        </p:spPr>
        <p:txBody>
          <a:bodyPr wrap="square" rtlCol="0">
            <a:spAutoFit/>
          </a:bodyPr>
          <a:lstStyle/>
          <a:p>
            <a:r>
              <a:rPr lang="en-US" sz="2400">
                <a:latin typeface="Ringside Narrow Book" panose="02000500000000000000" pitchFamily="2" charset="0"/>
              </a:rPr>
              <a:t>Lets you control what happens to your money.</a:t>
            </a:r>
            <a:endParaRPr lang="en-US" sz="2400" baseline="30000">
              <a:latin typeface="Ringside Narrow Book" panose="02000500000000000000" pitchFamily="2" charset="0"/>
            </a:endParaRPr>
          </a:p>
        </p:txBody>
      </p:sp>
      <p:sp>
        <p:nvSpPr>
          <p:cNvPr id="2" name="Text Placeholder 1">
            <a:extLst>
              <a:ext uri="{FF2B5EF4-FFF2-40B4-BE49-F238E27FC236}">
                <a16:creationId xmlns:a16="http://schemas.microsoft.com/office/drawing/2014/main" id="{CBEAF8D4-36F7-C94E-6C91-87E177903EB5}"/>
              </a:ext>
            </a:extLst>
          </p:cNvPr>
          <p:cNvSpPr>
            <a:spLocks noGrp="1"/>
          </p:cNvSpPr>
          <p:nvPr>
            <p:ph type="body" sz="quarter" idx="11"/>
          </p:nvPr>
        </p:nvSpPr>
        <p:spPr>
          <a:xfrm>
            <a:off x="478447" y="896112"/>
            <a:ext cx="10299700" cy="1021776"/>
          </a:xfrm>
        </p:spPr>
        <p:txBody>
          <a:bodyPr/>
          <a:lstStyle/>
          <a:p>
            <a:r>
              <a:rPr lang="en-US"/>
              <a:t>Name or update </a:t>
            </a:r>
            <a:br>
              <a:rPr lang="en-US"/>
            </a:br>
            <a:r>
              <a:rPr lang="en-US"/>
              <a:t>beneficiaries.</a:t>
            </a:r>
          </a:p>
        </p:txBody>
      </p:sp>
      <p:pic>
        <p:nvPicPr>
          <p:cNvPr id="3" name="Graphic 2">
            <a:extLst>
              <a:ext uri="{FF2B5EF4-FFF2-40B4-BE49-F238E27FC236}">
                <a16:creationId xmlns:a16="http://schemas.microsoft.com/office/drawing/2014/main" id="{F4FF5FE1-CE4C-DA9A-04AA-736C464BEFD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623321" y="3259428"/>
            <a:ext cx="1577454" cy="1577454"/>
          </a:xfrm>
          <a:prstGeom prst="rect">
            <a:avLst/>
          </a:prstGeom>
        </p:spPr>
      </p:pic>
      <p:pic>
        <p:nvPicPr>
          <p:cNvPr id="6" name="Graphic 5">
            <a:extLst>
              <a:ext uri="{FF2B5EF4-FFF2-40B4-BE49-F238E27FC236}">
                <a16:creationId xmlns:a16="http://schemas.microsoft.com/office/drawing/2014/main" id="{020D1FDC-779F-73DB-5072-1209CD21BF5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90250" y="3446233"/>
            <a:ext cx="1203844" cy="1203844"/>
          </a:xfrm>
          <a:prstGeom prst="rect">
            <a:avLst/>
          </a:prstGeom>
        </p:spPr>
      </p:pic>
      <p:cxnSp>
        <p:nvCxnSpPr>
          <p:cNvPr id="8" name="Straight Arrow Connector 7">
            <a:extLst>
              <a:ext uri="{FF2B5EF4-FFF2-40B4-BE49-F238E27FC236}">
                <a16:creationId xmlns:a16="http://schemas.microsoft.com/office/drawing/2014/main" id="{E416D117-91E3-9C26-F70A-3B162610728F}"/>
              </a:ext>
            </a:extLst>
          </p:cNvPr>
          <p:cNvCxnSpPr/>
          <p:nvPr/>
        </p:nvCxnSpPr>
        <p:spPr>
          <a:xfrm>
            <a:off x="2647950" y="4048155"/>
            <a:ext cx="1514475" cy="0"/>
          </a:xfrm>
          <a:prstGeom prst="straightConnector1">
            <a:avLst/>
          </a:prstGeom>
          <a:ln w="63500">
            <a:tailEnd type="triangle" w="lg" len="lg"/>
          </a:ln>
        </p:spPr>
        <p:style>
          <a:lnRef idx="2">
            <a:schemeClr val="dk1"/>
          </a:lnRef>
          <a:fillRef idx="0">
            <a:schemeClr val="dk1"/>
          </a:fillRef>
          <a:effectRef idx="1">
            <a:schemeClr val="dk1"/>
          </a:effectRef>
          <a:fontRef idx="minor">
            <a:schemeClr val="tx1"/>
          </a:fontRef>
        </p:style>
      </p:cxnSp>
      <p:pic>
        <p:nvPicPr>
          <p:cNvPr id="5" name="Graphic 4">
            <a:extLst>
              <a:ext uri="{FF2B5EF4-FFF2-40B4-BE49-F238E27FC236}">
                <a16:creationId xmlns:a16="http://schemas.microsoft.com/office/drawing/2014/main" id="{C62565C5-9DA0-1349-2A2B-A430862DE8D0}"/>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06721" y="1140167"/>
            <a:ext cx="1587004" cy="1587004"/>
          </a:xfrm>
          <a:prstGeom prst="rect">
            <a:avLst/>
          </a:prstGeom>
        </p:spPr>
      </p:pic>
      <p:sp>
        <p:nvSpPr>
          <p:cNvPr id="9" name="Text Placeholder 6">
            <a:extLst>
              <a:ext uri="{FF2B5EF4-FFF2-40B4-BE49-F238E27FC236}">
                <a16:creationId xmlns:a16="http://schemas.microsoft.com/office/drawing/2014/main" id="{3988627D-E440-57CE-1F8D-7515C2EFE726}"/>
              </a:ext>
            </a:extLst>
          </p:cNvPr>
          <p:cNvSpPr txBox="1">
            <a:spLocks/>
          </p:cNvSpPr>
          <p:nvPr/>
        </p:nvSpPr>
        <p:spPr>
          <a:xfrm>
            <a:off x="245017" y="3882577"/>
            <a:ext cx="11193462" cy="86518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61443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1581BB81-D2FF-549B-1120-6B83AB8482B5}"/>
              </a:ext>
            </a:extLst>
          </p:cNvPr>
          <p:cNvSpPr>
            <a:spLocks noGrp="1"/>
          </p:cNvSpPr>
          <p:nvPr>
            <p:ph type="body" sz="quarter" idx="11"/>
          </p:nvPr>
        </p:nvSpPr>
        <p:spPr>
          <a:xfrm>
            <a:off x="478447" y="922350"/>
            <a:ext cx="10299700" cy="597471"/>
          </a:xfrm>
        </p:spPr>
        <p:txBody>
          <a:bodyPr/>
          <a:lstStyle/>
          <a:p>
            <a:r>
              <a:rPr lang="en-US"/>
              <a:t>Key actions for every generation.</a:t>
            </a:r>
          </a:p>
        </p:txBody>
      </p:sp>
      <p:sp>
        <p:nvSpPr>
          <p:cNvPr id="15" name="Text Placeholder 14">
            <a:extLst>
              <a:ext uri="{FF2B5EF4-FFF2-40B4-BE49-F238E27FC236}">
                <a16:creationId xmlns:a16="http://schemas.microsoft.com/office/drawing/2014/main" id="{9485249F-CF0B-FBD6-0F2D-D4B69E70C29F}"/>
              </a:ext>
            </a:extLst>
          </p:cNvPr>
          <p:cNvSpPr>
            <a:spLocks noGrp="1"/>
          </p:cNvSpPr>
          <p:nvPr>
            <p:ph type="body" sz="quarter" idx="12"/>
          </p:nvPr>
        </p:nvSpPr>
        <p:spPr/>
        <p:txBody>
          <a:bodyPr/>
          <a:lstStyle/>
          <a:p>
            <a:r>
              <a:rPr lang="en-US" dirty="0"/>
              <a:t>20s – 30s</a:t>
            </a:r>
          </a:p>
        </p:txBody>
      </p:sp>
      <p:sp>
        <p:nvSpPr>
          <p:cNvPr id="16" name="Text Placeholder 15">
            <a:extLst>
              <a:ext uri="{FF2B5EF4-FFF2-40B4-BE49-F238E27FC236}">
                <a16:creationId xmlns:a16="http://schemas.microsoft.com/office/drawing/2014/main" id="{1CDFD5D0-B715-A5B0-7951-46D7738F0FF5}"/>
              </a:ext>
            </a:extLst>
          </p:cNvPr>
          <p:cNvSpPr>
            <a:spLocks noGrp="1"/>
          </p:cNvSpPr>
          <p:nvPr>
            <p:ph type="body" sz="quarter" idx="13"/>
          </p:nvPr>
        </p:nvSpPr>
        <p:spPr/>
        <p:txBody>
          <a:bodyPr/>
          <a:lstStyle/>
          <a:p>
            <a:pPr marL="0" indent="0">
              <a:spcBef>
                <a:spcPts val="0"/>
              </a:spcBef>
              <a:spcAft>
                <a:spcPts val="600"/>
              </a:spcAft>
              <a:buNone/>
            </a:pPr>
            <a:r>
              <a:rPr lang="en-US" sz="2000" b="1" dirty="0">
                <a:latin typeface="Ringside Narrow" panose="02000500000000000000" pitchFamily="2" charset="0"/>
              </a:rPr>
              <a:t>Invest early</a:t>
            </a:r>
          </a:p>
          <a:p>
            <a:pPr marL="0" indent="0">
              <a:spcBef>
                <a:spcPts val="0"/>
              </a:spcBef>
              <a:spcAft>
                <a:spcPts val="3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Put time on your side and let compounding do a lot of the work for you.</a:t>
            </a:r>
          </a:p>
        </p:txBody>
      </p:sp>
      <p:sp>
        <p:nvSpPr>
          <p:cNvPr id="17" name="Text Placeholder 16">
            <a:extLst>
              <a:ext uri="{FF2B5EF4-FFF2-40B4-BE49-F238E27FC236}">
                <a16:creationId xmlns:a16="http://schemas.microsoft.com/office/drawing/2014/main" id="{21270D9B-7BB3-045D-062F-7349BD702269}"/>
              </a:ext>
            </a:extLst>
          </p:cNvPr>
          <p:cNvSpPr>
            <a:spLocks noGrp="1"/>
          </p:cNvSpPr>
          <p:nvPr>
            <p:ph type="body" sz="quarter" idx="14"/>
          </p:nvPr>
        </p:nvSpPr>
        <p:spPr/>
        <p:txBody>
          <a:bodyPr/>
          <a:lstStyle/>
          <a:p>
            <a:r>
              <a:rPr lang="en-US" dirty="0"/>
              <a:t>40s – 50s</a:t>
            </a:r>
          </a:p>
        </p:txBody>
      </p:sp>
      <p:sp>
        <p:nvSpPr>
          <p:cNvPr id="18" name="Text Placeholder 17">
            <a:extLst>
              <a:ext uri="{FF2B5EF4-FFF2-40B4-BE49-F238E27FC236}">
                <a16:creationId xmlns:a16="http://schemas.microsoft.com/office/drawing/2014/main" id="{63D8A119-FAC4-F0EB-98F8-45AE36078DF8}"/>
              </a:ext>
            </a:extLst>
          </p:cNvPr>
          <p:cNvSpPr>
            <a:spLocks noGrp="1"/>
          </p:cNvSpPr>
          <p:nvPr>
            <p:ph type="body" sz="quarter" idx="15"/>
          </p:nvPr>
        </p:nvSpPr>
        <p:spPr/>
        <p:txBody>
          <a:bodyPr/>
          <a:lstStyle/>
          <a:p>
            <a:pPr marL="0" indent="0">
              <a:spcBef>
                <a:spcPts val="0"/>
              </a:spcBef>
              <a:spcAft>
                <a:spcPts val="600"/>
              </a:spcAft>
              <a:buNone/>
            </a:pPr>
            <a:r>
              <a:rPr lang="en-US" sz="2000" b="1">
                <a:latin typeface="Ringside Narrow" panose="02000500000000000000" pitchFamily="2" charset="0"/>
              </a:rPr>
              <a:t>Check your strategy</a:t>
            </a:r>
            <a:endParaRPr lang="en-US"/>
          </a:p>
          <a:p>
            <a:pPr marL="0" indent="0">
              <a:spcBef>
                <a:spcPts val="0"/>
              </a:spcBef>
              <a:buNone/>
            </a:pPr>
            <a:r>
              <a:rPr lang="en-US"/>
              <a:t>Make adjustments as needed for your age, goals and any life changes.</a:t>
            </a:r>
          </a:p>
        </p:txBody>
      </p:sp>
      <p:sp>
        <p:nvSpPr>
          <p:cNvPr id="19" name="Text Placeholder 18">
            <a:extLst>
              <a:ext uri="{FF2B5EF4-FFF2-40B4-BE49-F238E27FC236}">
                <a16:creationId xmlns:a16="http://schemas.microsoft.com/office/drawing/2014/main" id="{C22A2B82-2081-448C-D611-FD305CC6E1CD}"/>
              </a:ext>
            </a:extLst>
          </p:cNvPr>
          <p:cNvSpPr>
            <a:spLocks noGrp="1"/>
          </p:cNvSpPr>
          <p:nvPr>
            <p:ph type="body" sz="quarter" idx="16"/>
          </p:nvPr>
        </p:nvSpPr>
        <p:spPr/>
        <p:txBody>
          <a:bodyPr/>
          <a:lstStyle/>
          <a:p>
            <a:r>
              <a:rPr lang="en-US"/>
              <a:t>60+</a:t>
            </a:r>
          </a:p>
        </p:txBody>
      </p:sp>
      <p:sp>
        <p:nvSpPr>
          <p:cNvPr id="20" name="Text Placeholder 19">
            <a:extLst>
              <a:ext uri="{FF2B5EF4-FFF2-40B4-BE49-F238E27FC236}">
                <a16:creationId xmlns:a16="http://schemas.microsoft.com/office/drawing/2014/main" id="{71964DFF-827B-8E31-3DA5-2AF83F65652C}"/>
              </a:ext>
            </a:extLst>
          </p:cNvPr>
          <p:cNvSpPr>
            <a:spLocks noGrp="1"/>
          </p:cNvSpPr>
          <p:nvPr>
            <p:ph type="body" sz="quarter" idx="17"/>
          </p:nvPr>
        </p:nvSpPr>
        <p:spPr/>
        <p:txBody>
          <a:bodyPr/>
          <a:lstStyle/>
          <a:p>
            <a:pPr marL="0" indent="0">
              <a:spcBef>
                <a:spcPts val="0"/>
              </a:spcBef>
              <a:spcAft>
                <a:spcPts val="600"/>
              </a:spcAft>
              <a:buNone/>
            </a:pPr>
            <a:r>
              <a:rPr lang="en-US" sz="2000" b="1">
                <a:latin typeface="Ringside Narrow" panose="02000500000000000000" pitchFamily="2" charset="0"/>
              </a:rPr>
              <a:t>Make an income plan</a:t>
            </a:r>
          </a:p>
          <a:p>
            <a:pPr marL="0" indent="0">
              <a:spcBef>
                <a:spcPts val="0"/>
              </a:spcBef>
              <a:buNone/>
            </a:pPr>
            <a:r>
              <a:rPr lang="en-US"/>
              <a:t>Plan how your investments</a:t>
            </a:r>
            <a:br>
              <a:rPr lang="en-US"/>
            </a:br>
            <a:r>
              <a:rPr lang="en-US"/>
              <a:t>will provide for income in retirement.</a:t>
            </a:r>
          </a:p>
        </p:txBody>
      </p:sp>
      <p:sp>
        <p:nvSpPr>
          <p:cNvPr id="24" name="Text Placeholder 1">
            <a:extLst>
              <a:ext uri="{FF2B5EF4-FFF2-40B4-BE49-F238E27FC236}">
                <a16:creationId xmlns:a16="http://schemas.microsoft.com/office/drawing/2014/main" id="{65D90F88-907B-5C6F-5F70-B8608D128073}"/>
              </a:ext>
            </a:extLst>
          </p:cNvPr>
          <p:cNvSpPr txBox="1">
            <a:spLocks/>
          </p:cNvSpPr>
          <p:nvPr/>
        </p:nvSpPr>
        <p:spPr>
          <a:xfrm>
            <a:off x="475488" y="576072"/>
            <a:ext cx="5617553" cy="3663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b="1">
                <a:solidFill>
                  <a:schemeClr val="tx2"/>
                </a:solidFill>
                <a:latin typeface="Ringside Narrow" panose="02000500000000000000" pitchFamily="2" charset="0"/>
              </a:rPr>
              <a:t>BEING PREPARED</a:t>
            </a:r>
          </a:p>
        </p:txBody>
      </p:sp>
      <p:pic>
        <p:nvPicPr>
          <p:cNvPr id="27" name="Graphic 26">
            <a:extLst>
              <a:ext uri="{FF2B5EF4-FFF2-40B4-BE49-F238E27FC236}">
                <a16:creationId xmlns:a16="http://schemas.microsoft.com/office/drawing/2014/main" id="{60BF6F8E-BA6C-8B8D-1F31-A175FCDC7A1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9918" y="1970467"/>
            <a:ext cx="1103624" cy="1103624"/>
          </a:xfrm>
          <a:prstGeom prst="rect">
            <a:avLst/>
          </a:prstGeom>
        </p:spPr>
      </p:pic>
      <p:grpSp>
        <p:nvGrpSpPr>
          <p:cNvPr id="5" name="Group 4">
            <a:extLst>
              <a:ext uri="{FF2B5EF4-FFF2-40B4-BE49-F238E27FC236}">
                <a16:creationId xmlns:a16="http://schemas.microsoft.com/office/drawing/2014/main" id="{75621070-745B-B058-6D79-B5A8C2FA0D97}"/>
              </a:ext>
            </a:extLst>
          </p:cNvPr>
          <p:cNvGrpSpPr/>
          <p:nvPr/>
        </p:nvGrpSpPr>
        <p:grpSpPr>
          <a:xfrm>
            <a:off x="4403303" y="1820024"/>
            <a:ext cx="1553743" cy="1553743"/>
            <a:chOff x="4403303" y="1820024"/>
            <a:chExt cx="1553743" cy="1553743"/>
          </a:xfrm>
        </p:grpSpPr>
        <p:sp>
          <p:nvSpPr>
            <p:cNvPr id="3" name="Oval 2">
              <a:extLst>
                <a:ext uri="{FF2B5EF4-FFF2-40B4-BE49-F238E27FC236}">
                  <a16:creationId xmlns:a16="http://schemas.microsoft.com/office/drawing/2014/main" id="{3EDA6401-4FB9-548A-2BFE-9F864BB59C81}"/>
                </a:ext>
              </a:extLst>
            </p:cNvPr>
            <p:cNvSpPr/>
            <p:nvPr/>
          </p:nvSpPr>
          <p:spPr>
            <a:xfrm>
              <a:off x="4403303" y="1820024"/>
              <a:ext cx="1553743" cy="1553743"/>
            </a:xfrm>
            <a:prstGeom prst="ellipse">
              <a:avLst/>
            </a:prstGeom>
            <a:solidFill>
              <a:schemeClr val="tx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ingside Narrow Book" panose="02000500000000000000" pitchFamily="2" charset="0"/>
              </a:endParaRPr>
            </a:p>
          </p:txBody>
        </p:sp>
        <p:pic>
          <p:nvPicPr>
            <p:cNvPr id="28" name="Graphic 27">
              <a:extLst>
                <a:ext uri="{FF2B5EF4-FFF2-40B4-BE49-F238E27FC236}">
                  <a16:creationId xmlns:a16="http://schemas.microsoft.com/office/drawing/2014/main" id="{CB6C669D-1A57-6623-B21E-BB414613878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645704" y="2047918"/>
              <a:ext cx="1092944" cy="1092944"/>
            </a:xfrm>
            <a:prstGeom prst="rect">
              <a:avLst/>
            </a:prstGeom>
          </p:spPr>
        </p:pic>
      </p:grpSp>
      <p:grpSp>
        <p:nvGrpSpPr>
          <p:cNvPr id="6" name="Group 5">
            <a:extLst>
              <a:ext uri="{FF2B5EF4-FFF2-40B4-BE49-F238E27FC236}">
                <a16:creationId xmlns:a16="http://schemas.microsoft.com/office/drawing/2014/main" id="{B8F3A769-5352-BA14-3817-3E2A04D913FC}"/>
              </a:ext>
            </a:extLst>
          </p:cNvPr>
          <p:cNvGrpSpPr/>
          <p:nvPr/>
        </p:nvGrpSpPr>
        <p:grpSpPr>
          <a:xfrm>
            <a:off x="7898933" y="1820024"/>
            <a:ext cx="1553743" cy="1553743"/>
            <a:chOff x="7898933" y="1820024"/>
            <a:chExt cx="1553743" cy="1553743"/>
          </a:xfrm>
        </p:grpSpPr>
        <p:sp>
          <p:nvSpPr>
            <p:cNvPr id="4" name="Oval 3">
              <a:extLst>
                <a:ext uri="{FF2B5EF4-FFF2-40B4-BE49-F238E27FC236}">
                  <a16:creationId xmlns:a16="http://schemas.microsoft.com/office/drawing/2014/main" id="{8F1311C0-7DE9-4B35-AD81-CE94EC8437A5}"/>
                </a:ext>
              </a:extLst>
            </p:cNvPr>
            <p:cNvSpPr/>
            <p:nvPr/>
          </p:nvSpPr>
          <p:spPr>
            <a:xfrm>
              <a:off x="7898933" y="1820024"/>
              <a:ext cx="1553743" cy="1553743"/>
            </a:xfrm>
            <a:prstGeom prst="ellipse">
              <a:avLst/>
            </a:prstGeom>
            <a:solidFill>
              <a:schemeClr val="tx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ingside Narrow Book" panose="02000500000000000000" pitchFamily="2" charset="0"/>
              </a:endParaRPr>
            </a:p>
          </p:txBody>
        </p:sp>
        <p:pic>
          <p:nvPicPr>
            <p:cNvPr id="29" name="Graphic 28">
              <a:extLst>
                <a:ext uri="{FF2B5EF4-FFF2-40B4-BE49-F238E27FC236}">
                  <a16:creationId xmlns:a16="http://schemas.microsoft.com/office/drawing/2014/main" id="{982FBB53-BCEF-2114-118B-40419C684EA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191701" y="2070579"/>
              <a:ext cx="1005840" cy="1005840"/>
            </a:xfrm>
            <a:prstGeom prst="rect">
              <a:avLst/>
            </a:prstGeom>
          </p:spPr>
        </p:pic>
      </p:grpSp>
    </p:spTree>
    <p:extLst>
      <p:ext uri="{BB962C8B-B14F-4D97-AF65-F5344CB8AC3E}">
        <p14:creationId xmlns:p14="http://schemas.microsoft.com/office/powerpoint/2010/main" val="114329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svg="http://schemas.microsoft.com/office/drawing/2016/SVG/main" xmlns:adec="http://schemas.microsoft.com/office/drawing/2017/decorative"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500"/>
                                        <p:tgtEl>
                                          <p:spTgt spid="1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fade">
                                      <p:cBhvr>
                                        <p:cTn id="16" dur="500"/>
                                        <p:tgtEl>
                                          <p:spTgt spid="1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fade">
                                      <p:cBhvr>
                                        <p:cTn id="27" dur="500"/>
                                        <p:tgtEl>
                                          <p:spTgt spid="20">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78EF909F-8958-5178-3DA9-2F1664396E27}"/>
              </a:ext>
            </a:extLst>
          </p:cNvPr>
          <p:cNvSpPr>
            <a:spLocks noGrp="1"/>
          </p:cNvSpPr>
          <p:nvPr>
            <p:ph type="body" sz="quarter" idx="11"/>
          </p:nvPr>
        </p:nvSpPr>
        <p:spPr/>
        <p:txBody>
          <a:bodyPr/>
          <a:lstStyle/>
          <a:p>
            <a:r>
              <a:rPr lang="en-US" sz="4400"/>
              <a:t>You can make </a:t>
            </a:r>
            <a:br>
              <a:rPr lang="en-US" sz="4400"/>
            </a:br>
            <a:r>
              <a:rPr lang="en-US" sz="4400"/>
              <a:t>it happen.</a:t>
            </a:r>
          </a:p>
        </p:txBody>
      </p:sp>
      <p:sp>
        <p:nvSpPr>
          <p:cNvPr id="7" name="Text Placeholder 14">
            <a:extLst>
              <a:ext uri="{FF2B5EF4-FFF2-40B4-BE49-F238E27FC236}">
                <a16:creationId xmlns:a16="http://schemas.microsoft.com/office/drawing/2014/main" id="{8C1142D7-572D-47EA-3C8E-732679CB6C98}"/>
              </a:ext>
            </a:extLst>
          </p:cNvPr>
          <p:cNvSpPr txBox="1">
            <a:spLocks/>
          </p:cNvSpPr>
          <p:nvPr/>
        </p:nvSpPr>
        <p:spPr>
          <a:xfrm>
            <a:off x="6555680" y="1393264"/>
            <a:ext cx="4436637" cy="3657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TIAA Challenger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Choose the right account.</a:t>
            </a:r>
          </a:p>
        </p:txBody>
      </p:sp>
      <p:sp>
        <p:nvSpPr>
          <p:cNvPr id="8" name="Text Placeholder 14">
            <a:extLst>
              <a:ext uri="{FF2B5EF4-FFF2-40B4-BE49-F238E27FC236}">
                <a16:creationId xmlns:a16="http://schemas.microsoft.com/office/drawing/2014/main" id="{09AC6096-DA26-26B1-F2DA-3E476386EFA5}"/>
              </a:ext>
            </a:extLst>
          </p:cNvPr>
          <p:cNvSpPr txBox="1">
            <a:spLocks/>
          </p:cNvSpPr>
          <p:nvPr/>
        </p:nvSpPr>
        <p:spPr>
          <a:xfrm>
            <a:off x="6555679" y="2239157"/>
            <a:ext cx="4934281" cy="3657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TIAA Challenger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Know the risk/return trade-off.</a:t>
            </a:r>
          </a:p>
        </p:txBody>
      </p:sp>
      <p:sp>
        <p:nvSpPr>
          <p:cNvPr id="9" name="Text Placeholder 14">
            <a:extLst>
              <a:ext uri="{FF2B5EF4-FFF2-40B4-BE49-F238E27FC236}">
                <a16:creationId xmlns:a16="http://schemas.microsoft.com/office/drawing/2014/main" id="{39D7D0B2-8DEF-DF47-AC65-A243EDF971E2}"/>
              </a:ext>
            </a:extLst>
          </p:cNvPr>
          <p:cNvSpPr txBox="1">
            <a:spLocks/>
          </p:cNvSpPr>
          <p:nvPr/>
        </p:nvSpPr>
        <p:spPr>
          <a:xfrm>
            <a:off x="6555680" y="3098919"/>
            <a:ext cx="4436637" cy="3657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TIAA Challenger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Have the right mix.</a:t>
            </a:r>
          </a:p>
        </p:txBody>
      </p:sp>
      <p:sp>
        <p:nvSpPr>
          <p:cNvPr id="10" name="Text Placeholder 26">
            <a:extLst>
              <a:ext uri="{FF2B5EF4-FFF2-40B4-BE49-F238E27FC236}">
                <a16:creationId xmlns:a16="http://schemas.microsoft.com/office/drawing/2014/main" id="{279883CC-F7B1-CF38-C69D-18835522C449}"/>
              </a:ext>
            </a:extLst>
          </p:cNvPr>
          <p:cNvSpPr txBox="1">
            <a:spLocks/>
          </p:cNvSpPr>
          <p:nvPr/>
        </p:nvSpPr>
        <p:spPr>
          <a:xfrm>
            <a:off x="478447" y="3166473"/>
            <a:ext cx="3188369" cy="19527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Sentinel Book" panose="02060603060506030203" pitchFamily="18" charset="0"/>
                <a:ea typeface="+mn-ea"/>
                <a:cs typeface="Sentinel Book" panose="02060603060506030203"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063" indent="-109538"/>
            <a:r>
              <a:rPr lang="en-US" dirty="0">
                <a:solidFill>
                  <a:schemeClr val="bg1"/>
                </a:solidFill>
              </a:rPr>
              <a:t>“</a:t>
            </a:r>
            <a:r>
              <a:rPr lang="en-US">
                <a:solidFill>
                  <a:schemeClr val="bg1"/>
                </a:solidFill>
              </a:rPr>
              <a:t>The man who moves a mountain begins by carrying away small stones.</a:t>
            </a:r>
            <a:r>
              <a:rPr lang="en-US" dirty="0">
                <a:solidFill>
                  <a:schemeClr val="bg1"/>
                </a:solidFill>
              </a:rPr>
              <a:t>”</a:t>
            </a:r>
          </a:p>
        </p:txBody>
      </p:sp>
      <p:sp>
        <p:nvSpPr>
          <p:cNvPr id="12" name="Rectangle 11">
            <a:extLst>
              <a:ext uri="{FF2B5EF4-FFF2-40B4-BE49-F238E27FC236}">
                <a16:creationId xmlns:a16="http://schemas.microsoft.com/office/drawing/2014/main" id="{21F726AB-2D66-66F6-174D-BCFD050E99FF}"/>
              </a:ext>
            </a:extLst>
          </p:cNvPr>
          <p:cNvSpPr/>
          <p:nvPr/>
        </p:nvSpPr>
        <p:spPr>
          <a:xfrm>
            <a:off x="5822731" y="1375946"/>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bg1"/>
                </a:solidFill>
                <a:effectLst/>
                <a:latin typeface="TIAA Challenger Semibold" pitchFamily="2" charset="77"/>
                <a:ea typeface="Times New Roman" panose="02020603050405020304" pitchFamily="18" charset="0"/>
              </a:rPr>
              <a:t>1</a:t>
            </a:r>
          </a:p>
        </p:txBody>
      </p:sp>
      <p:sp>
        <p:nvSpPr>
          <p:cNvPr id="13" name="Rectangle 12">
            <a:extLst>
              <a:ext uri="{FF2B5EF4-FFF2-40B4-BE49-F238E27FC236}">
                <a16:creationId xmlns:a16="http://schemas.microsoft.com/office/drawing/2014/main" id="{2FC0923F-50E2-F20A-365B-85EDF2073581}"/>
              </a:ext>
            </a:extLst>
          </p:cNvPr>
          <p:cNvSpPr/>
          <p:nvPr/>
        </p:nvSpPr>
        <p:spPr>
          <a:xfrm>
            <a:off x="5822731" y="2236492"/>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bg1"/>
                </a:solidFill>
                <a:effectLst/>
                <a:latin typeface="TIAA Challenger Semibold" pitchFamily="2" charset="77"/>
                <a:ea typeface="Times New Roman" panose="02020603050405020304" pitchFamily="18" charset="0"/>
              </a:rPr>
              <a:t>2</a:t>
            </a:r>
          </a:p>
        </p:txBody>
      </p:sp>
      <p:sp>
        <p:nvSpPr>
          <p:cNvPr id="14" name="Rectangle 13">
            <a:extLst>
              <a:ext uri="{FF2B5EF4-FFF2-40B4-BE49-F238E27FC236}">
                <a16:creationId xmlns:a16="http://schemas.microsoft.com/office/drawing/2014/main" id="{E33572D5-3DED-415D-C24E-96D73AFED319}"/>
              </a:ext>
            </a:extLst>
          </p:cNvPr>
          <p:cNvSpPr/>
          <p:nvPr/>
        </p:nvSpPr>
        <p:spPr>
          <a:xfrm>
            <a:off x="5822731" y="3098919"/>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bg1"/>
                </a:solidFill>
                <a:effectLst/>
                <a:latin typeface="TIAA Challenger Semibold" pitchFamily="2" charset="77"/>
                <a:ea typeface="Times New Roman" panose="02020603050405020304" pitchFamily="18" charset="0"/>
              </a:rPr>
              <a:t>3</a:t>
            </a:r>
          </a:p>
        </p:txBody>
      </p:sp>
      <p:sp>
        <p:nvSpPr>
          <p:cNvPr id="2" name="Text Placeholder 14">
            <a:extLst>
              <a:ext uri="{FF2B5EF4-FFF2-40B4-BE49-F238E27FC236}">
                <a16:creationId xmlns:a16="http://schemas.microsoft.com/office/drawing/2014/main" id="{C1DA46F0-332E-7110-3362-2623F95207BF}"/>
              </a:ext>
            </a:extLst>
          </p:cNvPr>
          <p:cNvSpPr txBox="1">
            <a:spLocks/>
          </p:cNvSpPr>
          <p:nvPr/>
        </p:nvSpPr>
        <p:spPr>
          <a:xfrm>
            <a:off x="6555680" y="3933420"/>
            <a:ext cx="4436637" cy="3657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TIAA Challenger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Stay the course.</a:t>
            </a:r>
          </a:p>
        </p:txBody>
      </p:sp>
      <p:sp>
        <p:nvSpPr>
          <p:cNvPr id="3" name="Rectangle 2">
            <a:extLst>
              <a:ext uri="{FF2B5EF4-FFF2-40B4-BE49-F238E27FC236}">
                <a16:creationId xmlns:a16="http://schemas.microsoft.com/office/drawing/2014/main" id="{722EB975-F846-947B-B20D-4C5E78E8575D}"/>
              </a:ext>
            </a:extLst>
          </p:cNvPr>
          <p:cNvSpPr/>
          <p:nvPr/>
        </p:nvSpPr>
        <p:spPr>
          <a:xfrm>
            <a:off x="5822731" y="3933420"/>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bg1"/>
                </a:solidFill>
                <a:effectLst/>
                <a:latin typeface="TIAA Challenger Semibold" pitchFamily="2" charset="77"/>
                <a:ea typeface="Times New Roman" panose="02020603050405020304" pitchFamily="18" charset="0"/>
              </a:rPr>
              <a:t>4</a:t>
            </a:r>
          </a:p>
        </p:txBody>
      </p:sp>
      <p:sp>
        <p:nvSpPr>
          <p:cNvPr id="4" name="Text Placeholder 14">
            <a:extLst>
              <a:ext uri="{FF2B5EF4-FFF2-40B4-BE49-F238E27FC236}">
                <a16:creationId xmlns:a16="http://schemas.microsoft.com/office/drawing/2014/main" id="{98FFA670-0482-CB6C-9935-B08A3CE18265}"/>
              </a:ext>
            </a:extLst>
          </p:cNvPr>
          <p:cNvSpPr txBox="1">
            <a:spLocks/>
          </p:cNvSpPr>
          <p:nvPr/>
        </p:nvSpPr>
        <p:spPr>
          <a:xfrm>
            <a:off x="6555680" y="4803432"/>
            <a:ext cx="4436637" cy="3657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TIAA Challenger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TIAA Challenger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Review regularly.</a:t>
            </a:r>
          </a:p>
        </p:txBody>
      </p:sp>
      <p:sp>
        <p:nvSpPr>
          <p:cNvPr id="5" name="Rectangle 4">
            <a:extLst>
              <a:ext uri="{FF2B5EF4-FFF2-40B4-BE49-F238E27FC236}">
                <a16:creationId xmlns:a16="http://schemas.microsoft.com/office/drawing/2014/main" id="{C4AD3C4D-EAA1-AF10-A3BD-6ABF52F5DE7C}"/>
              </a:ext>
            </a:extLst>
          </p:cNvPr>
          <p:cNvSpPr/>
          <p:nvPr/>
        </p:nvSpPr>
        <p:spPr>
          <a:xfrm>
            <a:off x="5822731" y="4803432"/>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bg1"/>
                </a:solidFill>
                <a:effectLst/>
                <a:latin typeface="TIAA Challenger Semibold" pitchFamily="2" charset="77"/>
                <a:ea typeface="Times New Roman" panose="02020603050405020304" pitchFamily="18" charset="0"/>
              </a:rPr>
              <a:t>5</a:t>
            </a:r>
          </a:p>
        </p:txBody>
      </p:sp>
      <p:sp>
        <p:nvSpPr>
          <p:cNvPr id="6" name="Text Placeholder 28">
            <a:extLst>
              <a:ext uri="{FF2B5EF4-FFF2-40B4-BE49-F238E27FC236}">
                <a16:creationId xmlns:a16="http://schemas.microsoft.com/office/drawing/2014/main" id="{A2FE90A2-2A41-A41A-BD86-7984460583A2}"/>
              </a:ext>
            </a:extLst>
          </p:cNvPr>
          <p:cNvSpPr txBox="1">
            <a:spLocks/>
          </p:cNvSpPr>
          <p:nvPr/>
        </p:nvSpPr>
        <p:spPr>
          <a:xfrm>
            <a:off x="2248807" y="4650706"/>
            <a:ext cx="2355850" cy="4460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Ringside Narrow Book" panose="02000500000000000000" pitchFamily="2" charset="0"/>
              </a:rPr>
              <a:t>— Confucius</a:t>
            </a:r>
          </a:p>
        </p:txBody>
      </p:sp>
    </p:spTree>
    <p:extLst>
      <p:ext uri="{BB962C8B-B14F-4D97-AF65-F5344CB8AC3E}">
        <p14:creationId xmlns:p14="http://schemas.microsoft.com/office/powerpoint/2010/main" val="79695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BDEC9B-643C-D1D6-7311-FF96E4FEB06E}"/>
              </a:ext>
            </a:extLst>
          </p:cNvPr>
          <p:cNvSpPr>
            <a:spLocks noGrp="1"/>
          </p:cNvSpPr>
          <p:nvPr>
            <p:ph type="body" sz="quarter" idx="11"/>
          </p:nvPr>
        </p:nvSpPr>
        <p:spPr>
          <a:xfrm>
            <a:off x="4486068" y="2575844"/>
            <a:ext cx="2924175" cy="648325"/>
          </a:xfrm>
        </p:spPr>
        <p:txBody>
          <a:bodyPr/>
          <a:lstStyle/>
          <a:p>
            <a:r>
              <a:rPr lang="en-US" b="1">
                <a:latin typeface="Ringside Narrow" panose="02000500000000000000" pitchFamily="2" charset="0"/>
              </a:rPr>
              <a:t>Get your saving and investing plan online.</a:t>
            </a:r>
          </a:p>
        </p:txBody>
      </p:sp>
      <p:sp>
        <p:nvSpPr>
          <p:cNvPr id="4" name="Text Placeholder 3">
            <a:extLst>
              <a:ext uri="{FF2B5EF4-FFF2-40B4-BE49-F238E27FC236}">
                <a16:creationId xmlns:a16="http://schemas.microsoft.com/office/drawing/2014/main" id="{76AA3390-94A6-63DF-800D-6E3BDD98F0F7}"/>
              </a:ext>
            </a:extLst>
          </p:cNvPr>
          <p:cNvSpPr>
            <a:spLocks noGrp="1"/>
          </p:cNvSpPr>
          <p:nvPr>
            <p:ph type="body" sz="quarter" idx="12"/>
          </p:nvPr>
        </p:nvSpPr>
        <p:spPr>
          <a:xfrm>
            <a:off x="5475283" y="4183245"/>
            <a:ext cx="2924175" cy="733425"/>
          </a:xfrm>
        </p:spPr>
        <p:txBody>
          <a:bodyPr/>
          <a:lstStyle/>
          <a:p>
            <a:r>
              <a:rPr lang="en-US" b="0" dirty="0" err="1">
                <a:latin typeface="Ringside Narrow Book" panose="02000500000000000000" pitchFamily="2" charset="0"/>
              </a:rPr>
              <a:t>tiaa.org</a:t>
            </a:r>
            <a:r>
              <a:rPr lang="en-US" b="0" dirty="0">
                <a:latin typeface="Ringside Narrow Book" panose="02000500000000000000" pitchFamily="2" charset="0"/>
              </a:rPr>
              <a:t>/</a:t>
            </a:r>
            <a:r>
              <a:rPr lang="en-US" b="0" dirty="0" err="1">
                <a:latin typeface="Ringside Narrow Book" panose="02000500000000000000" pitchFamily="2" charset="0"/>
              </a:rPr>
              <a:t>advicenow</a:t>
            </a:r>
            <a:endParaRPr lang="en-US" b="0" dirty="0">
              <a:latin typeface="Ringside Narrow Book" panose="02000500000000000000" pitchFamily="2" charset="0"/>
            </a:endParaRPr>
          </a:p>
        </p:txBody>
      </p:sp>
      <p:sp>
        <p:nvSpPr>
          <p:cNvPr id="5" name="Text Placeholder 4">
            <a:extLst>
              <a:ext uri="{FF2B5EF4-FFF2-40B4-BE49-F238E27FC236}">
                <a16:creationId xmlns:a16="http://schemas.microsoft.com/office/drawing/2014/main" id="{95F1D0CB-495A-ABB3-A431-3FC96CB790AB}"/>
              </a:ext>
            </a:extLst>
          </p:cNvPr>
          <p:cNvSpPr>
            <a:spLocks noGrp="1"/>
          </p:cNvSpPr>
          <p:nvPr>
            <p:ph type="body" sz="quarter" idx="13"/>
          </p:nvPr>
        </p:nvSpPr>
        <p:spPr>
          <a:xfrm>
            <a:off x="423733" y="2575844"/>
            <a:ext cx="2924175" cy="648325"/>
          </a:xfrm>
        </p:spPr>
        <p:txBody>
          <a:bodyPr/>
          <a:lstStyle/>
          <a:p>
            <a:r>
              <a:rPr lang="en-US" b="1">
                <a:latin typeface="Ringside Narrow" panose="02000500000000000000" pitchFamily="2" charset="0"/>
              </a:rPr>
              <a:t>Try our tools to help with </a:t>
            </a:r>
            <a:br>
              <a:rPr lang="en-US" b="1">
                <a:latin typeface="Ringside Narrow" panose="02000500000000000000" pitchFamily="2" charset="0"/>
              </a:rPr>
            </a:br>
            <a:r>
              <a:rPr lang="en-US" b="1">
                <a:latin typeface="Ringside Narrow" panose="02000500000000000000" pitchFamily="2" charset="0"/>
              </a:rPr>
              <a:t>your planning.</a:t>
            </a:r>
          </a:p>
        </p:txBody>
      </p:sp>
      <p:sp>
        <p:nvSpPr>
          <p:cNvPr id="6" name="Text Placeholder 5">
            <a:extLst>
              <a:ext uri="{FF2B5EF4-FFF2-40B4-BE49-F238E27FC236}">
                <a16:creationId xmlns:a16="http://schemas.microsoft.com/office/drawing/2014/main" id="{A9454D3D-7FBC-57A4-6657-1CE0DE50C68F}"/>
              </a:ext>
            </a:extLst>
          </p:cNvPr>
          <p:cNvSpPr>
            <a:spLocks noGrp="1"/>
          </p:cNvSpPr>
          <p:nvPr>
            <p:ph type="body" sz="quarter" idx="14"/>
          </p:nvPr>
        </p:nvSpPr>
        <p:spPr>
          <a:xfrm>
            <a:off x="1412948" y="4183245"/>
            <a:ext cx="2924175" cy="733425"/>
          </a:xfrm>
        </p:spPr>
        <p:txBody>
          <a:bodyPr/>
          <a:lstStyle/>
          <a:p>
            <a:r>
              <a:rPr lang="en-US" b="0" dirty="0" err="1">
                <a:latin typeface="Ringside Narrow Book" panose="02000500000000000000" pitchFamily="2" charset="0"/>
              </a:rPr>
              <a:t>tiaa.org</a:t>
            </a:r>
            <a:r>
              <a:rPr lang="en-US" b="0" dirty="0">
                <a:latin typeface="Ringside Narrow Book" panose="02000500000000000000" pitchFamily="2" charset="0"/>
              </a:rPr>
              <a:t>/tools</a:t>
            </a:r>
          </a:p>
        </p:txBody>
      </p:sp>
      <p:sp>
        <p:nvSpPr>
          <p:cNvPr id="7" name="Text Placeholder 6">
            <a:extLst>
              <a:ext uri="{FF2B5EF4-FFF2-40B4-BE49-F238E27FC236}">
                <a16:creationId xmlns:a16="http://schemas.microsoft.com/office/drawing/2014/main" id="{683B402D-8EC3-CA3D-E996-E460AA6D0D84}"/>
              </a:ext>
            </a:extLst>
          </p:cNvPr>
          <p:cNvSpPr>
            <a:spLocks noGrp="1"/>
          </p:cNvSpPr>
          <p:nvPr>
            <p:ph type="body" sz="quarter" idx="15"/>
          </p:nvPr>
        </p:nvSpPr>
        <p:spPr>
          <a:xfrm>
            <a:off x="8548402" y="2575844"/>
            <a:ext cx="2924175" cy="648325"/>
          </a:xfrm>
        </p:spPr>
        <p:txBody>
          <a:bodyPr/>
          <a:lstStyle/>
          <a:p>
            <a:r>
              <a:rPr lang="en-US" b="1">
                <a:latin typeface="Ringside Narrow" panose="02000500000000000000" pitchFamily="2" charset="0"/>
              </a:rPr>
              <a:t>Meet with a TIAA </a:t>
            </a:r>
            <a:br>
              <a:rPr lang="en-US" b="1">
                <a:latin typeface="Ringside Narrow" panose="02000500000000000000" pitchFamily="2" charset="0"/>
              </a:rPr>
            </a:br>
            <a:r>
              <a:rPr lang="en-US" b="1">
                <a:latin typeface="Ringside Narrow" panose="02000500000000000000" pitchFamily="2" charset="0"/>
              </a:rPr>
              <a:t>Financial Consultant.</a:t>
            </a:r>
          </a:p>
        </p:txBody>
      </p:sp>
      <p:sp>
        <p:nvSpPr>
          <p:cNvPr id="8" name="Text Placeholder 7">
            <a:extLst>
              <a:ext uri="{FF2B5EF4-FFF2-40B4-BE49-F238E27FC236}">
                <a16:creationId xmlns:a16="http://schemas.microsoft.com/office/drawing/2014/main" id="{E6D30DC6-62CC-CA2A-1C63-431A1F884867}"/>
              </a:ext>
            </a:extLst>
          </p:cNvPr>
          <p:cNvSpPr>
            <a:spLocks noGrp="1"/>
          </p:cNvSpPr>
          <p:nvPr>
            <p:ph type="body" sz="quarter" idx="16"/>
          </p:nvPr>
        </p:nvSpPr>
        <p:spPr>
          <a:xfrm>
            <a:off x="9615202" y="4183245"/>
            <a:ext cx="2488129" cy="733425"/>
          </a:xfrm>
        </p:spPr>
        <p:txBody>
          <a:bodyPr/>
          <a:lstStyle/>
          <a:p>
            <a:r>
              <a:rPr lang="en-US" b="0" dirty="0" err="1">
                <a:latin typeface="Ringside Narrow Book" panose="02000500000000000000" pitchFamily="2" charset="0"/>
              </a:rPr>
              <a:t>tiaa.org</a:t>
            </a:r>
            <a:r>
              <a:rPr lang="en-US" b="0" dirty="0">
                <a:latin typeface="Ringside Narrow Book" panose="02000500000000000000" pitchFamily="2" charset="0"/>
              </a:rPr>
              <a:t>/</a:t>
            </a:r>
            <a:r>
              <a:rPr lang="en-US" b="0" dirty="0" err="1">
                <a:latin typeface="Ringside Narrow Book" panose="02000500000000000000" pitchFamily="2" charset="0"/>
              </a:rPr>
              <a:t>schedulenow</a:t>
            </a:r>
            <a:endParaRPr lang="en-US" b="0" dirty="0">
              <a:latin typeface="Ringside Narrow Book" panose="02000500000000000000" pitchFamily="2" charset="0"/>
            </a:endParaRPr>
          </a:p>
        </p:txBody>
      </p:sp>
      <p:sp>
        <p:nvSpPr>
          <p:cNvPr id="9" name="Text Placeholder 8">
            <a:extLst>
              <a:ext uri="{FF2B5EF4-FFF2-40B4-BE49-F238E27FC236}">
                <a16:creationId xmlns:a16="http://schemas.microsoft.com/office/drawing/2014/main" id="{7A8215B5-6BD5-F649-B857-3C11F6E392C3}"/>
              </a:ext>
            </a:extLst>
          </p:cNvPr>
          <p:cNvSpPr>
            <a:spLocks noGrp="1"/>
          </p:cNvSpPr>
          <p:nvPr>
            <p:ph type="body" sz="quarter" idx="17"/>
          </p:nvPr>
        </p:nvSpPr>
        <p:spPr/>
        <p:txBody>
          <a:bodyPr/>
          <a:lstStyle/>
          <a:p>
            <a:r>
              <a:rPr lang="en-US"/>
              <a:t>Get started today.</a:t>
            </a:r>
          </a:p>
        </p:txBody>
      </p:sp>
      <p:pic>
        <p:nvPicPr>
          <p:cNvPr id="30" name="Picture 29">
            <a:extLst>
              <a:ext uri="{FF2B5EF4-FFF2-40B4-BE49-F238E27FC236}">
                <a16:creationId xmlns:a16="http://schemas.microsoft.com/office/drawing/2014/main" id="{1EA0F140-4D26-A787-F7E0-7D7BD76C515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8577" y="3584448"/>
            <a:ext cx="868680" cy="868680"/>
          </a:xfrm>
          <a:prstGeom prst="rect">
            <a:avLst/>
          </a:prstGeom>
        </p:spPr>
      </p:pic>
      <p:pic>
        <p:nvPicPr>
          <p:cNvPr id="2" name="Picture 1">
            <a:extLst>
              <a:ext uri="{FF2B5EF4-FFF2-40B4-BE49-F238E27FC236}">
                <a16:creationId xmlns:a16="http://schemas.microsoft.com/office/drawing/2014/main" id="{5A28FD63-55DB-5A8C-76DC-89B61A3489E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568512" y="3584448"/>
            <a:ext cx="868680" cy="868680"/>
          </a:xfrm>
          <a:prstGeom prst="rect">
            <a:avLst/>
          </a:prstGeom>
        </p:spPr>
      </p:pic>
      <p:pic>
        <p:nvPicPr>
          <p:cNvPr id="10" name="Picture 9">
            <a:extLst>
              <a:ext uri="{FF2B5EF4-FFF2-40B4-BE49-F238E27FC236}">
                <a16:creationId xmlns:a16="http://schemas.microsoft.com/office/drawing/2014/main" id="{101F209D-7FDA-857D-B66B-D9F5A4EF695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78447" y="3584448"/>
            <a:ext cx="868680" cy="868680"/>
          </a:xfrm>
          <a:prstGeom prst="rect">
            <a:avLst/>
          </a:prstGeom>
        </p:spPr>
      </p:pic>
    </p:spTree>
    <p:extLst>
      <p:ext uri="{BB962C8B-B14F-4D97-AF65-F5344CB8AC3E}">
        <p14:creationId xmlns:p14="http://schemas.microsoft.com/office/powerpoint/2010/main" val="132635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C425F1-9648-E9C3-92FF-3D676F66199B}"/>
              </a:ext>
            </a:extLst>
          </p:cNvPr>
          <p:cNvSpPr>
            <a:spLocks noGrp="1"/>
          </p:cNvSpPr>
          <p:nvPr>
            <p:ph type="body" sz="quarter" idx="12"/>
          </p:nvPr>
        </p:nvSpPr>
        <p:spPr>
          <a:xfrm>
            <a:off x="5448713" y="1361167"/>
            <a:ext cx="6435716" cy="611187"/>
          </a:xfrm>
          <a:prstGeom prst="rect">
            <a:avLst/>
          </a:prstGeom>
        </p:spPr>
        <p:txBody>
          <a:bodyPr/>
          <a:lstStyle/>
          <a:p>
            <a:pPr marL="0" indent="0">
              <a:buNone/>
            </a:pPr>
            <a:r>
              <a:rPr lang="en-US" sz="2800" b="1" dirty="0">
                <a:effectLst/>
                <a:latin typeface="TIAA Challenger Semibold" pitchFamily="2" charset="77"/>
              </a:rPr>
              <a:t>For more information on financial topics, or to explore our OnDemand library,</a:t>
            </a:r>
            <a:r>
              <a:rPr lang="en-US" sz="2800" b="1" dirty="0">
                <a:latin typeface="TIAA Challenger Semibold" pitchFamily="2" charset="77"/>
              </a:rPr>
              <a:t> visit:</a:t>
            </a:r>
            <a:endParaRPr lang="en-US" sz="2800" b="1" u="sng" dirty="0">
              <a:effectLst/>
              <a:latin typeface="Ringside Narrow" panose="02000500000000000000" pitchFamily="2" charset="0"/>
            </a:endParaRPr>
          </a:p>
        </p:txBody>
      </p:sp>
      <p:sp>
        <p:nvSpPr>
          <p:cNvPr id="3" name="Text Placeholder 2">
            <a:extLst>
              <a:ext uri="{FF2B5EF4-FFF2-40B4-BE49-F238E27FC236}">
                <a16:creationId xmlns:a16="http://schemas.microsoft.com/office/drawing/2014/main" id="{305A7251-31A2-3CEE-8A5C-CA6A3D996714}"/>
              </a:ext>
            </a:extLst>
          </p:cNvPr>
          <p:cNvSpPr>
            <a:spLocks noGrp="1"/>
          </p:cNvSpPr>
          <p:nvPr>
            <p:ph type="body" sz="quarter" idx="13"/>
          </p:nvPr>
        </p:nvSpPr>
        <p:spPr>
          <a:prstGeom prst="rect">
            <a:avLst/>
          </a:prstGeom>
        </p:spPr>
        <p:txBody>
          <a:bodyPr/>
          <a:lstStyle/>
          <a:p>
            <a:pPr marL="0" indent="0">
              <a:buNone/>
            </a:pPr>
            <a:r>
              <a:rPr lang="en-US" sz="2400" b="1">
                <a:latin typeface="TIAA Challenger Semibold" pitchFamily="2" charset="77"/>
              </a:rPr>
              <a:t>tiaa.org/webinars</a:t>
            </a:r>
          </a:p>
        </p:txBody>
      </p:sp>
      <p:sp>
        <p:nvSpPr>
          <p:cNvPr id="4" name="Text Placeholder 3">
            <a:extLst>
              <a:ext uri="{FF2B5EF4-FFF2-40B4-BE49-F238E27FC236}">
                <a16:creationId xmlns:a16="http://schemas.microsoft.com/office/drawing/2014/main" id="{A1490623-79AC-25AF-70E0-8B3F4035CEFA}"/>
              </a:ext>
            </a:extLst>
          </p:cNvPr>
          <p:cNvSpPr>
            <a:spLocks noGrp="1"/>
          </p:cNvSpPr>
          <p:nvPr>
            <p:ph type="body" sz="quarter" idx="4294967295"/>
          </p:nvPr>
        </p:nvSpPr>
        <p:spPr>
          <a:xfrm>
            <a:off x="5829243" y="4613275"/>
            <a:ext cx="2725737" cy="611188"/>
          </a:xfrm>
          <a:prstGeom prst="rect">
            <a:avLst/>
          </a:prstGeom>
        </p:spPr>
        <p:txBody>
          <a:bodyPr/>
          <a:lstStyle/>
          <a:p>
            <a:pPr marL="0" indent="0">
              <a:buNone/>
            </a:pPr>
            <a:r>
              <a:rPr lang="en-US" sz="2400" b="1" dirty="0" err="1">
                <a:latin typeface="TIAA Challenger Semibold" pitchFamily="2" charset="77"/>
              </a:rPr>
              <a:t>tiaa.org</a:t>
            </a:r>
            <a:r>
              <a:rPr lang="en-US" sz="2400" b="1" dirty="0">
                <a:latin typeface="TIAA Challenger Semibold" pitchFamily="2" charset="77"/>
              </a:rPr>
              <a:t>/learn</a:t>
            </a:r>
          </a:p>
        </p:txBody>
      </p:sp>
      <p:pic>
        <p:nvPicPr>
          <p:cNvPr id="8" name="Picture 7">
            <a:extLst>
              <a:ext uri="{FF2B5EF4-FFF2-40B4-BE49-F238E27FC236}">
                <a16:creationId xmlns:a16="http://schemas.microsoft.com/office/drawing/2014/main" id="{766BC4B5-3FC3-FD7F-91BB-8444D10868C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914764" y="3214068"/>
            <a:ext cx="1143000" cy="1143000"/>
          </a:xfrm>
          <a:prstGeom prst="rect">
            <a:avLst/>
          </a:prstGeom>
        </p:spPr>
      </p:pic>
      <p:pic>
        <p:nvPicPr>
          <p:cNvPr id="10" name="Picture 9">
            <a:extLst>
              <a:ext uri="{FF2B5EF4-FFF2-40B4-BE49-F238E27FC236}">
                <a16:creationId xmlns:a16="http://schemas.microsoft.com/office/drawing/2014/main" id="{A515C068-50AF-1B9A-14FF-96699366920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894415" y="3214068"/>
            <a:ext cx="1143000" cy="1143000"/>
          </a:xfrm>
          <a:prstGeom prst="rect">
            <a:avLst/>
          </a:prstGeom>
        </p:spPr>
      </p:pic>
    </p:spTree>
    <p:extLst>
      <p:ext uri="{BB962C8B-B14F-4D97-AF65-F5344CB8AC3E}">
        <p14:creationId xmlns:p14="http://schemas.microsoft.com/office/powerpoint/2010/main" val="177807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BDEC9B-643C-D1D6-7311-FF96E4FEB06E}"/>
              </a:ext>
            </a:extLst>
          </p:cNvPr>
          <p:cNvSpPr>
            <a:spLocks noGrp="1"/>
          </p:cNvSpPr>
          <p:nvPr>
            <p:ph type="body" sz="quarter" idx="14"/>
          </p:nvPr>
        </p:nvSpPr>
        <p:spPr/>
        <p:txBody>
          <a:bodyPr/>
          <a:lstStyle/>
          <a:p>
            <a:r>
              <a:rPr lang="en-US" dirty="0"/>
              <a:t>Financial Consultants provide advice and education using an advice methodology from an independent third party.</a:t>
            </a:r>
          </a:p>
          <a:p>
            <a:r>
              <a:rPr lang="en-US" dirty="0"/>
              <a:t>The objective of the advice methodology is to provide you with help to reach your desired retirement income goal by helping you define a plan based on asset allocation, savings and retirement age. TIAA does not monitor your retirement assets on an ongoing basis, nor does TIAA update your information on this tool to reflect changes in your personal circumstances. You should periodically monitor your retirement strategy as your needs and personal circumstances change. Results are not guaranteed and do not reflect actual returns on any investment. The advice provided is not a substitute for tax, legal or comprehensive financial planning advice. </a:t>
            </a:r>
          </a:p>
          <a:p>
            <a:r>
              <a:rPr lang="en-US" dirty="0"/>
              <a:t>TIAA’s advice service is a brokerage service provided by TIAA-CREF Individual &amp; Institutional Services, LLC, a registered broker-dealer, Member FINRA, SIPC. The service is intended for use by U.S. residents only.</a:t>
            </a:r>
          </a:p>
          <a:p>
            <a:r>
              <a:rPr lang="en-US" dirty="0"/>
              <a:t>IMPORTANT: The projections or other information generated by the advice tool regarding the likelihood of various investment outcomes are hypothetical in nature, do not reflect actual investment results and are not guarantees of future results. Results may vary with each use and over time.</a:t>
            </a:r>
          </a:p>
          <a:p>
            <a:r>
              <a:rPr lang="en-US" dirty="0"/>
              <a:t>This material is for informational or educational purposes only and is not fiduciary investment advice, or a securities, investment strategy, or insurance product recommendation. This material does not consider an individual’s own objectives or circumstances, which should be the basis of any investment decision.</a:t>
            </a:r>
          </a:p>
          <a:p>
            <a:r>
              <a:rPr lang="en-US" sz="1200" b="1" dirty="0">
                <a:latin typeface="Ringside Narrow" panose="02000500000000000000" pitchFamily="2" charset="0"/>
              </a:rPr>
              <a:t>Investment, insurance, and annuity products are not FDIC insured, are not bank guaranteed, are not deposits, are not insured by any federal government agency, are not a condition to any banking service or activity, and may lose value.</a:t>
            </a:r>
          </a:p>
          <a:p>
            <a:r>
              <a:rPr lang="en-US" sz="1800" b="1" dirty="0"/>
              <a:t>You should consider the investment objectives, risks, charges and expenses carefully before investing. Please call 877-518-9161 or go </a:t>
            </a:r>
            <a:r>
              <a:rPr lang="en-US" sz="1800" b="1" dirty="0" err="1"/>
              <a:t>tiaa.org</a:t>
            </a:r>
            <a:r>
              <a:rPr lang="en-US" sz="1800" b="1" dirty="0"/>
              <a:t>/prospectuses for current product and fund prospectuses that contain this and other information. Please read the prospectuses carefully before investing.</a:t>
            </a:r>
          </a:p>
          <a:p>
            <a:r>
              <a:rPr lang="en-US" dirty="0"/>
              <a:t>TIAA Brokerage, a division of TIAA-CREF Individual &amp; Institutional Services, LLC, Member FINRA and SIPC, distributes securities. Brokerage accounts are carried by Pershing, LLC, a subsidiary of The Bank of New York Mellon Corporation, Member FINRA, NYSE, SIPC.</a:t>
            </a:r>
          </a:p>
          <a:p>
            <a:r>
              <a:rPr lang="en-US" dirty="0"/>
              <a:t>TIAA-CREF Individual &amp; Institutional Services, LLC, Member FINRA, distributes securities products. Annuity contracts and certificates are issued by Teachers Insurance and Annuity Association (TIAA) and College Retirement Equities Fund (CREF), New York, NY. Advisory services are provided by Advice &amp; Planning Services, a division of TIAA-CREF Individual &amp; Institutional Services, LLC, a registered investment adviser. Each is solely responsible for its own financial condition and contractual obligations.</a:t>
            </a:r>
          </a:p>
          <a:p>
            <a:r>
              <a:rPr lang="en-US" dirty="0"/>
              <a:t>©2025 and prior years, Teachers Insurance and Annuity Association of America-College Retirement Equities Fund, 730 Third Avenue, New York, NY, 10017.</a:t>
            </a:r>
          </a:p>
          <a:p>
            <a:r>
              <a:rPr lang="en-US" dirty="0"/>
              <a:t> 4800527											(09/25)</a:t>
            </a:r>
          </a:p>
        </p:txBody>
      </p:sp>
    </p:spTree>
    <p:extLst>
      <p:ext uri="{BB962C8B-B14F-4D97-AF65-F5344CB8AC3E}">
        <p14:creationId xmlns:p14="http://schemas.microsoft.com/office/powerpoint/2010/main" val="1051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348361A-74E0-163D-E679-7C6C0E370E5D}"/>
              </a:ext>
            </a:extLst>
          </p:cNvPr>
          <p:cNvSpPr>
            <a:spLocks noGrp="1"/>
          </p:cNvSpPr>
          <p:nvPr>
            <p:ph type="body" sz="quarter" idx="11"/>
          </p:nvPr>
        </p:nvSpPr>
        <p:spPr/>
        <p:txBody>
          <a:bodyPr/>
          <a:lstStyle/>
          <a:p>
            <a:r>
              <a:rPr lang="en-US" dirty="0"/>
              <a:t>Choose </a:t>
            </a:r>
            <a:br>
              <a:rPr lang="en-US" dirty="0"/>
            </a:br>
            <a:r>
              <a:rPr lang="en-US" dirty="0"/>
              <a:t>the right account.</a:t>
            </a:r>
          </a:p>
        </p:txBody>
      </p:sp>
    </p:spTree>
    <p:extLst>
      <p:ext uri="{BB962C8B-B14F-4D97-AF65-F5344CB8AC3E}">
        <p14:creationId xmlns:p14="http://schemas.microsoft.com/office/powerpoint/2010/main" val="178710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53DAC3-80B3-ACC6-935D-1A5B362F4296}"/>
              </a:ext>
            </a:extLst>
          </p:cNvPr>
          <p:cNvSpPr txBox="1"/>
          <p:nvPr/>
        </p:nvSpPr>
        <p:spPr>
          <a:xfrm>
            <a:off x="7395634" y="0"/>
            <a:ext cx="4436262" cy="6441440"/>
          </a:xfrm>
          <a:prstGeom prst="rect">
            <a:avLst/>
          </a:prstGeom>
          <a:solidFill>
            <a:schemeClr val="tx1"/>
          </a:solidFill>
        </p:spPr>
        <p:txBody>
          <a:bodyPr wrap="square" rtlCol="0">
            <a:noAutofit/>
          </a:bodyPr>
          <a:lstStyle/>
          <a:p>
            <a:endParaRPr lang="en-US">
              <a:noFill/>
              <a:latin typeface="Ringside Narrow Book" panose="02000500000000000000" pitchFamily="2" charset="0"/>
            </a:endParaRPr>
          </a:p>
        </p:txBody>
      </p:sp>
      <p:sp>
        <p:nvSpPr>
          <p:cNvPr id="5" name="Text Placeholder 4">
            <a:extLst>
              <a:ext uri="{FF2B5EF4-FFF2-40B4-BE49-F238E27FC236}">
                <a16:creationId xmlns:a16="http://schemas.microsoft.com/office/drawing/2014/main" id="{0992F40F-E926-749F-367F-AE63CEF356EC}"/>
              </a:ext>
            </a:extLst>
          </p:cNvPr>
          <p:cNvSpPr>
            <a:spLocks noGrp="1"/>
          </p:cNvSpPr>
          <p:nvPr>
            <p:ph type="body" sz="quarter" idx="11"/>
          </p:nvPr>
        </p:nvSpPr>
        <p:spPr/>
        <p:txBody>
          <a:bodyPr>
            <a:noAutofit/>
          </a:bodyPr>
          <a:lstStyle/>
          <a:p>
            <a:r>
              <a:rPr lang="en-US" sz="1600">
                <a:solidFill>
                  <a:schemeClr val="tx2"/>
                </a:solidFill>
                <a:latin typeface="Ringside Narrow" panose="02000500000000000000" pitchFamily="2" charset="0"/>
              </a:rPr>
              <a:t>ACCOUNT TYPES</a:t>
            </a:r>
            <a:endParaRPr lang="en-US" sz="3600"/>
          </a:p>
          <a:p>
            <a:r>
              <a:rPr lang="en-US" sz="3600"/>
              <a:t>Match the account to your goal.</a:t>
            </a:r>
          </a:p>
        </p:txBody>
      </p:sp>
      <p:sp>
        <p:nvSpPr>
          <p:cNvPr id="7" name="Text Placeholder 6">
            <a:extLst>
              <a:ext uri="{FF2B5EF4-FFF2-40B4-BE49-F238E27FC236}">
                <a16:creationId xmlns:a16="http://schemas.microsoft.com/office/drawing/2014/main" id="{1AF1A444-9367-4A98-7751-596A0C0FEBC3}"/>
              </a:ext>
            </a:extLst>
          </p:cNvPr>
          <p:cNvSpPr>
            <a:spLocks noGrp="1"/>
          </p:cNvSpPr>
          <p:nvPr>
            <p:ph type="body" sz="quarter" idx="12"/>
          </p:nvPr>
        </p:nvSpPr>
        <p:spPr/>
        <p:txBody>
          <a:bodyPr/>
          <a:lstStyle/>
          <a:p>
            <a:r>
              <a:rPr lang="en-US"/>
              <a:t>Taxable accounts</a:t>
            </a:r>
          </a:p>
        </p:txBody>
      </p:sp>
      <p:sp>
        <p:nvSpPr>
          <p:cNvPr id="8" name="Text Placeholder 7">
            <a:extLst>
              <a:ext uri="{FF2B5EF4-FFF2-40B4-BE49-F238E27FC236}">
                <a16:creationId xmlns:a16="http://schemas.microsoft.com/office/drawing/2014/main" id="{88A01001-87C9-608E-F1E7-45F44B08744E}"/>
              </a:ext>
            </a:extLst>
          </p:cNvPr>
          <p:cNvSpPr>
            <a:spLocks noGrp="1"/>
          </p:cNvSpPr>
          <p:nvPr>
            <p:ph type="body" sz="quarter" idx="13"/>
          </p:nvPr>
        </p:nvSpPr>
        <p:spPr>
          <a:xfrm>
            <a:off x="1692403" y="4193900"/>
            <a:ext cx="3574077" cy="1331912"/>
          </a:xfrm>
        </p:spPr>
        <p:txBody>
          <a:bodyPr/>
          <a:lstStyle/>
          <a:p>
            <a:pPr marL="0" indent="0">
              <a:lnSpc>
                <a:spcPct val="100000"/>
              </a:lnSpc>
              <a:spcBef>
                <a:spcPts val="500"/>
              </a:spcBef>
              <a:buNone/>
            </a:pPr>
            <a:r>
              <a:rPr lang="en-US" dirty="0"/>
              <a:t>Savings</a:t>
            </a:r>
          </a:p>
          <a:p>
            <a:pPr marL="0" indent="0">
              <a:lnSpc>
                <a:spcPct val="100000"/>
              </a:lnSpc>
              <a:spcBef>
                <a:spcPts val="500"/>
              </a:spcBef>
              <a:buNone/>
            </a:pPr>
            <a:r>
              <a:rPr lang="en-US" dirty="0"/>
              <a:t>Money market</a:t>
            </a:r>
          </a:p>
          <a:p>
            <a:pPr marL="0" indent="0">
              <a:lnSpc>
                <a:spcPct val="100000"/>
              </a:lnSpc>
              <a:spcBef>
                <a:spcPts val="500"/>
              </a:spcBef>
              <a:buNone/>
            </a:pPr>
            <a:r>
              <a:rPr lang="en-US" dirty="0"/>
              <a:t>CDs</a:t>
            </a:r>
          </a:p>
          <a:p>
            <a:pPr marL="0" indent="0">
              <a:lnSpc>
                <a:spcPct val="100000"/>
              </a:lnSpc>
              <a:spcBef>
                <a:spcPts val="500"/>
              </a:spcBef>
              <a:buNone/>
            </a:pPr>
            <a:r>
              <a:rPr lang="en-US" dirty="0"/>
              <a:t>Standard brokerage (mutual funds)</a:t>
            </a:r>
          </a:p>
        </p:txBody>
      </p:sp>
      <p:pic>
        <p:nvPicPr>
          <p:cNvPr id="3" name="Graphic 2">
            <a:extLst>
              <a:ext uri="{FF2B5EF4-FFF2-40B4-BE49-F238E27FC236}">
                <a16:creationId xmlns:a16="http://schemas.microsoft.com/office/drawing/2014/main" id="{7EC6877D-41C2-8219-57B7-CCB4CD977BC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874526" y="2006923"/>
            <a:ext cx="1173474" cy="1173474"/>
          </a:xfrm>
          <a:prstGeom prst="rect">
            <a:avLst/>
          </a:prstGeom>
        </p:spPr>
      </p:pic>
      <p:sp>
        <p:nvSpPr>
          <p:cNvPr id="13" name="Text Placeholder 6">
            <a:extLst>
              <a:ext uri="{FF2B5EF4-FFF2-40B4-BE49-F238E27FC236}">
                <a16:creationId xmlns:a16="http://schemas.microsoft.com/office/drawing/2014/main" id="{8A708A14-B576-A3D0-8C36-B3FB3E2CB09F}"/>
              </a:ext>
            </a:extLst>
          </p:cNvPr>
          <p:cNvSpPr txBox="1">
            <a:spLocks/>
          </p:cNvSpPr>
          <p:nvPr/>
        </p:nvSpPr>
        <p:spPr>
          <a:xfrm>
            <a:off x="7681955" y="1927704"/>
            <a:ext cx="3435224" cy="1331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Offer flexible access to your money</a:t>
            </a:r>
            <a:br>
              <a:rPr lang="en-US" dirty="0">
                <a:solidFill>
                  <a:schemeClr val="bg1"/>
                </a:solidFill>
              </a:rPr>
            </a:br>
            <a:r>
              <a:rPr lang="en-US" sz="2000" b="0" dirty="0">
                <a:solidFill>
                  <a:schemeClr val="bg1"/>
                </a:solidFill>
                <a:latin typeface="Ringside Narrow Book" panose="02000500000000000000" pitchFamily="2" charset="0"/>
              </a:rPr>
              <a:t>and are convenient for </a:t>
            </a:r>
            <a:br>
              <a:rPr lang="en-US" sz="2000" b="0" dirty="0">
                <a:solidFill>
                  <a:schemeClr val="bg1"/>
                </a:solidFill>
                <a:latin typeface="Ringside Narrow Book" panose="02000500000000000000" pitchFamily="2" charset="0"/>
              </a:rPr>
            </a:br>
            <a:r>
              <a:rPr lang="en-US" sz="2000" b="0" dirty="0">
                <a:solidFill>
                  <a:schemeClr val="bg1"/>
                </a:solidFill>
                <a:latin typeface="Ringside Narrow Book" panose="02000500000000000000" pitchFamily="2" charset="0"/>
              </a:rPr>
              <a:t>shorter-term goals</a:t>
            </a:r>
          </a:p>
        </p:txBody>
      </p:sp>
      <p:sp>
        <p:nvSpPr>
          <p:cNvPr id="15" name="Text Placeholder 7">
            <a:extLst>
              <a:ext uri="{FF2B5EF4-FFF2-40B4-BE49-F238E27FC236}">
                <a16:creationId xmlns:a16="http://schemas.microsoft.com/office/drawing/2014/main" id="{6B1F03E5-B61D-8A77-A342-092202EE8E76}"/>
              </a:ext>
            </a:extLst>
          </p:cNvPr>
          <p:cNvSpPr txBox="1">
            <a:spLocks/>
          </p:cNvSpPr>
          <p:nvPr/>
        </p:nvSpPr>
        <p:spPr>
          <a:xfrm>
            <a:off x="7699104" y="3518615"/>
            <a:ext cx="4026567" cy="1331912"/>
          </a:xfrm>
          <a:prstGeom prst="rect">
            <a:avLst/>
          </a:prstGeom>
        </p:spPr>
        <p:txBody>
          <a:bodyPr/>
          <a:lstStyle>
            <a:lvl1pPr marL="285750" indent="-285750" algn="l" defTabSz="914400" rtl="0" eaLnBrk="1" latinLnBrk="0" hangingPunct="1">
              <a:lnSpc>
                <a:spcPct val="90000"/>
              </a:lnSpc>
              <a:spcBef>
                <a:spcPts val="1000"/>
              </a:spcBef>
              <a:buFont typeface="Courier New" panose="02070309020205020404" pitchFamily="49" charset="0"/>
              <a:buChar char="o"/>
              <a:defRPr sz="180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500"/>
              </a:spcBef>
              <a:buNone/>
            </a:pPr>
            <a:r>
              <a:rPr lang="en-US" dirty="0">
                <a:solidFill>
                  <a:schemeClr val="bg1"/>
                </a:solidFill>
              </a:rPr>
              <a:t>Emergency fund</a:t>
            </a:r>
          </a:p>
          <a:p>
            <a:pPr marL="0" indent="0">
              <a:lnSpc>
                <a:spcPct val="100000"/>
              </a:lnSpc>
              <a:spcBef>
                <a:spcPts val="500"/>
              </a:spcBef>
              <a:buNone/>
            </a:pPr>
            <a:r>
              <a:rPr lang="en-US" dirty="0">
                <a:solidFill>
                  <a:schemeClr val="bg1"/>
                </a:solidFill>
              </a:rPr>
              <a:t>Vacation money</a:t>
            </a:r>
          </a:p>
          <a:p>
            <a:pPr marL="0" indent="0">
              <a:lnSpc>
                <a:spcPct val="100000"/>
              </a:lnSpc>
              <a:spcBef>
                <a:spcPts val="500"/>
              </a:spcBef>
              <a:buNone/>
            </a:pPr>
            <a:r>
              <a:rPr lang="en-US" dirty="0">
                <a:solidFill>
                  <a:schemeClr val="bg1"/>
                </a:solidFill>
              </a:rPr>
              <a:t>Wedding</a:t>
            </a:r>
          </a:p>
          <a:p>
            <a:pPr marL="0" indent="0">
              <a:lnSpc>
                <a:spcPct val="100000"/>
              </a:lnSpc>
              <a:spcBef>
                <a:spcPts val="500"/>
              </a:spcBef>
              <a:buNone/>
            </a:pPr>
            <a:r>
              <a:rPr lang="en-US" dirty="0">
                <a:solidFill>
                  <a:schemeClr val="bg1"/>
                </a:solidFill>
              </a:rPr>
              <a:t>Down payment on car or home</a:t>
            </a:r>
          </a:p>
        </p:txBody>
      </p:sp>
      <p:pic>
        <p:nvPicPr>
          <p:cNvPr id="4" name="Graphic 3">
            <a:extLst>
              <a:ext uri="{FF2B5EF4-FFF2-40B4-BE49-F238E27FC236}">
                <a16:creationId xmlns:a16="http://schemas.microsoft.com/office/drawing/2014/main" id="{7531AFA2-7241-BCED-94A6-C5928C28E1E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699104" y="650317"/>
            <a:ext cx="1093076" cy="1093076"/>
          </a:xfrm>
          <a:prstGeom prst="rect">
            <a:avLst/>
          </a:prstGeom>
        </p:spPr>
      </p:pic>
      <p:sp>
        <p:nvSpPr>
          <p:cNvPr id="2" name="TextBox 1">
            <a:extLst>
              <a:ext uri="{FF2B5EF4-FFF2-40B4-BE49-F238E27FC236}">
                <a16:creationId xmlns:a16="http://schemas.microsoft.com/office/drawing/2014/main" id="{738C2E78-2461-7507-CB4D-EB8019BF4782}"/>
              </a:ext>
            </a:extLst>
          </p:cNvPr>
          <p:cNvSpPr txBox="1"/>
          <p:nvPr/>
        </p:nvSpPr>
        <p:spPr>
          <a:xfrm>
            <a:off x="478447" y="6122808"/>
            <a:ext cx="4641156" cy="215444"/>
          </a:xfrm>
          <a:prstGeom prst="rect">
            <a:avLst/>
          </a:prstGeom>
          <a:noFill/>
        </p:spPr>
        <p:txBody>
          <a:bodyPr wrap="square">
            <a:spAutoFit/>
          </a:bodyPr>
          <a:lstStyle/>
          <a:p>
            <a:r>
              <a:rPr lang="en-US" sz="800" dirty="0">
                <a:effectLst/>
                <a:latin typeface="Ringside Narrow Book" panose="02000500000000000000" pitchFamily="2" charset="0"/>
              </a:rPr>
              <a:t>The TIAA group of companies does not provide legal or tax advice. Please consult your legal or tax advisor.</a:t>
            </a:r>
          </a:p>
        </p:txBody>
      </p:sp>
    </p:spTree>
    <p:extLst>
      <p:ext uri="{BB962C8B-B14F-4D97-AF65-F5344CB8AC3E}">
        <p14:creationId xmlns:p14="http://schemas.microsoft.com/office/powerpoint/2010/main" val="253833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3BFF0E2-26A0-BAE0-F43A-65312C65E752}"/>
              </a:ext>
            </a:extLst>
          </p:cNvPr>
          <p:cNvSpPr txBox="1"/>
          <p:nvPr/>
        </p:nvSpPr>
        <p:spPr>
          <a:xfrm>
            <a:off x="7395634" y="0"/>
            <a:ext cx="4436262" cy="6441440"/>
          </a:xfrm>
          <a:prstGeom prst="rect">
            <a:avLst/>
          </a:prstGeom>
          <a:solidFill>
            <a:schemeClr val="tx1"/>
          </a:solidFill>
        </p:spPr>
        <p:txBody>
          <a:bodyPr wrap="square" rtlCol="0">
            <a:noAutofit/>
          </a:bodyPr>
          <a:lstStyle/>
          <a:p>
            <a:endParaRPr lang="en-US">
              <a:noFill/>
              <a:latin typeface="Ringside Narrow Book" panose="02000500000000000000" pitchFamily="2" charset="0"/>
            </a:endParaRPr>
          </a:p>
        </p:txBody>
      </p:sp>
      <p:sp>
        <p:nvSpPr>
          <p:cNvPr id="5" name="Text Placeholder 4">
            <a:extLst>
              <a:ext uri="{FF2B5EF4-FFF2-40B4-BE49-F238E27FC236}">
                <a16:creationId xmlns:a16="http://schemas.microsoft.com/office/drawing/2014/main" id="{0992F40F-E926-749F-367F-AE63CEF356EC}"/>
              </a:ext>
            </a:extLst>
          </p:cNvPr>
          <p:cNvSpPr>
            <a:spLocks noGrp="1"/>
          </p:cNvSpPr>
          <p:nvPr>
            <p:ph type="body" sz="quarter" idx="11"/>
          </p:nvPr>
        </p:nvSpPr>
        <p:spPr/>
        <p:txBody>
          <a:bodyPr>
            <a:noAutofit/>
          </a:bodyPr>
          <a:lstStyle/>
          <a:p>
            <a:r>
              <a:rPr lang="en-US" sz="1600">
                <a:solidFill>
                  <a:schemeClr val="tx2"/>
                </a:solidFill>
                <a:latin typeface="Ringside Narrow" panose="02000500000000000000" pitchFamily="2" charset="0"/>
              </a:rPr>
              <a:t>ACCOUNT TYPES</a:t>
            </a:r>
            <a:endParaRPr lang="en-US" sz="3600"/>
          </a:p>
          <a:p>
            <a:r>
              <a:rPr lang="en-US" sz="3600"/>
              <a:t>Match the account to your goal.</a:t>
            </a:r>
          </a:p>
        </p:txBody>
      </p:sp>
      <p:sp>
        <p:nvSpPr>
          <p:cNvPr id="9" name="Text Placeholder 8">
            <a:extLst>
              <a:ext uri="{FF2B5EF4-FFF2-40B4-BE49-F238E27FC236}">
                <a16:creationId xmlns:a16="http://schemas.microsoft.com/office/drawing/2014/main" id="{6474012B-6749-9232-66F2-9DA2E5A7F6D3}"/>
              </a:ext>
            </a:extLst>
          </p:cNvPr>
          <p:cNvSpPr>
            <a:spLocks noGrp="1"/>
          </p:cNvSpPr>
          <p:nvPr>
            <p:ph type="body" sz="quarter" idx="12"/>
          </p:nvPr>
        </p:nvSpPr>
        <p:spPr>
          <a:xfrm>
            <a:off x="1692404" y="3584300"/>
            <a:ext cx="4403596" cy="609600"/>
          </a:xfrm>
        </p:spPr>
        <p:txBody>
          <a:bodyPr/>
          <a:lstStyle/>
          <a:p>
            <a:r>
              <a:rPr lang="en-US" dirty="0"/>
              <a:t>Tax-advantaged accounts</a:t>
            </a:r>
          </a:p>
        </p:txBody>
      </p:sp>
      <p:sp>
        <p:nvSpPr>
          <p:cNvPr id="10" name="Text Placeholder 9">
            <a:extLst>
              <a:ext uri="{FF2B5EF4-FFF2-40B4-BE49-F238E27FC236}">
                <a16:creationId xmlns:a16="http://schemas.microsoft.com/office/drawing/2014/main" id="{FE9406FE-1F87-41A1-2E0E-E738FD01ED91}"/>
              </a:ext>
            </a:extLst>
          </p:cNvPr>
          <p:cNvSpPr>
            <a:spLocks noGrp="1"/>
          </p:cNvSpPr>
          <p:nvPr>
            <p:ph type="body" sz="quarter" idx="13"/>
          </p:nvPr>
        </p:nvSpPr>
        <p:spPr>
          <a:xfrm>
            <a:off x="1692403" y="4193900"/>
            <a:ext cx="4916944" cy="1597300"/>
          </a:xfrm>
        </p:spPr>
        <p:txBody>
          <a:bodyPr/>
          <a:lstStyle/>
          <a:p>
            <a:pPr marL="0" indent="0">
              <a:spcBef>
                <a:spcPts val="500"/>
              </a:spcBef>
              <a:buNone/>
            </a:pPr>
            <a:r>
              <a:rPr lang="en-US" dirty="0"/>
              <a:t>Employer retirement plans – 401(k) or 403(b)</a:t>
            </a:r>
          </a:p>
          <a:p>
            <a:pPr marL="0" indent="0">
              <a:spcBef>
                <a:spcPts val="500"/>
              </a:spcBef>
              <a:buNone/>
            </a:pPr>
            <a:r>
              <a:rPr lang="en-US" dirty="0"/>
              <a:t>IRAs</a:t>
            </a:r>
          </a:p>
          <a:p>
            <a:pPr marL="0" indent="0">
              <a:spcBef>
                <a:spcPts val="500"/>
              </a:spcBef>
              <a:buNone/>
            </a:pPr>
            <a:r>
              <a:rPr lang="en-US" dirty="0"/>
              <a:t>Annuities</a:t>
            </a:r>
          </a:p>
          <a:p>
            <a:pPr marL="0" indent="0">
              <a:spcBef>
                <a:spcPts val="500"/>
              </a:spcBef>
              <a:buNone/>
            </a:pPr>
            <a:r>
              <a:rPr lang="en-US" dirty="0"/>
              <a:t>529 college savings plans</a:t>
            </a:r>
          </a:p>
          <a:p>
            <a:pPr marL="0" indent="0">
              <a:spcBef>
                <a:spcPts val="500"/>
              </a:spcBef>
              <a:buNone/>
            </a:pPr>
            <a:r>
              <a:rPr lang="en-US" dirty="0"/>
              <a:t>Health savings accounts (HSAs)</a:t>
            </a:r>
          </a:p>
        </p:txBody>
      </p:sp>
      <p:pic>
        <p:nvPicPr>
          <p:cNvPr id="2" name="Graphic 1">
            <a:extLst>
              <a:ext uri="{FF2B5EF4-FFF2-40B4-BE49-F238E27FC236}">
                <a16:creationId xmlns:a16="http://schemas.microsoft.com/office/drawing/2014/main" id="{B5306A90-FBA4-3536-DB6E-DF8B7C33430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930060" y="2092777"/>
            <a:ext cx="1086411" cy="1086411"/>
          </a:xfrm>
          <a:prstGeom prst="rect">
            <a:avLst/>
          </a:prstGeom>
        </p:spPr>
      </p:pic>
      <p:sp>
        <p:nvSpPr>
          <p:cNvPr id="13" name="Text Placeholder 6">
            <a:extLst>
              <a:ext uri="{FF2B5EF4-FFF2-40B4-BE49-F238E27FC236}">
                <a16:creationId xmlns:a16="http://schemas.microsoft.com/office/drawing/2014/main" id="{97577F70-9A37-EE9F-0927-82174444BC7D}"/>
              </a:ext>
            </a:extLst>
          </p:cNvPr>
          <p:cNvSpPr txBox="1">
            <a:spLocks/>
          </p:cNvSpPr>
          <p:nvPr/>
        </p:nvSpPr>
        <p:spPr>
          <a:xfrm>
            <a:off x="7680960" y="2033292"/>
            <a:ext cx="4026568" cy="6096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Used for </a:t>
            </a:r>
            <a:br>
              <a:rPr lang="en-US" dirty="0">
                <a:solidFill>
                  <a:schemeClr val="bg1"/>
                </a:solidFill>
              </a:rPr>
            </a:br>
            <a:r>
              <a:rPr lang="en-US" dirty="0">
                <a:solidFill>
                  <a:schemeClr val="bg1"/>
                </a:solidFill>
              </a:rPr>
              <a:t>longer-term goals </a:t>
            </a:r>
            <a:endParaRPr lang="en-US" b="0" dirty="0">
              <a:solidFill>
                <a:schemeClr val="bg1"/>
              </a:solidFill>
              <a:latin typeface="Ringside Narrow Book" panose="02000500000000000000" pitchFamily="2" charset="0"/>
            </a:endParaRPr>
          </a:p>
        </p:txBody>
      </p:sp>
      <p:sp>
        <p:nvSpPr>
          <p:cNvPr id="15" name="Text Placeholder 7">
            <a:extLst>
              <a:ext uri="{FF2B5EF4-FFF2-40B4-BE49-F238E27FC236}">
                <a16:creationId xmlns:a16="http://schemas.microsoft.com/office/drawing/2014/main" id="{FA503AE5-626B-B566-6A9C-08D919E4C51D}"/>
              </a:ext>
            </a:extLst>
          </p:cNvPr>
          <p:cNvSpPr txBox="1">
            <a:spLocks/>
          </p:cNvSpPr>
          <p:nvPr/>
        </p:nvSpPr>
        <p:spPr>
          <a:xfrm>
            <a:off x="7713784" y="2992042"/>
            <a:ext cx="4026567" cy="1331912"/>
          </a:xfrm>
          <a:prstGeom prst="rect">
            <a:avLst/>
          </a:prstGeom>
        </p:spPr>
        <p:txBody>
          <a:bodyPr/>
          <a:lstStyle>
            <a:lvl1pPr marL="285750" indent="-285750" algn="l" defTabSz="914400" rtl="0" eaLnBrk="1" latinLnBrk="0" hangingPunct="1">
              <a:lnSpc>
                <a:spcPct val="90000"/>
              </a:lnSpc>
              <a:spcBef>
                <a:spcPts val="1000"/>
              </a:spcBef>
              <a:buFont typeface="Courier New" panose="02070309020205020404" pitchFamily="49" charset="0"/>
              <a:buChar char="o"/>
              <a:defRPr sz="180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500"/>
              </a:spcBef>
              <a:buNone/>
            </a:pPr>
            <a:r>
              <a:rPr lang="en-US" dirty="0">
                <a:solidFill>
                  <a:schemeClr val="bg1"/>
                </a:solidFill>
              </a:rPr>
              <a:t>Retirement</a:t>
            </a:r>
          </a:p>
          <a:p>
            <a:pPr marL="0" indent="0">
              <a:lnSpc>
                <a:spcPct val="100000"/>
              </a:lnSpc>
              <a:spcBef>
                <a:spcPts val="500"/>
              </a:spcBef>
              <a:buNone/>
            </a:pPr>
            <a:r>
              <a:rPr lang="en-US" dirty="0">
                <a:solidFill>
                  <a:schemeClr val="bg1"/>
                </a:solidFill>
              </a:rPr>
              <a:t>College</a:t>
            </a:r>
          </a:p>
          <a:p>
            <a:pPr marL="0" indent="0">
              <a:lnSpc>
                <a:spcPct val="100000"/>
              </a:lnSpc>
              <a:spcBef>
                <a:spcPts val="500"/>
              </a:spcBef>
              <a:buNone/>
            </a:pPr>
            <a:r>
              <a:rPr lang="en-US" dirty="0">
                <a:solidFill>
                  <a:schemeClr val="bg1"/>
                </a:solidFill>
              </a:rPr>
              <a:t>Health care</a:t>
            </a:r>
          </a:p>
        </p:txBody>
      </p:sp>
      <p:pic>
        <p:nvPicPr>
          <p:cNvPr id="3" name="Graphic 2">
            <a:extLst>
              <a:ext uri="{FF2B5EF4-FFF2-40B4-BE49-F238E27FC236}">
                <a16:creationId xmlns:a16="http://schemas.microsoft.com/office/drawing/2014/main" id="{CCE4B1BD-3FC2-8E95-3D73-16382BE2403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691082" y="650317"/>
            <a:ext cx="1093076" cy="1093076"/>
          </a:xfrm>
          <a:prstGeom prst="rect">
            <a:avLst/>
          </a:prstGeom>
        </p:spPr>
      </p:pic>
      <p:sp>
        <p:nvSpPr>
          <p:cNvPr id="4" name="TextBox 3">
            <a:extLst>
              <a:ext uri="{FF2B5EF4-FFF2-40B4-BE49-F238E27FC236}">
                <a16:creationId xmlns:a16="http://schemas.microsoft.com/office/drawing/2014/main" id="{0AE6935F-37BE-EBB5-6A40-9DD3CDB35E3D}"/>
              </a:ext>
            </a:extLst>
          </p:cNvPr>
          <p:cNvSpPr txBox="1"/>
          <p:nvPr/>
        </p:nvSpPr>
        <p:spPr>
          <a:xfrm>
            <a:off x="486261" y="6005015"/>
            <a:ext cx="7227523" cy="338554"/>
          </a:xfrm>
          <a:prstGeom prst="rect">
            <a:avLst/>
          </a:prstGeom>
          <a:noFill/>
        </p:spPr>
        <p:txBody>
          <a:bodyPr wrap="square">
            <a:spAutoFit/>
          </a:bodyPr>
          <a:lstStyle/>
          <a:p>
            <a:pPr>
              <a:lnSpc>
                <a:spcPct val="90000"/>
              </a:lnSpc>
              <a:spcAft>
                <a:spcPts val="100"/>
              </a:spcAft>
            </a:pPr>
            <a:r>
              <a:rPr lang="en-US" sz="800" dirty="0">
                <a:effectLst/>
                <a:latin typeface="Ringside Narrow Book" panose="02000500000000000000" pitchFamily="2" charset="0"/>
              </a:rPr>
              <a:t>The TIAA group of companies does not provide legal or tax advice. Please consult your legal or tax advisor. </a:t>
            </a:r>
          </a:p>
          <a:p>
            <a:pPr>
              <a:lnSpc>
                <a:spcPct val="90000"/>
              </a:lnSpc>
              <a:spcAft>
                <a:spcPts val="100"/>
              </a:spcAft>
            </a:pPr>
            <a:r>
              <a:rPr lang="en-US" sz="800" dirty="0">
                <a:effectLst/>
                <a:latin typeface="Ringside Narrow Book" panose="02000500000000000000" pitchFamily="2" charset="0"/>
              </a:rPr>
              <a:t>Guarantees are based on the claims-paying ability of the issuer.</a:t>
            </a:r>
          </a:p>
        </p:txBody>
      </p:sp>
    </p:spTree>
    <p:extLst>
      <p:ext uri="{BB962C8B-B14F-4D97-AF65-F5344CB8AC3E}">
        <p14:creationId xmlns:p14="http://schemas.microsoft.com/office/powerpoint/2010/main" val="144244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dec="http://schemas.microsoft.com/office/drawing/2017/decorative" xmlns:a16="http://schemas.microsoft.com/office/drawing/2014/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B011AD64-3C4F-3364-D500-43F3A9013425}"/>
              </a:ext>
            </a:extLst>
          </p:cNvPr>
          <p:cNvSpPr>
            <a:spLocks noGrp="1"/>
          </p:cNvSpPr>
          <p:nvPr>
            <p:ph type="body" sz="quarter" idx="11"/>
          </p:nvPr>
        </p:nvSpPr>
        <p:spPr>
          <a:xfrm>
            <a:off x="520616" y="1447086"/>
            <a:ext cx="5218031" cy="3471862"/>
          </a:xfrm>
        </p:spPr>
        <p:txBody>
          <a:bodyPr/>
          <a:lstStyle/>
          <a:p>
            <a:r>
              <a:rPr lang="en-US" dirty="0"/>
              <a:t>Know the risk/return trade-off.</a:t>
            </a:r>
          </a:p>
        </p:txBody>
      </p:sp>
    </p:spTree>
    <p:extLst>
      <p:ext uri="{BB962C8B-B14F-4D97-AF65-F5344CB8AC3E}">
        <p14:creationId xmlns:p14="http://schemas.microsoft.com/office/powerpoint/2010/main" val="412968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a16="http://schemas.microsoft.com/office/drawing/2014/main" id="{65D90F88-907B-5C6F-5F70-B8608D128073}"/>
              </a:ext>
            </a:extLst>
          </p:cNvPr>
          <p:cNvSpPr txBox="1">
            <a:spLocks/>
          </p:cNvSpPr>
          <p:nvPr/>
        </p:nvSpPr>
        <p:spPr>
          <a:xfrm>
            <a:off x="478446" y="572962"/>
            <a:ext cx="10823537" cy="955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tx2"/>
                </a:solidFill>
                <a:latin typeface="Ringside Narrow" panose="02000500000000000000" pitchFamily="2" charset="0"/>
              </a:rPr>
              <a:t>THE ASSET CLASSES</a:t>
            </a:r>
          </a:p>
          <a:p>
            <a:pPr marL="0" indent="0">
              <a:buNone/>
            </a:pPr>
            <a:r>
              <a:rPr lang="en-US" sz="4000" b="1">
                <a:latin typeface="TIAA Challenger Black" pitchFamily="2" charset="77"/>
              </a:rPr>
              <a:t>Risk varies by investment type.</a:t>
            </a:r>
          </a:p>
        </p:txBody>
      </p:sp>
      <p:sp>
        <p:nvSpPr>
          <p:cNvPr id="2" name="TextBox 1">
            <a:extLst>
              <a:ext uri="{FF2B5EF4-FFF2-40B4-BE49-F238E27FC236}">
                <a16:creationId xmlns:a16="http://schemas.microsoft.com/office/drawing/2014/main" id="{261E3B1A-ECFE-C984-E500-F299A4842B96}"/>
              </a:ext>
            </a:extLst>
          </p:cNvPr>
          <p:cNvSpPr txBox="1"/>
          <p:nvPr/>
        </p:nvSpPr>
        <p:spPr>
          <a:xfrm>
            <a:off x="628681" y="5527877"/>
            <a:ext cx="10601293" cy="574003"/>
          </a:xfrm>
          <a:prstGeom prst="rect">
            <a:avLst/>
          </a:prstGeom>
          <a:noFill/>
        </p:spPr>
        <p:txBody>
          <a:bodyPr wrap="square" lIns="0" rtlCol="0">
            <a:spAutoFit/>
          </a:bodyPr>
          <a:lstStyle/>
          <a:p>
            <a:pPr>
              <a:lnSpc>
                <a:spcPct val="90000"/>
              </a:lnSpc>
              <a:spcAft>
                <a:spcPts val="100"/>
              </a:spcAft>
            </a:pPr>
            <a:r>
              <a:rPr lang="en-US" sz="800" dirty="0">
                <a:latin typeface="Ringside Narrow Book" panose="02000500000000000000" pitchFamily="2" charset="0"/>
              </a:rPr>
              <a:t>There are inherent risks in investing in securities. Past performance is no guarantee of future results. In addition, investment returns and principal value will fluctuate so your accumulation, when redeemed, may be worth more or less than the original cost.</a:t>
            </a:r>
          </a:p>
          <a:p>
            <a:pPr>
              <a:lnSpc>
                <a:spcPct val="90000"/>
              </a:lnSpc>
              <a:spcAft>
                <a:spcPts val="100"/>
              </a:spcAft>
            </a:pPr>
            <a:r>
              <a:rPr lang="en-US" sz="800" dirty="0">
                <a:effectLst/>
                <a:latin typeface="Ringside Narrow Book" panose="02000500000000000000" pitchFamily="2" charset="0"/>
              </a:rPr>
              <a:t>Diversification is a technique to help reduce risk. There is no guarantee that diversification will protect against a loss of income.</a:t>
            </a:r>
            <a:endParaRPr lang="en-US" sz="800" dirty="0">
              <a:latin typeface="Ringside Narrow Book" panose="02000500000000000000" pitchFamily="2" charset="0"/>
            </a:endParaRPr>
          </a:p>
          <a:p>
            <a:pPr marL="137160" indent="-137160">
              <a:lnSpc>
                <a:spcPct val="90000"/>
              </a:lnSpc>
              <a:spcAft>
                <a:spcPts val="100"/>
              </a:spcAft>
              <a:buFont typeface="+mj-lt"/>
              <a:buAutoNum type="arabicPeriod"/>
            </a:pPr>
            <a:r>
              <a:rPr lang="en-US" sz="800" dirty="0">
                <a:latin typeface="Ringside Narrow Book" panose="02000500000000000000" pitchFamily="2" charset="0"/>
              </a:rPr>
              <a:t>The real estate industry is subject to various risks including fluctuations in underlying property values, expenses and income, and potential environmental liabilities.</a:t>
            </a:r>
          </a:p>
          <a:p>
            <a:pPr marL="137160" indent="-137160">
              <a:lnSpc>
                <a:spcPct val="90000"/>
              </a:lnSpc>
              <a:spcAft>
                <a:spcPts val="100"/>
              </a:spcAft>
              <a:buFont typeface="+mj-lt"/>
              <a:buAutoNum type="arabicPeriod"/>
            </a:pPr>
            <a:r>
              <a:rPr lang="en-US" sz="800" dirty="0">
                <a:latin typeface="Ringside Narrow Book" panose="02000500000000000000" pitchFamily="2" charset="0"/>
              </a:rPr>
              <a:t>Guarantees are based on the claims-paying ability of the issuer.</a:t>
            </a:r>
          </a:p>
        </p:txBody>
      </p:sp>
      <p:sp>
        <p:nvSpPr>
          <p:cNvPr id="4" name="Rectangle 3">
            <a:extLst>
              <a:ext uri="{FF2B5EF4-FFF2-40B4-BE49-F238E27FC236}">
                <a16:creationId xmlns:a16="http://schemas.microsoft.com/office/drawing/2014/main" id="{F1AE64E4-249C-35FF-76FD-DFAF5C571BC0}"/>
              </a:ext>
            </a:extLst>
          </p:cNvPr>
          <p:cNvSpPr/>
          <p:nvPr/>
        </p:nvSpPr>
        <p:spPr>
          <a:xfrm>
            <a:off x="9511434" y="2440119"/>
            <a:ext cx="1790549" cy="1191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Ringside Narrow Book" panose="02000500000000000000" pitchFamily="2" charset="0"/>
              </a:rPr>
              <a:t>Money market</a:t>
            </a:r>
            <a:br>
              <a:rPr lang="en-US" sz="2000" dirty="0">
                <a:solidFill>
                  <a:schemeClr val="tx1"/>
                </a:solidFill>
                <a:latin typeface="Ringside Narrow Book" panose="02000500000000000000" pitchFamily="2" charset="0"/>
              </a:rPr>
            </a:br>
            <a:r>
              <a:rPr lang="en-US" sz="2000" dirty="0">
                <a:solidFill>
                  <a:schemeClr val="tx1"/>
                </a:solidFill>
                <a:latin typeface="Ringside Narrow Book" panose="02000500000000000000" pitchFamily="2" charset="0"/>
              </a:rPr>
              <a:t>(cash)</a:t>
            </a:r>
          </a:p>
        </p:txBody>
      </p:sp>
      <p:sp>
        <p:nvSpPr>
          <p:cNvPr id="5" name="Rectangle 4">
            <a:extLst>
              <a:ext uri="{FF2B5EF4-FFF2-40B4-BE49-F238E27FC236}">
                <a16:creationId xmlns:a16="http://schemas.microsoft.com/office/drawing/2014/main" id="{87534447-5F89-792D-45FB-2B4CACB5C5EB}"/>
              </a:ext>
            </a:extLst>
          </p:cNvPr>
          <p:cNvSpPr/>
          <p:nvPr/>
        </p:nvSpPr>
        <p:spPr>
          <a:xfrm>
            <a:off x="5068663" y="2446462"/>
            <a:ext cx="1790549" cy="11913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ingside Narrow Book" panose="02000500000000000000" pitchFamily="2" charset="0"/>
              </a:rPr>
              <a:t>Fixed income (bonds)</a:t>
            </a:r>
          </a:p>
        </p:txBody>
      </p:sp>
      <p:sp>
        <p:nvSpPr>
          <p:cNvPr id="9" name="Rectangle 8">
            <a:extLst>
              <a:ext uri="{FF2B5EF4-FFF2-40B4-BE49-F238E27FC236}">
                <a16:creationId xmlns:a16="http://schemas.microsoft.com/office/drawing/2014/main" id="{EDCCA9AC-840B-59AB-47E6-AE2983802D42}"/>
              </a:ext>
            </a:extLst>
          </p:cNvPr>
          <p:cNvSpPr/>
          <p:nvPr/>
        </p:nvSpPr>
        <p:spPr>
          <a:xfrm>
            <a:off x="2847277" y="2440119"/>
            <a:ext cx="1790549" cy="119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Ringside Narrow Book" panose="02000500000000000000" pitchFamily="2" charset="0"/>
              </a:rPr>
              <a:t>Real estate</a:t>
            </a:r>
            <a:r>
              <a:rPr lang="en-US" sz="2000" baseline="30000" dirty="0">
                <a:solidFill>
                  <a:schemeClr val="tx1"/>
                </a:solidFill>
                <a:latin typeface="Ringside Narrow Book" panose="02000500000000000000" pitchFamily="2" charset="0"/>
              </a:rPr>
              <a:t>1</a:t>
            </a:r>
          </a:p>
        </p:txBody>
      </p:sp>
      <p:sp>
        <p:nvSpPr>
          <p:cNvPr id="10" name="Rectangle 9">
            <a:extLst>
              <a:ext uri="{FF2B5EF4-FFF2-40B4-BE49-F238E27FC236}">
                <a16:creationId xmlns:a16="http://schemas.microsoft.com/office/drawing/2014/main" id="{CF73A246-1F2D-C59F-F4D3-6F8049627401}"/>
              </a:ext>
            </a:extLst>
          </p:cNvPr>
          <p:cNvSpPr/>
          <p:nvPr/>
        </p:nvSpPr>
        <p:spPr>
          <a:xfrm>
            <a:off x="625891" y="2448641"/>
            <a:ext cx="1790549" cy="11913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ingside Narrow Book" panose="02000500000000000000" pitchFamily="2" charset="0"/>
              </a:rPr>
              <a:t>Equities (stocks)</a:t>
            </a:r>
          </a:p>
        </p:txBody>
      </p:sp>
      <p:grpSp>
        <p:nvGrpSpPr>
          <p:cNvPr id="11" name="Group 10">
            <a:extLst>
              <a:ext uri="{FF2B5EF4-FFF2-40B4-BE49-F238E27FC236}">
                <a16:creationId xmlns:a16="http://schemas.microsoft.com/office/drawing/2014/main" id="{746DAFD4-0674-14FF-A6A8-EDE31DD07D7B}"/>
              </a:ext>
            </a:extLst>
          </p:cNvPr>
          <p:cNvGrpSpPr/>
          <p:nvPr/>
        </p:nvGrpSpPr>
        <p:grpSpPr>
          <a:xfrm>
            <a:off x="596052" y="3896111"/>
            <a:ext cx="10705931" cy="794403"/>
            <a:chOff x="602594" y="2836524"/>
            <a:chExt cx="10966259" cy="794403"/>
          </a:xfrm>
          <a:solidFill>
            <a:schemeClr val="tx1"/>
          </a:solidFill>
        </p:grpSpPr>
        <p:sp>
          <p:nvSpPr>
            <p:cNvPr id="12" name="Left-Right Arrow 11">
              <a:extLst>
                <a:ext uri="{FF2B5EF4-FFF2-40B4-BE49-F238E27FC236}">
                  <a16:creationId xmlns:a16="http://schemas.microsoft.com/office/drawing/2014/main" id="{726CDACC-BEF1-B7C1-B1B3-4BE960F91605}"/>
                </a:ext>
              </a:extLst>
            </p:cNvPr>
            <p:cNvSpPr/>
            <p:nvPr/>
          </p:nvSpPr>
          <p:spPr>
            <a:xfrm>
              <a:off x="602594" y="2836524"/>
              <a:ext cx="10966259" cy="794403"/>
            </a:xfrm>
            <a:prstGeom prst="lef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ingside Narrow Book" panose="02000500000000000000" pitchFamily="2" charset="0"/>
              </a:endParaRPr>
            </a:p>
          </p:txBody>
        </p:sp>
        <p:sp>
          <p:nvSpPr>
            <p:cNvPr id="13" name="Text Placeholder 1">
              <a:extLst>
                <a:ext uri="{FF2B5EF4-FFF2-40B4-BE49-F238E27FC236}">
                  <a16:creationId xmlns:a16="http://schemas.microsoft.com/office/drawing/2014/main" id="{0E903A59-63C0-E8C5-0A89-D76575D2B57E}"/>
                </a:ext>
              </a:extLst>
            </p:cNvPr>
            <p:cNvSpPr txBox="1">
              <a:spLocks/>
            </p:cNvSpPr>
            <p:nvPr/>
          </p:nvSpPr>
          <p:spPr>
            <a:xfrm>
              <a:off x="9875743" y="3088196"/>
              <a:ext cx="1081816" cy="236724"/>
            </a:xfrm>
            <a:prstGeom prst="rect">
              <a:avLst/>
            </a:prstGeom>
            <a:noFill/>
          </p:spPr>
          <p:txBody>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lnSpc>
                  <a:spcPct val="90000"/>
                </a:lnSpc>
                <a:spcBef>
                  <a:spcPts val="0"/>
                </a:spcBef>
                <a:spcAft>
                  <a:spcPts val="0"/>
                </a:spcAft>
              </a:pPr>
              <a:r>
                <a:rPr lang="en-US" sz="1400" b="1" dirty="0">
                  <a:solidFill>
                    <a:schemeClr val="tx1"/>
                  </a:solidFill>
                  <a:latin typeface="Ringside Narrow" panose="02000500000000000000" pitchFamily="2" charset="0"/>
                </a:rPr>
                <a:t>Lower</a:t>
              </a:r>
            </a:p>
          </p:txBody>
        </p:sp>
        <p:sp>
          <p:nvSpPr>
            <p:cNvPr id="14" name="Text Placeholder 1">
              <a:extLst>
                <a:ext uri="{FF2B5EF4-FFF2-40B4-BE49-F238E27FC236}">
                  <a16:creationId xmlns:a16="http://schemas.microsoft.com/office/drawing/2014/main" id="{E6D4FA81-D7AA-6C61-0D6D-75CFEFDC754B}"/>
                </a:ext>
              </a:extLst>
            </p:cNvPr>
            <p:cNvSpPr txBox="1">
              <a:spLocks/>
            </p:cNvSpPr>
            <p:nvPr/>
          </p:nvSpPr>
          <p:spPr>
            <a:xfrm>
              <a:off x="1153807" y="3083582"/>
              <a:ext cx="994356" cy="236724"/>
            </a:xfrm>
            <a:prstGeom prst="rect">
              <a:avLst/>
            </a:prstGeom>
            <a:noFill/>
          </p:spPr>
          <p:txBody>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0"/>
                </a:spcAft>
              </a:pPr>
              <a:r>
                <a:rPr lang="en-US" sz="1400" b="1" dirty="0">
                  <a:solidFill>
                    <a:schemeClr val="tx1"/>
                  </a:solidFill>
                  <a:latin typeface="Ringside Narrow" panose="02000500000000000000" pitchFamily="2" charset="0"/>
                </a:rPr>
                <a:t>Higher</a:t>
              </a:r>
            </a:p>
          </p:txBody>
        </p:sp>
        <p:sp>
          <p:nvSpPr>
            <p:cNvPr id="15" name="Text Placeholder 1">
              <a:extLst>
                <a:ext uri="{FF2B5EF4-FFF2-40B4-BE49-F238E27FC236}">
                  <a16:creationId xmlns:a16="http://schemas.microsoft.com/office/drawing/2014/main" id="{B9E6ADDD-7C29-0C78-1B1C-8A59C9A9D617}"/>
                </a:ext>
              </a:extLst>
            </p:cNvPr>
            <p:cNvSpPr txBox="1">
              <a:spLocks/>
            </p:cNvSpPr>
            <p:nvPr/>
          </p:nvSpPr>
          <p:spPr>
            <a:xfrm>
              <a:off x="2959470" y="3089408"/>
              <a:ext cx="6104965" cy="461665"/>
            </a:xfrm>
            <a:prstGeom prst="rect">
              <a:avLst/>
            </a:prstGeom>
            <a:noFill/>
          </p:spPr>
          <p:txBody>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0"/>
                </a:spcAft>
              </a:pPr>
              <a:r>
                <a:rPr lang="en-US" sz="1600" b="1" dirty="0">
                  <a:solidFill>
                    <a:schemeClr val="tx1"/>
                  </a:solidFill>
                  <a:latin typeface="Ringside Narrow" panose="02000500000000000000" pitchFamily="2" charset="0"/>
                </a:rPr>
                <a:t>RISK/GROWTH OPPORTUNITY</a:t>
              </a:r>
            </a:p>
          </p:txBody>
        </p:sp>
      </p:grpSp>
      <p:sp>
        <p:nvSpPr>
          <p:cNvPr id="16" name="Rectangle 15">
            <a:extLst>
              <a:ext uri="{FF2B5EF4-FFF2-40B4-BE49-F238E27FC236}">
                <a16:creationId xmlns:a16="http://schemas.microsoft.com/office/drawing/2014/main" id="{F4F02E88-87F1-D81A-0435-A4D111DDCAAB}"/>
              </a:ext>
            </a:extLst>
          </p:cNvPr>
          <p:cNvSpPr/>
          <p:nvPr/>
        </p:nvSpPr>
        <p:spPr>
          <a:xfrm>
            <a:off x="7290048" y="2440120"/>
            <a:ext cx="1790549" cy="1191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Ringside Narrow Book" panose="02000500000000000000" pitchFamily="2" charset="0"/>
              </a:rPr>
              <a:t>Guaranteed</a:t>
            </a:r>
            <a:r>
              <a:rPr lang="en-US" sz="2000" baseline="30000" dirty="0">
                <a:solidFill>
                  <a:schemeClr val="bg1"/>
                </a:solidFill>
                <a:latin typeface="Ringside Narrow Book" panose="02000500000000000000" pitchFamily="2" charset="0"/>
              </a:rPr>
              <a:t>2</a:t>
            </a:r>
          </a:p>
        </p:txBody>
      </p:sp>
      <p:sp>
        <p:nvSpPr>
          <p:cNvPr id="3" name="TextBox 2">
            <a:extLst>
              <a:ext uri="{FF2B5EF4-FFF2-40B4-BE49-F238E27FC236}">
                <a16:creationId xmlns:a16="http://schemas.microsoft.com/office/drawing/2014/main" id="{4AA545A9-F6F1-2D27-EF3B-CD2BDFD19169}"/>
              </a:ext>
            </a:extLst>
          </p:cNvPr>
          <p:cNvSpPr txBox="1"/>
          <p:nvPr/>
        </p:nvSpPr>
        <p:spPr>
          <a:xfrm>
            <a:off x="478447" y="1528407"/>
            <a:ext cx="10226754" cy="400110"/>
          </a:xfrm>
          <a:prstGeom prst="rect">
            <a:avLst/>
          </a:prstGeom>
          <a:noFill/>
        </p:spPr>
        <p:txBody>
          <a:bodyPr wrap="square" rtlCol="0">
            <a:spAutoFit/>
          </a:bodyPr>
          <a:lstStyle/>
          <a:p>
            <a:r>
              <a:rPr lang="en-US" sz="2000">
                <a:latin typeface="Ringside Narrow Book" panose="02000500000000000000" pitchFamily="2" charset="0"/>
              </a:rPr>
              <a:t>Diversification—or spreading your investments across the asset classes—helps you manage risk.</a:t>
            </a:r>
            <a:endParaRPr lang="en-US" sz="2000" baseline="30000">
              <a:latin typeface="Ringside Narrow Book" panose="02000500000000000000" pitchFamily="2" charset="0"/>
            </a:endParaRPr>
          </a:p>
        </p:txBody>
      </p:sp>
    </p:spTree>
    <p:extLst>
      <p:ext uri="{BB962C8B-B14F-4D97-AF65-F5344CB8AC3E}">
        <p14:creationId xmlns:p14="http://schemas.microsoft.com/office/powerpoint/2010/main" val="43051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AD03A5-2BEC-EFCD-1766-602D76B0AE48}"/>
              </a:ext>
            </a:extLst>
          </p:cNvPr>
          <p:cNvSpPr txBox="1">
            <a:spLocks/>
          </p:cNvSpPr>
          <p:nvPr/>
        </p:nvSpPr>
        <p:spPr>
          <a:xfrm>
            <a:off x="478446" y="1857139"/>
            <a:ext cx="5493729" cy="2067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Ringside Narrow Book" panose="02000500000000000000" pitchFamily="2" charset="0"/>
            </a:endParaRPr>
          </a:p>
        </p:txBody>
      </p:sp>
      <p:sp>
        <p:nvSpPr>
          <p:cNvPr id="4" name="Text Placeholder 3">
            <a:extLst>
              <a:ext uri="{FF2B5EF4-FFF2-40B4-BE49-F238E27FC236}">
                <a16:creationId xmlns:a16="http://schemas.microsoft.com/office/drawing/2014/main" id="{DEE10575-0140-4B79-0D9D-E7ECED93A31E}"/>
              </a:ext>
            </a:extLst>
          </p:cNvPr>
          <p:cNvSpPr>
            <a:spLocks noGrp="1"/>
          </p:cNvSpPr>
          <p:nvPr>
            <p:ph type="body" sz="quarter" idx="11"/>
          </p:nvPr>
        </p:nvSpPr>
        <p:spPr>
          <a:xfrm>
            <a:off x="314468" y="669410"/>
            <a:ext cx="5557887" cy="2866746"/>
          </a:xfrm>
        </p:spPr>
        <p:txBody>
          <a:bodyPr/>
          <a:lstStyle/>
          <a:p>
            <a:pPr>
              <a:spcBef>
                <a:spcPts val="1600"/>
              </a:spcBef>
            </a:pPr>
            <a:r>
              <a:rPr lang="en-US" sz="1600" b="1" dirty="0">
                <a:solidFill>
                  <a:schemeClr val="tx2"/>
                </a:solidFill>
                <a:latin typeface="Ringside Narrow" panose="02000500000000000000" pitchFamily="2" charset="0"/>
              </a:rPr>
              <a:t>THE ASSET CLASSES</a:t>
            </a:r>
          </a:p>
          <a:p>
            <a:pPr>
              <a:spcBef>
                <a:spcPts val="1600"/>
              </a:spcBef>
            </a:pPr>
            <a:r>
              <a:rPr lang="en-US" sz="5400" b="1" dirty="0">
                <a:latin typeface="TIAA Challenger Black" pitchFamily="2" charset="77"/>
              </a:rPr>
              <a:t>The “guaranteed” class is important to the mix. </a:t>
            </a:r>
          </a:p>
        </p:txBody>
      </p:sp>
      <p:sp>
        <p:nvSpPr>
          <p:cNvPr id="5" name="Text Placeholder 4">
            <a:extLst>
              <a:ext uri="{FF2B5EF4-FFF2-40B4-BE49-F238E27FC236}">
                <a16:creationId xmlns:a16="http://schemas.microsoft.com/office/drawing/2014/main" id="{B382A1AD-05E4-899D-0CD5-E0BEB204B376}"/>
              </a:ext>
            </a:extLst>
          </p:cNvPr>
          <p:cNvSpPr>
            <a:spLocks noGrp="1"/>
          </p:cNvSpPr>
          <p:nvPr>
            <p:ph type="body" sz="quarter" idx="12"/>
          </p:nvPr>
        </p:nvSpPr>
        <p:spPr/>
        <p:txBody>
          <a:bodyPr/>
          <a:lstStyle/>
          <a:p>
            <a:pPr>
              <a:buFont typeface="Arial" panose="020B0604020202020204" pitchFamily="34" charset="0"/>
              <a:buChar char="•"/>
            </a:pPr>
            <a:r>
              <a:rPr lang="en-US" sz="2400" dirty="0">
                <a:latin typeface="Ringside Narrow Book" panose="02000500000000000000" pitchFamily="2" charset="0"/>
              </a:rPr>
              <a:t>Offers protection</a:t>
            </a:r>
          </a:p>
          <a:p>
            <a:pPr>
              <a:buFont typeface="Arial" panose="020B0604020202020204" pitchFamily="34" charset="0"/>
              <a:buChar char="•"/>
            </a:pPr>
            <a:r>
              <a:rPr lang="en-US" sz="2400" dirty="0">
                <a:latin typeface="Ringside Narrow Book" panose="02000500000000000000" pitchFamily="2" charset="0"/>
              </a:rPr>
              <a:t>Doesn’t go down in value</a:t>
            </a:r>
            <a:r>
              <a:rPr lang="en-US" sz="2400" baseline="30000" dirty="0">
                <a:latin typeface="Ringside Narrow Book" panose="02000500000000000000" pitchFamily="2" charset="0"/>
              </a:rPr>
              <a:t>1</a:t>
            </a:r>
          </a:p>
          <a:p>
            <a:pPr>
              <a:buFont typeface="Arial" panose="020B0604020202020204" pitchFamily="34" charset="0"/>
              <a:buChar char="•"/>
            </a:pPr>
            <a:r>
              <a:rPr lang="en-US" sz="2400" dirty="0">
                <a:latin typeface="Ringside Narrow Book" panose="02000500000000000000" pitchFamily="2" charset="0"/>
              </a:rPr>
              <a:t>Is guaranteed to grow no matter what</a:t>
            </a:r>
            <a:r>
              <a:rPr lang="en-US" sz="2400" baseline="30000" dirty="0">
                <a:latin typeface="Ringside Narrow Book" panose="02000500000000000000" pitchFamily="2" charset="0"/>
              </a:rPr>
              <a:t>1</a:t>
            </a:r>
            <a:endParaRPr lang="en-US" sz="2400" dirty="0">
              <a:latin typeface="Ringside Narrow Book" panose="02000500000000000000" pitchFamily="2" charset="0"/>
            </a:endParaRPr>
          </a:p>
          <a:p>
            <a:pPr>
              <a:buFont typeface="Arial" panose="020B0604020202020204" pitchFamily="34" charset="0"/>
              <a:buChar char="•"/>
            </a:pPr>
            <a:r>
              <a:rPr lang="en-US" sz="2400" dirty="0">
                <a:latin typeface="Ringside Narrow Book" panose="02000500000000000000" pitchFamily="2" charset="0"/>
              </a:rPr>
              <a:t>Can set you up for retirement payments for </a:t>
            </a:r>
            <a:br>
              <a:rPr lang="en-US" sz="2400" dirty="0">
                <a:latin typeface="Ringside Narrow Book" panose="02000500000000000000" pitchFamily="2" charset="0"/>
              </a:rPr>
            </a:br>
            <a:r>
              <a:rPr lang="en-US" sz="2400" dirty="0">
                <a:latin typeface="Ringside Narrow Book" panose="02000500000000000000" pitchFamily="2" charset="0"/>
              </a:rPr>
              <a:t>life, if offered</a:t>
            </a:r>
            <a:r>
              <a:rPr lang="en-US" sz="2400" baseline="30000" dirty="0">
                <a:latin typeface="Ringside Narrow Book" panose="02000500000000000000" pitchFamily="2" charset="0"/>
              </a:rPr>
              <a:t>2</a:t>
            </a:r>
          </a:p>
          <a:p>
            <a:pPr>
              <a:buFont typeface="Arial" panose="020B0604020202020204" pitchFamily="34" charset="0"/>
              <a:buChar char="•"/>
            </a:pPr>
            <a:endParaRPr lang="en-US" dirty="0"/>
          </a:p>
        </p:txBody>
      </p:sp>
      <p:sp>
        <p:nvSpPr>
          <p:cNvPr id="8" name="Text Placeholder 7">
            <a:extLst>
              <a:ext uri="{FF2B5EF4-FFF2-40B4-BE49-F238E27FC236}">
                <a16:creationId xmlns:a16="http://schemas.microsoft.com/office/drawing/2014/main" id="{5B93FE1D-1AE0-29E3-E7E7-1F3E166D7B5A}"/>
              </a:ext>
            </a:extLst>
          </p:cNvPr>
          <p:cNvSpPr>
            <a:spLocks noGrp="1"/>
          </p:cNvSpPr>
          <p:nvPr>
            <p:ph type="body" sz="quarter" idx="15"/>
          </p:nvPr>
        </p:nvSpPr>
        <p:spPr/>
        <p:txBody>
          <a:bodyPr/>
          <a:lstStyle/>
          <a:p>
            <a:pPr>
              <a:spcBef>
                <a:spcPts val="0"/>
              </a:spcBef>
              <a:spcAft>
                <a:spcPts val="100"/>
              </a:spcAft>
            </a:pPr>
            <a:r>
              <a:rPr lang="en-US" sz="800" dirty="0">
                <a:latin typeface="Ringside Narrow Book" panose="02000500000000000000" pitchFamily="2" charset="0"/>
              </a:rPr>
              <a:t>Converting some or all of your savings to income benefits (referred to as “annuitization”) is a permanent decision. Once income benefit payments have begun, you are unable to change to another option.</a:t>
            </a:r>
          </a:p>
          <a:p>
            <a:pPr marL="137160" indent="-137160">
              <a:spcBef>
                <a:spcPts val="0"/>
              </a:spcBef>
              <a:spcAft>
                <a:spcPts val="100"/>
              </a:spcAft>
              <a:buFont typeface="+mj-lt"/>
              <a:buAutoNum type="arabicPeriod"/>
            </a:pPr>
            <a:r>
              <a:rPr lang="en-US" sz="800" dirty="0">
                <a:latin typeface="Ringside Narrow Book" panose="02000500000000000000" pitchFamily="2" charset="0"/>
              </a:rPr>
              <a:t>Guarantees are based on the claims-paying ability of the issuer.</a:t>
            </a:r>
            <a:endParaRPr lang="en-US" dirty="0"/>
          </a:p>
          <a:p>
            <a:pPr marL="137160" indent="-137160">
              <a:spcBef>
                <a:spcPts val="0"/>
              </a:spcBef>
              <a:spcAft>
                <a:spcPts val="100"/>
              </a:spcAft>
              <a:buFont typeface="+mj-lt"/>
              <a:buAutoNum type="arabicPeriod"/>
            </a:pPr>
            <a:r>
              <a:rPr lang="en-US" dirty="0"/>
              <a:t>Guarantees of fixed monthly payments are only associated with fixed annuities.</a:t>
            </a:r>
          </a:p>
        </p:txBody>
      </p:sp>
      <p:pic>
        <p:nvPicPr>
          <p:cNvPr id="9" name="Graphic 8">
            <a:extLst>
              <a:ext uri="{FF2B5EF4-FFF2-40B4-BE49-F238E27FC236}">
                <a16:creationId xmlns:a16="http://schemas.microsoft.com/office/drawing/2014/main" id="{25403799-53DB-0C8C-74CD-C8446C49FBF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49120" y="3812382"/>
            <a:ext cx="1888331" cy="1888331"/>
          </a:xfrm>
          <a:prstGeom prst="rect">
            <a:avLst/>
          </a:prstGeom>
        </p:spPr>
      </p:pic>
    </p:spTree>
    <p:extLst>
      <p:ext uri="{BB962C8B-B14F-4D97-AF65-F5344CB8AC3E}">
        <p14:creationId xmlns:p14="http://schemas.microsoft.com/office/powerpoint/2010/main" val="140976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a16="http://schemas.microsoft.com/office/drawing/2014/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A1284E-8782-709D-94FD-B82B6D38DE0D}"/>
              </a:ext>
            </a:extLst>
          </p:cNvPr>
          <p:cNvSpPr>
            <a:spLocks noGrp="1"/>
          </p:cNvSpPr>
          <p:nvPr>
            <p:ph type="body" sz="quarter" idx="11"/>
          </p:nvPr>
        </p:nvSpPr>
        <p:spPr>
          <a:xfrm>
            <a:off x="520617" y="1447086"/>
            <a:ext cx="4072404" cy="3471862"/>
          </a:xfrm>
        </p:spPr>
        <p:txBody>
          <a:bodyPr/>
          <a:lstStyle/>
          <a:p>
            <a:r>
              <a:rPr lang="en-US"/>
              <a:t>Have the right mix.</a:t>
            </a:r>
          </a:p>
        </p:txBody>
      </p:sp>
    </p:spTree>
    <p:extLst>
      <p:ext uri="{BB962C8B-B14F-4D97-AF65-F5344CB8AC3E}">
        <p14:creationId xmlns:p14="http://schemas.microsoft.com/office/powerpoint/2010/main" val="6935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EISMICINSTANCE" val="{&quot;format&quot;:&quot;pptx&quot;,&quot;origin&quot;:{&quot;formId&quot;:&quot;3e9f0edc-56f3-4fe6-88e3-aa378a1596cd&quot;,&quot;content&quot;:{&quot;id&quot;:&quot;c6712a88-19c2-4b2d-89e3-13c919b2416f&quot;,&quot;name&quot;:&quot;Investing essentials. 5 principles to invest with confidence&quot;,&quot;format&quot;:&quot;pptx&quot;,&quot;version&quot;:&quot;6.0&quot;,&quot;versionId&quot;:&quot;1dd81c11-242d-47b1-b67f-f7a0e14bba6c&quot;},&quot;formName&quot;:&quot;Investing essentials. 5 principles to invest with confidence&quot;,&quot;contentId&quot;:&quot;c6712a88-19c2-4b2d-89e3-13c919b2416f&quot;,&quot;profileId&quot;:&quot;6302a3d0-9273-4e7d-9e7a-12a68f5b5455&quot;,&quot;fullPathId&quot;:&quot;/dd25e0fc10-29ee-4c73-f7fc-4a29fdf35b16/dfNmE4MzExMTgtZDYxZi04Y2U2LTMzMGUtNzQ1OTc2NmIzNjM2,PT0=,UHJlc2VudGF0aW9u/lf1dd81c11-242d-47b1-b67f-f7a0e14bba6c&quot;,&quot;repository&quot;:&quot;doccenter&quot;,&quot;teamsiteId&quot;:&quot;2791a0fe-d302-40c6-822c-818e873b5bed&quot;,&quot;fullPathName&quot;:&quot;\\All\\Presentation\\Investing essentials. 5 principles to invest with confidence&quot;,&quot;contentVersionId&quot;:&quot;1dd81c11-242d-47b1-b67f-f7a0e14bba6c&quot;,&quot;profileVersionId&quot;:&quot;e649ea7e-4ecb-4bff-8e0e-a889a190a081&quot;},&quot;storages&quot;:[],&quot;generator&quot;:&quot;LiveDoc&quot;,&quot;instanceId&quot;:&quot;8115d85f-5956-4074-bbf9-288594cc341b&quot;,&quot;generationId&quot;:&quot;587d3b63-1024-4ed7-a6d7-899e1a9b43da&quot;,&quot;regionalFormat&quot;:{&quot;name&quot;:&quot;en-US&quot;,&quot;displayName&quot;:&quot;English (United States)&quot;},&quot;instanceStageId&quot;:&quot;da65f861-f37d-4fd6-a046-c62be89e8b66&quot;,&quot;instanceStageType&quot;:2}"/>
</p:tagLst>
</file>

<file path=ppt/theme/theme1.xml><?xml version="1.0" encoding="utf-8"?>
<a:theme xmlns:a="http://schemas.openxmlformats.org/drawingml/2006/main" name="Non-WayFinder Pages with Footer">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ALOY24012A TIAA Webinar Template R2 Black" id="{F15B81AD-5119-184B-B258-6D0F743ACB01}" vid="{F31A07CA-C80B-894E-89D2-5C88BF543D0E}"/>
    </a:ext>
  </a:extLst>
</a:theme>
</file>

<file path=ppt/theme/theme2.xml><?xml version="1.0" encoding="utf-8"?>
<a:theme xmlns:a="http://schemas.openxmlformats.org/drawingml/2006/main" name="Section 1">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ALOY24012A TIAA Webinar Template R2 Black" id="{F15B81AD-5119-184B-B258-6D0F743ACB01}" vid="{FFD35D60-8297-9441-9ACD-DAFC7D88FAF4}"/>
    </a:ext>
  </a:extLst>
</a:theme>
</file>

<file path=ppt/theme/theme3.xml><?xml version="1.0" encoding="utf-8"?>
<a:theme xmlns:a="http://schemas.openxmlformats.org/drawingml/2006/main" name="Section 2">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ALOY24012A TIAA Webinar Template R2 Black" id="{F15B81AD-5119-184B-B258-6D0F743ACB01}" vid="{B36CA535-4208-5448-B168-D479650659DC}"/>
    </a:ext>
  </a:extLst>
</a:theme>
</file>

<file path=ppt/theme/theme4.xml><?xml version="1.0" encoding="utf-8"?>
<a:theme xmlns:a="http://schemas.openxmlformats.org/drawingml/2006/main" name="Section 3">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ALOY24012A TIAA Webinar Template R2 Black" id="{F15B81AD-5119-184B-B258-6D0F743ACB01}" vid="{D9F839B9-468E-654D-A88C-12D58CE6F44F}"/>
    </a:ext>
  </a:extLst>
</a:theme>
</file>

<file path=ppt/theme/theme5.xml><?xml version="1.0" encoding="utf-8"?>
<a:theme xmlns:a="http://schemas.openxmlformats.org/drawingml/2006/main" name="Section 4">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ALOY24012A TIAA Webinar Template R2 Black" id="{F15B81AD-5119-184B-B258-6D0F743ACB01}" vid="{722EB9A8-A529-094E-AB1D-714843C10D66}"/>
    </a:ext>
  </a:extLst>
</a:theme>
</file>

<file path=ppt/theme/theme6.xml><?xml version="1.0" encoding="utf-8"?>
<a:theme xmlns:a="http://schemas.openxmlformats.org/drawingml/2006/main" name="Section 5">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ALOY24012A TIAA Webinar Template R2 Black" id="{F15B81AD-5119-184B-B258-6D0F743ACB01}" vid="{53D1B6B1-7D97-EF40-BB9C-466FD3E19F2D}"/>
    </a:ext>
  </a:extLst>
</a:theme>
</file>

<file path=ppt/theme/theme7.xml><?xml version="1.0" encoding="utf-8"?>
<a:theme xmlns:a="http://schemas.openxmlformats.org/drawingml/2006/main" name="1_Covers">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Arial">
      <a:majorFont>
        <a:latin typeface="TIAA Challenger Semi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ingside Narrow Book"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a:solidFill>
            <a:schemeClr val="tx2"/>
          </a:solidFill>
        </a:ln>
      </a:spPr>
      <a:bodyPr rtlCol="0" anchor="ctr"/>
      <a:lstStyle>
        <a:defPPr algn="ctr">
          <a:defRPr sz="1600" dirty="0" smtClean="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90000"/>
          </a:lnSpc>
          <a:spcBef>
            <a:spcPts val="0"/>
          </a:spcBef>
          <a:spcAft>
            <a:spcPts val="600"/>
          </a:spcAft>
          <a:buFont typeface="Arial" panose="020B0604020202020204" pitchFamily="34" charset="0"/>
          <a:buNone/>
          <a:defRPr sz="2400" spc="0" dirty="0" smtClean="0">
            <a:latin typeface="Ringside Narrow Book" panose="02000500000000000000" pitchFamily="2" charset="0"/>
            <a:cs typeface="Sentinel Book" panose="02060603060506030203" pitchFamily="18" charset="0"/>
          </a:defRPr>
        </a:defPPr>
      </a:lstStyle>
    </a:txDef>
  </a:objectDefaults>
  <a:extraClrSchemeLst/>
  <a:custClrLst>
    <a:custClr name="Insight">
      <a:srgbClr val="E4FB5B"/>
    </a:custClr>
    <a:custClr name="Status Red">
      <a:srgbClr val="FF343B"/>
    </a:custClr>
    <a:custClr name="Status Orange">
      <a:srgbClr val="FFA500"/>
    </a:custClr>
    <a:custClr name="Ethos Blue 200">
      <a:srgbClr val="989FBB"/>
    </a:custClr>
    <a:custClr name="Ethos Blue 250">
      <a:srgbClr val="8189AC"/>
    </a:custClr>
    <a:custClr name="Ethos Blue 300">
      <a:srgbClr val="6D779F"/>
    </a:custClr>
    <a:custClr name="Ethos Blue 400">
      <a:srgbClr val="2F3C75"/>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30DAFE5BFD9C478D59625056C551F4" ma:contentTypeVersion="39" ma:contentTypeDescription="Create a new document." ma:contentTypeScope="" ma:versionID="4f0fcec4b75c1652dd35afe3df71f42f">
  <xsd:schema xmlns:xsd="http://www.w3.org/2001/XMLSchema" xmlns:xs="http://www.w3.org/2001/XMLSchema" xmlns:p="http://schemas.microsoft.com/office/2006/metadata/properties" xmlns:ns2="509b3f31-825d-4ef3-9e3e-bec476ab5d2e" xmlns:ns3="a2ec5b08-2487-4add-a4db-478d667c286b" targetNamespace="http://schemas.microsoft.com/office/2006/metadata/properties" ma:root="true" ma:fieldsID="1d38a752392f4d422025f011ed7ebcec" ns2:_="" ns3:_="">
    <xsd:import namespace="509b3f31-825d-4ef3-9e3e-bec476ab5d2e"/>
    <xsd:import namespace="a2ec5b08-2487-4add-a4db-478d667c28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ServiceLocation"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9b3f31-825d-4ef3-9e3e-bec476ab5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element name="Teams_Channel_Section_Location" ma:index="40" nillable="true" ma:displayName="Teams Channel Section Location" ma:internalName="Teams_Channel_Section_Location">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1d038b50-52dc-447d-ac2e-a29bd036c4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ec5b08-2487-4add-a4db-478d667c286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44" nillable="true" ma:displayName="Taxonomy Catch All Column" ma:hidden="true" ma:list="{f094e6fd-d2b3-437c-bf62-72cfa86f9d6b}" ma:internalName="TaxCatchAll" ma:showField="CatchAllData" ma:web="a2ec5b08-2487-4add-a4db-478d667c28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_Collaboration_Space_Locked xmlns="509b3f31-825d-4ef3-9e3e-bec476ab5d2e" xsi:nil="true"/>
    <Teams_Channel_Section_Location xmlns="509b3f31-825d-4ef3-9e3e-bec476ab5d2e" xsi:nil="true"/>
    <Templates xmlns="509b3f31-825d-4ef3-9e3e-bec476ab5d2e" xsi:nil="true"/>
    <Self_Registration_Enabled xmlns="509b3f31-825d-4ef3-9e3e-bec476ab5d2e" xsi:nil="true"/>
    <Has_Leaders_Only_SectionGroup xmlns="509b3f31-825d-4ef3-9e3e-bec476ab5d2e" xsi:nil="true"/>
    <DefaultSectionNames xmlns="509b3f31-825d-4ef3-9e3e-bec476ab5d2e" xsi:nil="true"/>
    <Invited_Members xmlns="509b3f31-825d-4ef3-9e3e-bec476ab5d2e" xsi:nil="true"/>
    <Member_Groups xmlns="509b3f31-825d-4ef3-9e3e-bec476ab5d2e">
      <UserInfo>
        <DisplayName/>
        <AccountId xsi:nil="true"/>
        <AccountType/>
      </UserInfo>
    </Member_Groups>
    <CultureName xmlns="509b3f31-825d-4ef3-9e3e-bec476ab5d2e" xsi:nil="true"/>
    <AppVersion xmlns="509b3f31-825d-4ef3-9e3e-bec476ab5d2e" xsi:nil="true"/>
    <LMS_Mappings xmlns="509b3f31-825d-4ef3-9e3e-bec476ab5d2e" xsi:nil="true"/>
    <Members xmlns="509b3f31-825d-4ef3-9e3e-bec476ab5d2e">
      <UserInfo>
        <DisplayName/>
        <AccountId xsi:nil="true"/>
        <AccountType/>
      </UserInfo>
    </Members>
    <TaxCatchAll xmlns="a2ec5b08-2487-4add-a4db-478d667c286b" xsi:nil="true"/>
    <FolderType xmlns="509b3f31-825d-4ef3-9e3e-bec476ab5d2e" xsi:nil="true"/>
    <Distribution_Groups xmlns="509b3f31-825d-4ef3-9e3e-bec476ab5d2e" xsi:nil="true"/>
    <lcf76f155ced4ddcb4097134ff3c332f xmlns="509b3f31-825d-4ef3-9e3e-bec476ab5d2e">
      <Terms xmlns="http://schemas.microsoft.com/office/infopath/2007/PartnerControls"/>
    </lcf76f155ced4ddcb4097134ff3c332f>
    <Invited_Leaders xmlns="509b3f31-825d-4ef3-9e3e-bec476ab5d2e" xsi:nil="true"/>
    <IsNotebookLocked xmlns="509b3f31-825d-4ef3-9e3e-bec476ab5d2e" xsi:nil="true"/>
    <Math_Settings xmlns="509b3f31-825d-4ef3-9e3e-bec476ab5d2e" xsi:nil="true"/>
    <Owner xmlns="509b3f31-825d-4ef3-9e3e-bec476ab5d2e">
      <UserInfo>
        <DisplayName/>
        <AccountId xsi:nil="true"/>
        <AccountType/>
      </UserInfo>
    </Owner>
    <TeamsChannelId xmlns="509b3f31-825d-4ef3-9e3e-bec476ab5d2e" xsi:nil="true"/>
    <NotebookType xmlns="509b3f31-825d-4ef3-9e3e-bec476ab5d2e" xsi:nil="true"/>
    <Leaders xmlns="509b3f31-825d-4ef3-9e3e-bec476ab5d2e">
      <UserInfo>
        <DisplayName/>
        <AccountId xsi:nil="true"/>
        <AccountType/>
      </UserInfo>
    </Leaders>
  </documentManagement>
</p:properties>
</file>

<file path=customXml/itemProps1.xml><?xml version="1.0" encoding="utf-8"?>
<ds:datastoreItem xmlns:ds="http://schemas.openxmlformats.org/officeDocument/2006/customXml" ds:itemID="{A07CCC68-2D59-4504-9DC1-74921BA15007}"/>
</file>

<file path=customXml/itemProps2.xml><?xml version="1.0" encoding="utf-8"?>
<ds:datastoreItem xmlns:ds="http://schemas.openxmlformats.org/officeDocument/2006/customXml" ds:itemID="{2F9E7741-EF9C-46AE-A3F7-996D74B090DA}"/>
</file>

<file path=customXml/itemProps3.xml><?xml version="1.0" encoding="utf-8"?>
<ds:datastoreItem xmlns:ds="http://schemas.openxmlformats.org/officeDocument/2006/customXml" ds:itemID="{1DBA8680-6452-42DC-83B2-A70C850D6702}"/>
</file>

<file path=docProps/app.xml><?xml version="1.0" encoding="utf-8"?>
<Properties xmlns="http://schemas.openxmlformats.org/officeDocument/2006/extended-properties" xmlns:vt="http://schemas.openxmlformats.org/officeDocument/2006/docPropsVTypes">
  <Template/>
  <TotalTime>11119</TotalTime>
  <Words>7569</Words>
  <Application>Microsoft Office PowerPoint</Application>
  <PresentationFormat>Widescreen</PresentationFormat>
  <Paragraphs>457</Paragraphs>
  <Slides>29</Slides>
  <Notes>29</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29</vt:i4>
      </vt:variant>
    </vt:vector>
  </HeadingPairs>
  <TitlesOfParts>
    <vt:vector size="44" baseType="lpstr">
      <vt:lpstr>TIAA Challenger Black</vt:lpstr>
      <vt:lpstr>Aptos</vt:lpstr>
      <vt:lpstr>Ringside Narrow Book</vt:lpstr>
      <vt:lpstr>TIAA Challenger Semibold</vt:lpstr>
      <vt:lpstr>Sentinel Book</vt:lpstr>
      <vt:lpstr>Courier New</vt:lpstr>
      <vt:lpstr>Arial</vt:lpstr>
      <vt:lpstr>Ringside Narrow</vt:lpstr>
      <vt:lpstr>Non-WayFinder Pages with Footer</vt:lpstr>
      <vt:lpstr>Section 1</vt:lpstr>
      <vt:lpstr>Section 2</vt:lpstr>
      <vt:lpstr>Section 3</vt:lpstr>
      <vt:lpstr>Section 4</vt:lpstr>
      <vt:lpstr>Section 5</vt:lpstr>
      <vt:lpstr>1_Covers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Kapusta</dc:creator>
  <cp:lastModifiedBy>Eppard, Mandy Blosser (alb8tb)</cp:lastModifiedBy>
  <cp:revision>341</cp:revision>
  <cp:lastPrinted>2024-08-26T15:26:00Z</cp:lastPrinted>
  <dcterms:created xsi:type="dcterms:W3CDTF">2023-11-17T21:32:48Z</dcterms:created>
  <dcterms:modified xsi:type="dcterms:W3CDTF">2025-09-15T15:37:12Z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Covers:3\Non-WayFinder Pages with Footer:3\Section 1:3\Section 2:3\Section 3:3\Section 4:3\Section 5:3</vt:lpwstr>
  </property>
  <property fmtid="{D5CDD505-2E9C-101B-9397-08002B2CF9AE}" pid="3" name="ClassificationContentMarkingFooterText">
    <vt:lpwstr>Confidential (C)</vt:lpwstr>
  </property>
  <property fmtid="{D5CDD505-2E9C-101B-9397-08002B2CF9AE}" pid="4" name="ContentTypeId">
    <vt:lpwstr>0x0101003630DAFE5BFD9C478D59625056C551F4</vt:lpwstr>
  </property>
  <property fmtid="{D5CDD505-2E9C-101B-9397-08002B2CF9AE}" pid="5" name="MSIP_Label_923fbcac-c1a0-42ae-9212-22391b0bb07a_Enabled">
    <vt:lpwstr>true</vt:lpwstr>
  </property>
  <property fmtid="{D5CDD505-2E9C-101B-9397-08002B2CF9AE}" pid="6" name="MSIP_Label_923fbcac-c1a0-42ae-9212-22391b0bb07a_SetDate">
    <vt:lpwstr>2024-11-08T20:14:42Z</vt:lpwstr>
  </property>
  <property fmtid="{D5CDD505-2E9C-101B-9397-08002B2CF9AE}" pid="7" name="MSIP_Label_923fbcac-c1a0-42ae-9212-22391b0bb07a_Method">
    <vt:lpwstr>Privileged</vt:lpwstr>
  </property>
  <property fmtid="{D5CDD505-2E9C-101B-9397-08002B2CF9AE}" pid="8" name="MSIP_Label_923fbcac-c1a0-42ae-9212-22391b0bb07a_Name">
    <vt:lpwstr>TIAA-Sensitivity-Public-Standard</vt:lpwstr>
  </property>
  <property fmtid="{D5CDD505-2E9C-101B-9397-08002B2CF9AE}" pid="9" name="MSIP_Label_923fbcac-c1a0-42ae-9212-22391b0bb07a_SiteId">
    <vt:lpwstr>67080e55-9c90-409b-9421-7fab7df8331b</vt:lpwstr>
  </property>
  <property fmtid="{D5CDD505-2E9C-101B-9397-08002B2CF9AE}" pid="10" name="MSIP_Label_923fbcac-c1a0-42ae-9212-22391b0bb07a_ActionId">
    <vt:lpwstr>9a982d07-6c12-4bb2-9927-f102741e787b</vt:lpwstr>
  </property>
  <property fmtid="{D5CDD505-2E9C-101B-9397-08002B2CF9AE}" pid="11" name="MSIP_Label_923fbcac-c1a0-42ae-9212-22391b0bb07a_ContentBits">
    <vt:lpwstr>0</vt:lpwstr>
  </property>
</Properties>
</file>