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302" r:id="rId3"/>
    <p:sldId id="303" r:id="rId4"/>
    <p:sldId id="304" r:id="rId5"/>
    <p:sldId id="305" r:id="rId6"/>
    <p:sldId id="257" r:id="rId7"/>
    <p:sldId id="256" r:id="rId8"/>
    <p:sldId id="285" r:id="rId9"/>
    <p:sldId id="287" r:id="rId10"/>
    <p:sldId id="264" r:id="rId11"/>
    <p:sldId id="278" r:id="rId12"/>
    <p:sldId id="288" r:id="rId13"/>
    <p:sldId id="284" r:id="rId14"/>
    <p:sldId id="289" r:id="rId15"/>
    <p:sldId id="292" r:id="rId16"/>
    <p:sldId id="294" r:id="rId17"/>
    <p:sldId id="295" r:id="rId18"/>
  </p:sldIdLst>
  <p:sldSz cx="6858000" cy="9144000" type="screen4x3"/>
  <p:notesSz cx="7010400" cy="9296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466" y="-7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9BA894-E17A-4B4B-B667-E90714409F56}" type="datetimeFigureOut">
              <a:rPr lang="en-US" smtClean="0"/>
              <a:pPr/>
              <a:t>7/25/2012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D1ECB8-72E0-4D72-8963-E54DE095FF9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BA894-E17A-4B4B-B667-E90714409F56}" type="datetimeFigureOut">
              <a:rPr lang="en-US" smtClean="0"/>
              <a:pPr/>
              <a:t>7/25/2012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D1ECB8-72E0-4D72-8963-E54DE095FF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BA894-E17A-4B4B-B667-E90714409F56}" type="datetimeFigureOut">
              <a:rPr lang="en-US" smtClean="0"/>
              <a:pPr/>
              <a:t>7/25/2012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D1ECB8-72E0-4D72-8963-E54DE095FF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BA894-E17A-4B4B-B667-E90714409F56}" type="datetimeFigureOut">
              <a:rPr lang="en-US" smtClean="0"/>
              <a:pPr/>
              <a:t>7/25/2012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D1ECB8-72E0-4D72-8963-E54DE095FF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9BA894-E17A-4B4B-B667-E90714409F56}" type="datetimeFigureOut">
              <a:rPr lang="en-US" smtClean="0"/>
              <a:pPr/>
              <a:t>7/25/2012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D1ECB8-72E0-4D72-8963-E54DE095FF9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9BA894-E17A-4B4B-B667-E90714409F56}" type="datetimeFigureOut">
              <a:rPr lang="en-US" smtClean="0"/>
              <a:pPr/>
              <a:t>7/25/2012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D1ECB8-72E0-4D72-8963-E54DE095FF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9BA894-E17A-4B4B-B667-E90714409F56}" type="datetimeFigureOut">
              <a:rPr lang="en-US" smtClean="0"/>
              <a:pPr/>
              <a:t>7/25/2012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D1ECB8-72E0-4D72-8963-E54DE095FF9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9BA894-E17A-4B4B-B667-E90714409F56}" type="datetimeFigureOut">
              <a:rPr lang="en-US" smtClean="0"/>
              <a:pPr/>
              <a:t>7/25/2012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D1ECB8-72E0-4D72-8963-E54DE095FF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BA894-E17A-4B4B-B667-E90714409F56}" type="datetimeFigureOut">
              <a:rPr lang="en-US" smtClean="0"/>
              <a:pPr/>
              <a:t>7/25/2012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D1ECB8-72E0-4D72-8963-E54DE095FF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BA894-E17A-4B4B-B667-E90714409F56}" type="datetimeFigureOut">
              <a:rPr lang="en-US" smtClean="0"/>
              <a:pPr/>
              <a:t>7/25/2012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D1ECB8-72E0-4D72-8963-E54DE095FF9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9BA894-E17A-4B4B-B667-E90714409F56}" type="datetimeFigureOut">
              <a:rPr lang="en-US" smtClean="0"/>
              <a:pPr/>
              <a:t>7/25/2012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D1ECB8-72E0-4D72-8963-E54DE095FF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09BA894-E17A-4B4B-B667-E90714409F56}" type="datetimeFigureOut">
              <a:rPr lang="en-US" smtClean="0"/>
              <a:pPr/>
              <a:t>7/25/2012</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1D1ECB8-72E0-4D72-8963-E54DE095FF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srcRect r="19231"/>
          <a:stretch>
            <a:fillRect/>
          </a:stretch>
        </p:blipFill>
        <p:spPr>
          <a:xfrm>
            <a:off x="304800" y="3298210"/>
            <a:ext cx="4800600" cy="1768475"/>
          </a:xfrm>
          <a:prstGeom prst="rect">
            <a:avLst/>
          </a:prstGeom>
        </p:spPr>
      </p:pic>
      <p:pic>
        <p:nvPicPr>
          <p:cNvPr id="1027" name="Picture 3"/>
          <p:cNvPicPr>
            <a:picLocks noChangeAspect="1" noChangeArrowheads="1"/>
          </p:cNvPicPr>
          <p:nvPr/>
        </p:nvPicPr>
        <p:blipFill rotWithShape="1">
          <a:blip r:embed="rId3" cstate="print"/>
          <a:srcRect b="19841"/>
          <a:stretch/>
        </p:blipFill>
        <p:spPr bwMode="auto">
          <a:xfrm>
            <a:off x="381000" y="631211"/>
            <a:ext cx="4953000" cy="2214748"/>
          </a:xfrm>
          <a:prstGeom prst="rect">
            <a:avLst/>
          </a:prstGeom>
          <a:noFill/>
          <a:ln w="9525">
            <a:noFill/>
            <a:miter lim="800000"/>
            <a:headEnd/>
            <a:tailEnd/>
          </a:ln>
        </p:spPr>
      </p:pic>
      <p:sp>
        <p:nvSpPr>
          <p:cNvPr id="12" name="Rectangle 11"/>
          <p:cNvSpPr/>
          <p:nvPr/>
        </p:nvSpPr>
        <p:spPr>
          <a:xfrm>
            <a:off x="1219199" y="1453508"/>
            <a:ext cx="7620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86200" y="1240810"/>
            <a:ext cx="26670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To begin a Requisition: </a:t>
            </a:r>
          </a:p>
          <a:p>
            <a:pPr marL="228600" indent="-228600">
              <a:buFont typeface="+mj-lt"/>
              <a:buAutoNum type="arabicPeriod"/>
            </a:pPr>
            <a:r>
              <a:rPr lang="en-US" sz="1200" dirty="0" smtClean="0"/>
              <a:t>Click </a:t>
            </a:r>
            <a:r>
              <a:rPr lang="en-US" sz="1200" b="1" dirty="0" smtClean="0"/>
              <a:t>Main Menu</a:t>
            </a:r>
          </a:p>
          <a:p>
            <a:pPr marL="228600" indent="-228600">
              <a:buFont typeface="+mj-lt"/>
              <a:buAutoNum type="arabicPeriod"/>
            </a:pPr>
            <a:r>
              <a:rPr lang="en-US" sz="1200" dirty="0" smtClean="0"/>
              <a:t>Click </a:t>
            </a:r>
            <a:r>
              <a:rPr lang="en-US" sz="1200" b="1" dirty="0" smtClean="0"/>
              <a:t>eProcurement</a:t>
            </a:r>
          </a:p>
          <a:p>
            <a:pPr marL="228600" indent="-228600">
              <a:buFont typeface="+mj-lt"/>
              <a:buAutoNum type="arabicPeriod"/>
            </a:pPr>
            <a:r>
              <a:rPr lang="en-US" sz="1200" dirty="0" smtClean="0"/>
              <a:t>Click </a:t>
            </a:r>
            <a:r>
              <a:rPr lang="en-US" sz="1200" b="1" dirty="0" smtClean="0"/>
              <a:t>Create Requisition</a:t>
            </a:r>
          </a:p>
          <a:p>
            <a:pPr marL="228600" indent="-228600">
              <a:buFont typeface="+mj-lt"/>
              <a:buAutoNum type="arabicPeriod"/>
            </a:pPr>
            <a:endParaRPr lang="en-US" sz="1200" dirty="0"/>
          </a:p>
        </p:txBody>
      </p:sp>
      <p:sp>
        <p:nvSpPr>
          <p:cNvPr id="13" name="Rectangle 12"/>
          <p:cNvSpPr/>
          <p:nvPr/>
        </p:nvSpPr>
        <p:spPr>
          <a:xfrm>
            <a:off x="1219200" y="4457112"/>
            <a:ext cx="12192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886200" y="3526810"/>
            <a:ext cx="2590800" cy="646331"/>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Enter a </a:t>
            </a:r>
            <a:r>
              <a:rPr lang="en-US" sz="1200" b="1" dirty="0" smtClean="0"/>
              <a:t>Requisition Name</a:t>
            </a:r>
          </a:p>
          <a:p>
            <a:r>
              <a:rPr lang="en-US" sz="1200" dirty="0" smtClean="0"/>
              <a:t>Select step 2: </a:t>
            </a:r>
            <a:r>
              <a:rPr lang="en-US" sz="1200" b="1" dirty="0" smtClean="0"/>
              <a:t>Add Items and Services</a:t>
            </a:r>
          </a:p>
          <a:p>
            <a:endParaRPr lang="en-US" sz="1200" dirty="0"/>
          </a:p>
        </p:txBody>
      </p:sp>
      <p:cxnSp>
        <p:nvCxnSpPr>
          <p:cNvPr id="16" name="Straight Arrow Connector 15"/>
          <p:cNvCxnSpPr/>
          <p:nvPr/>
        </p:nvCxnSpPr>
        <p:spPr>
          <a:xfrm flipV="1">
            <a:off x="1600200" y="3984010"/>
            <a:ext cx="457200" cy="457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p:nvPr/>
        </p:nvPicPr>
        <p:blipFill>
          <a:blip r:embed="rId4" cstate="print"/>
          <a:stretch>
            <a:fillRect/>
          </a:stretch>
        </p:blipFill>
        <p:spPr>
          <a:xfrm>
            <a:off x="304800" y="5431810"/>
            <a:ext cx="5410200" cy="3200399"/>
          </a:xfrm>
          <a:prstGeom prst="rect">
            <a:avLst/>
          </a:prstGeom>
        </p:spPr>
      </p:pic>
      <p:sp>
        <p:nvSpPr>
          <p:cNvPr id="18" name="TextBox 17"/>
          <p:cNvSpPr txBox="1"/>
          <p:nvPr/>
        </p:nvSpPr>
        <p:spPr>
          <a:xfrm>
            <a:off x="3962400" y="6498610"/>
            <a:ext cx="2590800" cy="2492990"/>
          </a:xfrm>
          <a:prstGeom prst="rect">
            <a:avLst/>
          </a:prstGeom>
          <a:solidFill>
            <a:schemeClr val="bg1"/>
          </a:solidFill>
          <a:ln w="19050">
            <a:solidFill>
              <a:schemeClr val="tx2">
                <a:lumMod val="75000"/>
              </a:schemeClr>
            </a:solidFill>
          </a:ln>
        </p:spPr>
        <p:txBody>
          <a:bodyPr wrap="square" rtlCol="0">
            <a:spAutoFit/>
          </a:bodyPr>
          <a:lstStyle/>
          <a:p>
            <a:r>
              <a:rPr lang="en-US" sz="1200" dirty="0"/>
              <a:t>To search the catalog – enter one of the search criteria:</a:t>
            </a:r>
          </a:p>
          <a:p>
            <a:pPr marL="228600" lvl="0" indent="-228600"/>
            <a:r>
              <a:rPr lang="en-US" sz="1200" dirty="0" smtClean="0"/>
              <a:t>1. </a:t>
            </a:r>
            <a:r>
              <a:rPr lang="en-US" sz="1200" b="1" dirty="0" smtClean="0"/>
              <a:t>Description</a:t>
            </a:r>
            <a:r>
              <a:rPr lang="en-US" sz="1200" dirty="0" smtClean="0"/>
              <a:t> </a:t>
            </a:r>
            <a:r>
              <a:rPr lang="en-US" sz="1200" dirty="0"/>
              <a:t>– Searches for </a:t>
            </a:r>
            <a:r>
              <a:rPr lang="en-US" sz="1200" dirty="0" smtClean="0"/>
              <a:t>items</a:t>
            </a:r>
          </a:p>
          <a:p>
            <a:pPr marL="228600" lvl="0" indent="-228600"/>
            <a:r>
              <a:rPr lang="en-US" sz="1200" dirty="0" smtClean="0"/>
              <a:t>that </a:t>
            </a:r>
            <a:r>
              <a:rPr lang="en-US" sz="1200" dirty="0"/>
              <a:t>have a matching </a:t>
            </a:r>
            <a:r>
              <a:rPr lang="en-US" sz="1200" dirty="0" smtClean="0"/>
              <a:t>description</a:t>
            </a:r>
          </a:p>
          <a:p>
            <a:pPr lvl="0"/>
            <a:r>
              <a:rPr lang="en-US" sz="1200" dirty="0" smtClean="0"/>
              <a:t>2. </a:t>
            </a:r>
            <a:r>
              <a:rPr lang="en-US" sz="1200" b="1" dirty="0" smtClean="0"/>
              <a:t>Manufacturer’s </a:t>
            </a:r>
            <a:r>
              <a:rPr lang="en-US" sz="1200" b="1" dirty="0"/>
              <a:t>Item ID </a:t>
            </a:r>
            <a:r>
              <a:rPr lang="en-US" sz="1200" dirty="0"/>
              <a:t>– Searches for items that have a matching catalog number from the manufacturer</a:t>
            </a:r>
          </a:p>
          <a:p>
            <a:pPr lvl="0"/>
            <a:r>
              <a:rPr lang="en-US" sz="1200" dirty="0" smtClean="0"/>
              <a:t>3. </a:t>
            </a:r>
            <a:r>
              <a:rPr lang="en-US" sz="1200" b="1" dirty="0" smtClean="0"/>
              <a:t>Vendor </a:t>
            </a:r>
            <a:r>
              <a:rPr lang="en-US" sz="1200" b="1" dirty="0"/>
              <a:t>Item ID </a:t>
            </a:r>
            <a:r>
              <a:rPr lang="en-US" sz="1200" dirty="0"/>
              <a:t>– Searches for items that have a matching catalog number from the vendor</a:t>
            </a:r>
          </a:p>
          <a:p>
            <a:pPr lvl="0"/>
            <a:r>
              <a:rPr lang="en-US" sz="1200" dirty="0" smtClean="0"/>
              <a:t>4. </a:t>
            </a:r>
            <a:r>
              <a:rPr lang="en-US" sz="1200" b="1" dirty="0" smtClean="0"/>
              <a:t>Item </a:t>
            </a:r>
            <a:r>
              <a:rPr lang="en-US" sz="1200" b="1" dirty="0"/>
              <a:t>ID </a:t>
            </a:r>
            <a:r>
              <a:rPr lang="en-US" sz="1200" dirty="0"/>
              <a:t>– Searches for items that have a matching UVAMC Item ID</a:t>
            </a:r>
          </a:p>
          <a:p>
            <a:endParaRPr lang="en-US" sz="1200" dirty="0"/>
          </a:p>
        </p:txBody>
      </p:sp>
      <p:sp>
        <p:nvSpPr>
          <p:cNvPr id="19" name="TextBox 18"/>
          <p:cNvSpPr txBox="1"/>
          <p:nvPr/>
        </p:nvSpPr>
        <p:spPr>
          <a:xfrm>
            <a:off x="3962400" y="5584210"/>
            <a:ext cx="2590800" cy="646331"/>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Click the </a:t>
            </a:r>
            <a:r>
              <a:rPr lang="en-US" sz="1200" b="1" dirty="0" smtClean="0"/>
              <a:t>Catalog</a:t>
            </a:r>
            <a:r>
              <a:rPr lang="en-US" sz="1200" dirty="0" smtClean="0"/>
              <a:t> tab to open the </a:t>
            </a:r>
            <a:r>
              <a:rPr lang="en-US" sz="1200" b="1" dirty="0" smtClean="0"/>
              <a:t>Search Catalog.</a:t>
            </a:r>
            <a:endParaRPr lang="en-US" sz="1200" dirty="0" smtClean="0"/>
          </a:p>
          <a:p>
            <a:endParaRPr lang="en-US" sz="1200" dirty="0"/>
          </a:p>
        </p:txBody>
      </p:sp>
      <p:cxnSp>
        <p:nvCxnSpPr>
          <p:cNvPr id="20" name="Straight Arrow Connector 19"/>
          <p:cNvCxnSpPr/>
          <p:nvPr/>
        </p:nvCxnSpPr>
        <p:spPr>
          <a:xfrm flipH="1">
            <a:off x="609600" y="5736610"/>
            <a:ext cx="3352800" cy="457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66800" y="164068"/>
            <a:ext cx="4800600" cy="369332"/>
          </a:xfrm>
          <a:prstGeom prst="rect">
            <a:avLst/>
          </a:prstGeom>
          <a:solidFill>
            <a:schemeClr val="bg1"/>
          </a:solidFill>
          <a:ln w="19050">
            <a:solidFill>
              <a:schemeClr val="tx2">
                <a:lumMod val="75000"/>
              </a:schemeClr>
            </a:solidFill>
          </a:ln>
        </p:spPr>
        <p:txBody>
          <a:bodyPr wrap="square" rtlCol="0">
            <a:spAutoFit/>
          </a:bodyPr>
          <a:lstStyle/>
          <a:p>
            <a:pPr algn="ctr"/>
            <a:r>
              <a:rPr lang="en-US" dirty="0" smtClean="0"/>
              <a:t>Creating </a:t>
            </a:r>
            <a:r>
              <a:rPr lang="en-US" dirty="0" smtClean="0"/>
              <a:t>a Catalog Requisition – Split Funding</a:t>
            </a:r>
          </a:p>
        </p:txBody>
      </p:sp>
      <p:cxnSp>
        <p:nvCxnSpPr>
          <p:cNvPr id="21" name="Straight Connector 20"/>
          <p:cNvCxnSpPr/>
          <p:nvPr/>
        </p:nvCxnSpPr>
        <p:spPr>
          <a:xfrm>
            <a:off x="0" y="306961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20321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524000" y="0"/>
            <a:ext cx="4191000" cy="338554"/>
          </a:xfrm>
          <a:prstGeom prst="rect">
            <a:avLst/>
          </a:prstGeom>
          <a:solidFill>
            <a:schemeClr val="bg1"/>
          </a:solidFill>
          <a:ln w="19050">
            <a:solidFill>
              <a:schemeClr val="tx2">
                <a:lumMod val="75000"/>
              </a:schemeClr>
            </a:solidFill>
          </a:ln>
        </p:spPr>
        <p:txBody>
          <a:bodyPr wrap="square" rtlCol="0">
            <a:spAutoFit/>
          </a:bodyPr>
          <a:lstStyle/>
          <a:p>
            <a:r>
              <a:rPr lang="en-US" sz="1600" dirty="0" smtClean="0"/>
              <a:t>5. Reviewing and Tracking Requisition Approvals</a:t>
            </a:r>
          </a:p>
        </p:txBody>
      </p:sp>
      <p:cxnSp>
        <p:nvCxnSpPr>
          <p:cNvPr id="21" name="Straight Connector 20"/>
          <p:cNvCxnSpPr/>
          <p:nvPr/>
        </p:nvCxnSpPr>
        <p:spPr>
          <a:xfrm>
            <a:off x="0" y="54864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 y="457200"/>
            <a:ext cx="5943600" cy="830997"/>
          </a:xfrm>
          <a:prstGeom prst="rect">
            <a:avLst/>
          </a:prstGeom>
          <a:solidFill>
            <a:schemeClr val="bg1"/>
          </a:solidFill>
          <a:ln w="19050">
            <a:solidFill>
              <a:schemeClr val="tx2">
                <a:lumMod val="75000"/>
              </a:schemeClr>
            </a:solidFill>
          </a:ln>
        </p:spPr>
        <p:txBody>
          <a:bodyPr wrap="square" rtlCol="0">
            <a:spAutoFit/>
          </a:bodyPr>
          <a:lstStyle/>
          <a:p>
            <a:r>
              <a:rPr lang="en-US" sz="1600" dirty="0" smtClean="0"/>
              <a:t>Once a requisition has been saved and submitted, you – as the requester – can review what approvals are required, as well as track which approvals have been received and which are pending.</a:t>
            </a:r>
          </a:p>
        </p:txBody>
      </p:sp>
      <p:pic>
        <p:nvPicPr>
          <p:cNvPr id="4098" name="Picture 2"/>
          <p:cNvPicPr>
            <a:picLocks noChangeAspect="1" noChangeArrowheads="1"/>
          </p:cNvPicPr>
          <p:nvPr/>
        </p:nvPicPr>
        <p:blipFill>
          <a:blip r:embed="rId2" cstate="print"/>
          <a:srcRect/>
          <a:stretch>
            <a:fillRect/>
          </a:stretch>
        </p:blipFill>
        <p:spPr bwMode="auto">
          <a:xfrm>
            <a:off x="304800" y="1371600"/>
            <a:ext cx="6096000" cy="3505200"/>
          </a:xfrm>
          <a:prstGeom prst="rect">
            <a:avLst/>
          </a:prstGeom>
          <a:noFill/>
          <a:ln w="9525">
            <a:noFill/>
            <a:miter lim="800000"/>
            <a:headEnd/>
            <a:tailEnd/>
          </a:ln>
        </p:spPr>
      </p:pic>
      <p:sp>
        <p:nvSpPr>
          <p:cNvPr id="14" name="TextBox 13"/>
          <p:cNvSpPr txBox="1"/>
          <p:nvPr/>
        </p:nvSpPr>
        <p:spPr>
          <a:xfrm>
            <a:off x="3886200" y="1371600"/>
            <a:ext cx="25146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Manage Requisitions:</a:t>
            </a:r>
          </a:p>
          <a:p>
            <a:pPr marL="228600" indent="-228600">
              <a:buFont typeface="+mj-lt"/>
              <a:buAutoNum type="arabicPeriod"/>
            </a:pPr>
            <a:r>
              <a:rPr lang="en-US" sz="1200" dirty="0" smtClean="0"/>
              <a:t>Click</a:t>
            </a:r>
            <a:r>
              <a:rPr lang="en-US" sz="1200" b="1" dirty="0" smtClean="0"/>
              <a:t> Main Menu</a:t>
            </a:r>
          </a:p>
          <a:p>
            <a:pPr marL="228600" indent="-228600">
              <a:buFont typeface="+mj-lt"/>
              <a:buAutoNum type="arabicPeriod"/>
            </a:pPr>
            <a:r>
              <a:rPr lang="en-US" sz="1200" dirty="0" smtClean="0"/>
              <a:t>Click</a:t>
            </a:r>
            <a:r>
              <a:rPr lang="en-US" sz="1200" b="1" dirty="0" smtClean="0"/>
              <a:t> eProcurement</a:t>
            </a:r>
          </a:p>
          <a:p>
            <a:pPr marL="228600" indent="-228600">
              <a:buFont typeface="+mj-lt"/>
              <a:buAutoNum type="arabicPeriod"/>
            </a:pPr>
            <a:r>
              <a:rPr lang="en-US" sz="1200" dirty="0" smtClean="0"/>
              <a:t>Click</a:t>
            </a:r>
            <a:r>
              <a:rPr lang="en-US" sz="1200" b="1" dirty="0" smtClean="0"/>
              <a:t> Manage Requisitions</a:t>
            </a:r>
          </a:p>
          <a:p>
            <a:endParaRPr lang="en-US" sz="1200" dirty="0"/>
          </a:p>
        </p:txBody>
      </p:sp>
      <p:sp>
        <p:nvSpPr>
          <p:cNvPr id="23" name="TextBox 22"/>
          <p:cNvSpPr txBox="1"/>
          <p:nvPr/>
        </p:nvSpPr>
        <p:spPr>
          <a:xfrm>
            <a:off x="3657600" y="2438401"/>
            <a:ext cx="3048000" cy="1200329"/>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The page will default to what has been submitted in the last 30 days.  You can change the Search Requisitions criteria and press the Search button to see a different group of requisitions.</a:t>
            </a:r>
            <a:endParaRPr lang="en-US" sz="1200" b="1" dirty="0" smtClean="0"/>
          </a:p>
          <a:p>
            <a:endParaRPr lang="en-US" sz="1200" dirty="0"/>
          </a:p>
        </p:txBody>
      </p:sp>
      <p:sp>
        <p:nvSpPr>
          <p:cNvPr id="24" name="TextBox 23"/>
          <p:cNvSpPr txBox="1"/>
          <p:nvPr/>
        </p:nvSpPr>
        <p:spPr>
          <a:xfrm>
            <a:off x="4038600" y="4191000"/>
            <a:ext cx="2514600" cy="1200329"/>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Once you have located the requisition you wish to review: Click on the down arrow at </a:t>
            </a:r>
            <a:r>
              <a:rPr lang="en-US" sz="1200" b="1" dirty="0" smtClean="0"/>
              <a:t>Select Action</a:t>
            </a:r>
            <a:r>
              <a:rPr lang="en-US" sz="1200" dirty="0" smtClean="0"/>
              <a:t>.  Select the </a:t>
            </a:r>
            <a:r>
              <a:rPr lang="en-US" sz="1200" b="1" dirty="0" smtClean="0"/>
              <a:t>View Approvals </a:t>
            </a:r>
            <a:r>
              <a:rPr lang="en-US" sz="1200" dirty="0" smtClean="0"/>
              <a:t>and click the </a:t>
            </a:r>
            <a:r>
              <a:rPr lang="en-US" sz="1200" b="1" dirty="0" smtClean="0"/>
              <a:t>Go</a:t>
            </a:r>
            <a:r>
              <a:rPr lang="en-US" sz="1200" dirty="0" smtClean="0"/>
              <a:t> button.</a:t>
            </a:r>
            <a:endParaRPr lang="en-US" sz="1200" b="1" dirty="0" smtClean="0"/>
          </a:p>
          <a:p>
            <a:endParaRPr lang="en-US" sz="1200" dirty="0"/>
          </a:p>
        </p:txBody>
      </p:sp>
      <p:cxnSp>
        <p:nvCxnSpPr>
          <p:cNvPr id="16" name="Straight Arrow Connector 15"/>
          <p:cNvCxnSpPr>
            <a:stCxn id="24" idx="0"/>
          </p:cNvCxnSpPr>
          <p:nvPr/>
        </p:nvCxnSpPr>
        <p:spPr>
          <a:xfrm flipV="1">
            <a:off x="5295900" y="3733800"/>
            <a:ext cx="723900" cy="457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96000" y="3657600"/>
            <a:ext cx="3048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p:cNvPicPr>
            <a:picLocks noChangeAspect="1" noChangeArrowheads="1"/>
          </p:cNvPicPr>
          <p:nvPr/>
        </p:nvPicPr>
        <p:blipFill>
          <a:blip r:embed="rId3" cstate="print"/>
          <a:srcRect/>
          <a:stretch>
            <a:fillRect/>
          </a:stretch>
        </p:blipFill>
        <p:spPr bwMode="auto">
          <a:xfrm>
            <a:off x="0" y="5562600"/>
            <a:ext cx="4724400" cy="3276600"/>
          </a:xfrm>
          <a:prstGeom prst="rect">
            <a:avLst/>
          </a:prstGeom>
          <a:noFill/>
          <a:ln w="9525">
            <a:noFill/>
            <a:miter lim="800000"/>
            <a:headEnd/>
            <a:tailEnd/>
          </a:ln>
        </p:spPr>
      </p:pic>
      <p:sp>
        <p:nvSpPr>
          <p:cNvPr id="19" name="TextBox 18"/>
          <p:cNvSpPr txBox="1"/>
          <p:nvPr/>
        </p:nvSpPr>
        <p:spPr>
          <a:xfrm>
            <a:off x="4114800" y="5867400"/>
            <a:ext cx="2209800" cy="1200329"/>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This page is designed to provide you information in regards to requisition approvals.  As soon as the requisition is submitted, the approval flow will appear.  </a:t>
            </a:r>
          </a:p>
          <a:p>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752600" y="0"/>
            <a:ext cx="3810000" cy="338554"/>
          </a:xfrm>
          <a:prstGeom prst="rect">
            <a:avLst/>
          </a:prstGeom>
          <a:solidFill>
            <a:schemeClr val="bg1"/>
          </a:solidFill>
          <a:ln w="19050">
            <a:solidFill>
              <a:schemeClr val="tx2">
                <a:lumMod val="75000"/>
              </a:schemeClr>
            </a:solidFill>
          </a:ln>
        </p:spPr>
        <p:txBody>
          <a:bodyPr wrap="square" rtlCol="0">
            <a:spAutoFit/>
          </a:bodyPr>
          <a:lstStyle/>
          <a:p>
            <a:r>
              <a:rPr lang="en-US" sz="1600" dirty="0" smtClean="0"/>
              <a:t>6. Tracking Requisition and Purchase Orders</a:t>
            </a:r>
          </a:p>
        </p:txBody>
      </p:sp>
      <p:cxnSp>
        <p:nvCxnSpPr>
          <p:cNvPr id="24" name="Straight Connector 23"/>
          <p:cNvCxnSpPr/>
          <p:nvPr/>
        </p:nvCxnSpPr>
        <p:spPr>
          <a:xfrm>
            <a:off x="0" y="69342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5800" y="457200"/>
            <a:ext cx="5562600" cy="1323439"/>
          </a:xfrm>
          <a:prstGeom prst="rect">
            <a:avLst/>
          </a:prstGeom>
          <a:solidFill>
            <a:schemeClr val="bg1"/>
          </a:solidFill>
          <a:ln w="19050">
            <a:solidFill>
              <a:schemeClr val="tx2">
                <a:lumMod val="75000"/>
              </a:schemeClr>
            </a:solidFill>
          </a:ln>
        </p:spPr>
        <p:txBody>
          <a:bodyPr wrap="square" rtlCol="0">
            <a:spAutoFit/>
          </a:bodyPr>
          <a:lstStyle/>
          <a:p>
            <a:r>
              <a:rPr lang="en-US" sz="1600" dirty="0" smtClean="0"/>
              <a:t>A benefit of the PeopleSoft eProcurement system is the ability to track the status of your requisition, and all processing related to it.  Reviewing the action list allows you to track when a purchase order has been issued as well as when items have been received, invoiced and paid.</a:t>
            </a:r>
          </a:p>
        </p:txBody>
      </p:sp>
      <p:pic>
        <p:nvPicPr>
          <p:cNvPr id="5122" name="Picture 2"/>
          <p:cNvPicPr>
            <a:picLocks noChangeAspect="1" noChangeArrowheads="1"/>
          </p:cNvPicPr>
          <p:nvPr/>
        </p:nvPicPr>
        <p:blipFill>
          <a:blip r:embed="rId2" cstate="print"/>
          <a:srcRect/>
          <a:stretch>
            <a:fillRect/>
          </a:stretch>
        </p:blipFill>
        <p:spPr bwMode="auto">
          <a:xfrm>
            <a:off x="152401" y="2057400"/>
            <a:ext cx="6636106" cy="4191000"/>
          </a:xfrm>
          <a:prstGeom prst="rect">
            <a:avLst/>
          </a:prstGeom>
          <a:noFill/>
          <a:ln w="9525">
            <a:noFill/>
            <a:miter lim="800000"/>
            <a:headEnd/>
            <a:tailEnd/>
          </a:ln>
        </p:spPr>
      </p:pic>
      <p:sp>
        <p:nvSpPr>
          <p:cNvPr id="30" name="TextBox 29"/>
          <p:cNvSpPr txBox="1"/>
          <p:nvPr/>
        </p:nvSpPr>
        <p:spPr>
          <a:xfrm>
            <a:off x="4114800" y="2514600"/>
            <a:ext cx="25146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Manage Requisitions:</a:t>
            </a:r>
          </a:p>
          <a:p>
            <a:pPr marL="228600" indent="-228600">
              <a:buFont typeface="+mj-lt"/>
              <a:buAutoNum type="arabicPeriod"/>
            </a:pPr>
            <a:r>
              <a:rPr lang="en-US" sz="1200" dirty="0" smtClean="0"/>
              <a:t>Click</a:t>
            </a:r>
            <a:r>
              <a:rPr lang="en-US" sz="1200" b="1" dirty="0" smtClean="0"/>
              <a:t> Main Menu</a:t>
            </a:r>
          </a:p>
          <a:p>
            <a:pPr marL="228600" indent="-228600">
              <a:buFont typeface="+mj-lt"/>
              <a:buAutoNum type="arabicPeriod"/>
            </a:pPr>
            <a:r>
              <a:rPr lang="en-US" sz="1200" dirty="0" smtClean="0"/>
              <a:t>Click</a:t>
            </a:r>
            <a:r>
              <a:rPr lang="en-US" sz="1200" b="1" dirty="0" smtClean="0"/>
              <a:t> eProcurement</a:t>
            </a:r>
          </a:p>
          <a:p>
            <a:pPr marL="228600" indent="-228600">
              <a:buFont typeface="+mj-lt"/>
              <a:buAutoNum type="arabicPeriod"/>
            </a:pPr>
            <a:r>
              <a:rPr lang="en-US" sz="1200" dirty="0" smtClean="0"/>
              <a:t>Click</a:t>
            </a:r>
            <a:r>
              <a:rPr lang="en-US" sz="1200" b="1" dirty="0" smtClean="0"/>
              <a:t> Manage Requisitions</a:t>
            </a:r>
          </a:p>
          <a:p>
            <a:endParaRPr lang="en-US" sz="1200" dirty="0"/>
          </a:p>
        </p:txBody>
      </p:sp>
      <p:cxnSp>
        <p:nvCxnSpPr>
          <p:cNvPr id="16" name="Straight Arrow Connector 15"/>
          <p:cNvCxnSpPr>
            <a:stCxn id="32" idx="1"/>
            <a:endCxn id="13" idx="3"/>
          </p:cNvCxnSpPr>
          <p:nvPr/>
        </p:nvCxnSpPr>
        <p:spPr>
          <a:xfrm flipH="1">
            <a:off x="381000" y="4911299"/>
            <a:ext cx="3429000" cy="89425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2400" y="5715000"/>
            <a:ext cx="228600" cy="1811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3810000" y="4495800"/>
            <a:ext cx="2819400" cy="830997"/>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Once you have located the requisition you wish to review: Click on the arrow located on the left, this will pull the Lifespan of the requisition.</a:t>
            </a:r>
            <a:endParaRPr lang="en-US" sz="1200" dirty="0"/>
          </a:p>
        </p:txBody>
      </p:sp>
      <p:pic>
        <p:nvPicPr>
          <p:cNvPr id="5124" name="Picture 4"/>
          <p:cNvPicPr>
            <a:picLocks noChangeAspect="1" noChangeArrowheads="1"/>
          </p:cNvPicPr>
          <p:nvPr/>
        </p:nvPicPr>
        <p:blipFill>
          <a:blip r:embed="rId3" cstate="print"/>
          <a:srcRect/>
          <a:stretch>
            <a:fillRect/>
          </a:stretch>
        </p:blipFill>
        <p:spPr bwMode="auto">
          <a:xfrm>
            <a:off x="228600" y="7848600"/>
            <a:ext cx="6248400" cy="798646"/>
          </a:xfrm>
          <a:prstGeom prst="rect">
            <a:avLst/>
          </a:prstGeom>
          <a:noFill/>
          <a:ln w="9525">
            <a:noFill/>
            <a:miter lim="800000"/>
            <a:headEnd/>
            <a:tailEnd/>
          </a:ln>
        </p:spPr>
      </p:pic>
      <p:sp>
        <p:nvSpPr>
          <p:cNvPr id="38" name="TextBox 37"/>
          <p:cNvSpPr txBox="1"/>
          <p:nvPr/>
        </p:nvSpPr>
        <p:spPr>
          <a:xfrm>
            <a:off x="457200" y="7239000"/>
            <a:ext cx="5638800" cy="461665"/>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Icons that appear in color are actions that have taken place for the requisition.</a:t>
            </a:r>
          </a:p>
          <a:p>
            <a:r>
              <a:rPr lang="en-US" sz="1200" dirty="0" smtClean="0"/>
              <a:t>Icons that have underlines are linked to additional detail.</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43000" y="0"/>
            <a:ext cx="609600" cy="67926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0" y="0"/>
            <a:ext cx="668948" cy="7905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143000" y="1905000"/>
            <a:ext cx="666750" cy="7048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495800" y="1828800"/>
            <a:ext cx="762000" cy="779517"/>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1219200" y="4038600"/>
            <a:ext cx="533400" cy="708422"/>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4419600" y="3962400"/>
            <a:ext cx="857250" cy="847725"/>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990600" y="5715000"/>
            <a:ext cx="828675" cy="790575"/>
          </a:xfrm>
          <a:prstGeom prst="rect">
            <a:avLst/>
          </a:prstGeom>
          <a:noFill/>
          <a:ln w="9525">
            <a:noFill/>
            <a:miter lim="800000"/>
            <a:headEnd/>
            <a:tailEnd/>
          </a:ln>
        </p:spPr>
      </p:pic>
      <p:pic>
        <p:nvPicPr>
          <p:cNvPr id="1033" name="Picture 9"/>
          <p:cNvPicPr>
            <a:picLocks noChangeAspect="1" noChangeArrowheads="1"/>
          </p:cNvPicPr>
          <p:nvPr/>
        </p:nvPicPr>
        <p:blipFill>
          <a:blip r:embed="rId9" cstate="print"/>
          <a:srcRect/>
          <a:stretch>
            <a:fillRect/>
          </a:stretch>
        </p:blipFill>
        <p:spPr bwMode="auto">
          <a:xfrm>
            <a:off x="4419600" y="5562600"/>
            <a:ext cx="723900" cy="857250"/>
          </a:xfrm>
          <a:prstGeom prst="rect">
            <a:avLst/>
          </a:prstGeom>
          <a:noFill/>
          <a:ln w="9525">
            <a:noFill/>
            <a:miter lim="800000"/>
            <a:headEnd/>
            <a:tailEnd/>
          </a:ln>
        </p:spPr>
      </p:pic>
      <p:pic>
        <p:nvPicPr>
          <p:cNvPr id="1034" name="Picture 10"/>
          <p:cNvPicPr>
            <a:picLocks noChangeAspect="1" noChangeArrowheads="1"/>
          </p:cNvPicPr>
          <p:nvPr/>
        </p:nvPicPr>
        <p:blipFill>
          <a:blip r:embed="rId10" cstate="print"/>
          <a:srcRect/>
          <a:stretch>
            <a:fillRect/>
          </a:stretch>
        </p:blipFill>
        <p:spPr bwMode="auto">
          <a:xfrm>
            <a:off x="2819400" y="7239000"/>
            <a:ext cx="695325" cy="657225"/>
          </a:xfrm>
          <a:prstGeom prst="rect">
            <a:avLst/>
          </a:prstGeom>
          <a:noFill/>
          <a:ln w="9525">
            <a:noFill/>
            <a:miter lim="800000"/>
            <a:headEnd/>
            <a:tailEnd/>
          </a:ln>
        </p:spPr>
      </p:pic>
      <p:sp>
        <p:nvSpPr>
          <p:cNvPr id="11" name="TextBox 10"/>
          <p:cNvSpPr txBox="1"/>
          <p:nvPr/>
        </p:nvSpPr>
        <p:spPr>
          <a:xfrm>
            <a:off x="304800" y="838200"/>
            <a:ext cx="2514600" cy="646331"/>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The </a:t>
            </a:r>
            <a:r>
              <a:rPr lang="en-US" sz="1200" b="1" dirty="0" smtClean="0"/>
              <a:t>Requisition </a:t>
            </a:r>
            <a:r>
              <a:rPr lang="en-US" sz="1200" dirty="0" smtClean="0"/>
              <a:t>icon is used to track requisition activity after a requisition has been saved &amp; submitted.</a:t>
            </a:r>
            <a:endParaRPr lang="en-US" sz="1200" dirty="0"/>
          </a:p>
        </p:txBody>
      </p:sp>
      <p:sp>
        <p:nvSpPr>
          <p:cNvPr id="12" name="TextBox 11"/>
          <p:cNvSpPr txBox="1"/>
          <p:nvPr/>
        </p:nvSpPr>
        <p:spPr>
          <a:xfrm>
            <a:off x="3581400" y="838200"/>
            <a:ext cx="2590800" cy="830997"/>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The </a:t>
            </a:r>
            <a:r>
              <a:rPr lang="en-US" sz="1200" b="1" dirty="0" smtClean="0"/>
              <a:t>Approval </a:t>
            </a:r>
            <a:r>
              <a:rPr lang="en-US" sz="1200" dirty="0" smtClean="0"/>
              <a:t>icon is used to review what approvals are required, as well as track which approvals have been received and which ones are pending.</a:t>
            </a:r>
            <a:endParaRPr lang="en-US" sz="1200" dirty="0"/>
          </a:p>
        </p:txBody>
      </p:sp>
      <p:sp>
        <p:nvSpPr>
          <p:cNvPr id="13" name="TextBox 12"/>
          <p:cNvSpPr txBox="1"/>
          <p:nvPr/>
        </p:nvSpPr>
        <p:spPr>
          <a:xfrm>
            <a:off x="381000" y="2819400"/>
            <a:ext cx="2209800" cy="830997"/>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The </a:t>
            </a:r>
            <a:r>
              <a:rPr lang="en-US" sz="1200" b="1" dirty="0" smtClean="0"/>
              <a:t>Inventory </a:t>
            </a:r>
            <a:r>
              <a:rPr lang="en-US" sz="1200" dirty="0" smtClean="0"/>
              <a:t>icon is lit when at least one requisition line was sourced to the Medical Center Warehouse.</a:t>
            </a:r>
            <a:endParaRPr lang="en-US" sz="1200" dirty="0"/>
          </a:p>
        </p:txBody>
      </p:sp>
      <p:sp>
        <p:nvSpPr>
          <p:cNvPr id="14" name="TextBox 13"/>
          <p:cNvSpPr txBox="1"/>
          <p:nvPr/>
        </p:nvSpPr>
        <p:spPr>
          <a:xfrm>
            <a:off x="3657600" y="2819400"/>
            <a:ext cx="25146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The </a:t>
            </a:r>
            <a:r>
              <a:rPr lang="en-US" sz="1200" b="1" dirty="0" smtClean="0"/>
              <a:t>Purchase Orders </a:t>
            </a:r>
            <a:r>
              <a:rPr lang="en-US" sz="1200" dirty="0" smtClean="0"/>
              <a:t>icon is lit when the sourcing process has moved at least one requisition line to a purchase order for action by the Medical Center Procurement Buyer.</a:t>
            </a:r>
            <a:endParaRPr lang="en-US" sz="1200" dirty="0"/>
          </a:p>
        </p:txBody>
      </p:sp>
      <p:sp>
        <p:nvSpPr>
          <p:cNvPr id="20" name="TextBox 19"/>
          <p:cNvSpPr txBox="1"/>
          <p:nvPr/>
        </p:nvSpPr>
        <p:spPr>
          <a:xfrm>
            <a:off x="381000" y="4800600"/>
            <a:ext cx="2209800" cy="830997"/>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The </a:t>
            </a:r>
            <a:r>
              <a:rPr lang="en-US" sz="1200" b="1" dirty="0" smtClean="0"/>
              <a:t>Change Request </a:t>
            </a:r>
            <a:r>
              <a:rPr lang="en-US" sz="1200" dirty="0" smtClean="0"/>
              <a:t>icon will always be grayed out, we are not using this functionality at this time.</a:t>
            </a:r>
            <a:endParaRPr lang="en-US" sz="1200" dirty="0"/>
          </a:p>
        </p:txBody>
      </p:sp>
      <p:sp>
        <p:nvSpPr>
          <p:cNvPr id="21" name="TextBox 20"/>
          <p:cNvSpPr txBox="1"/>
          <p:nvPr/>
        </p:nvSpPr>
        <p:spPr>
          <a:xfrm>
            <a:off x="3657600" y="4800600"/>
            <a:ext cx="2209800" cy="461665"/>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The </a:t>
            </a:r>
            <a:r>
              <a:rPr lang="en-US" sz="1200" b="1" dirty="0" smtClean="0"/>
              <a:t>Receiving </a:t>
            </a:r>
            <a:r>
              <a:rPr lang="en-US" sz="1200" dirty="0" smtClean="0"/>
              <a:t>icon is lit once receiving activity has occurred.</a:t>
            </a:r>
            <a:endParaRPr lang="en-US" sz="1200" dirty="0"/>
          </a:p>
        </p:txBody>
      </p:sp>
      <p:sp>
        <p:nvSpPr>
          <p:cNvPr id="22" name="TextBox 21"/>
          <p:cNvSpPr txBox="1"/>
          <p:nvPr/>
        </p:nvSpPr>
        <p:spPr>
          <a:xfrm>
            <a:off x="381000" y="6477000"/>
            <a:ext cx="2209800" cy="646331"/>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The </a:t>
            </a:r>
            <a:r>
              <a:rPr lang="en-US" sz="1200" b="1" dirty="0" smtClean="0"/>
              <a:t>Returns </a:t>
            </a:r>
            <a:r>
              <a:rPr lang="en-US" sz="1200" dirty="0" smtClean="0"/>
              <a:t>icon will always be grayed out, we are not using this functionality at this time.</a:t>
            </a:r>
            <a:endParaRPr lang="en-US" sz="1200" dirty="0"/>
          </a:p>
        </p:txBody>
      </p:sp>
      <p:sp>
        <p:nvSpPr>
          <p:cNvPr id="23" name="TextBox 22"/>
          <p:cNvSpPr txBox="1"/>
          <p:nvPr/>
        </p:nvSpPr>
        <p:spPr>
          <a:xfrm>
            <a:off x="2057400" y="7924800"/>
            <a:ext cx="2209800" cy="646331"/>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The </a:t>
            </a:r>
            <a:r>
              <a:rPr lang="en-US" sz="1200" b="1" dirty="0" smtClean="0"/>
              <a:t>Payment </a:t>
            </a:r>
            <a:r>
              <a:rPr lang="en-US" sz="1200" dirty="0" smtClean="0"/>
              <a:t>icon is lit once an invoice for at least one item on the requisition has been paid.</a:t>
            </a:r>
            <a:endParaRPr lang="en-US" sz="1200" dirty="0"/>
          </a:p>
        </p:txBody>
      </p:sp>
      <p:sp>
        <p:nvSpPr>
          <p:cNvPr id="24" name="TextBox 23"/>
          <p:cNvSpPr txBox="1"/>
          <p:nvPr/>
        </p:nvSpPr>
        <p:spPr>
          <a:xfrm>
            <a:off x="3733800" y="6400800"/>
            <a:ext cx="2209800" cy="830997"/>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The </a:t>
            </a:r>
            <a:r>
              <a:rPr lang="en-US" sz="1200" b="1" dirty="0" smtClean="0"/>
              <a:t>Invoice </a:t>
            </a:r>
            <a:r>
              <a:rPr lang="en-US" sz="1200" dirty="0" smtClean="0"/>
              <a:t>icon is lit once Medical Center Accounts Payable has entered an invoice into PeopleSoft.</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28600"/>
            <a:ext cx="1981200" cy="584775"/>
          </a:xfrm>
          <a:prstGeom prst="rect">
            <a:avLst/>
          </a:prstGeom>
          <a:solidFill>
            <a:schemeClr val="bg1"/>
          </a:solidFill>
          <a:ln w="19050">
            <a:solidFill>
              <a:schemeClr val="tx2">
                <a:lumMod val="75000"/>
              </a:schemeClr>
            </a:solidFill>
          </a:ln>
        </p:spPr>
        <p:txBody>
          <a:bodyPr wrap="square" rtlCol="0">
            <a:spAutoFit/>
          </a:bodyPr>
          <a:lstStyle/>
          <a:p>
            <a:r>
              <a:rPr lang="en-US" sz="1600" dirty="0" smtClean="0"/>
              <a:t>7. Updating an Existing Requisition</a:t>
            </a:r>
          </a:p>
        </p:txBody>
      </p:sp>
      <p:sp>
        <p:nvSpPr>
          <p:cNvPr id="3" name="TextBox 2"/>
          <p:cNvSpPr txBox="1"/>
          <p:nvPr/>
        </p:nvSpPr>
        <p:spPr>
          <a:xfrm>
            <a:off x="152400" y="838200"/>
            <a:ext cx="6553200" cy="892552"/>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After a requisition has been submitted, you – as the requester – can update it up to the point at which it is approved.  Once the requisition has been approved, no changes can be made to the requisition.  You will need to contact your Medical Center Procurement Buyer to request changes after approval.</a:t>
            </a:r>
          </a:p>
          <a:p>
            <a:endParaRPr lang="en-US" sz="1600" dirty="0" smtClean="0"/>
          </a:p>
        </p:txBody>
      </p:sp>
      <p:cxnSp>
        <p:nvCxnSpPr>
          <p:cNvPr id="23" name="Straight Connector 22"/>
          <p:cNvCxnSpPr/>
          <p:nvPr/>
        </p:nvCxnSpPr>
        <p:spPr>
          <a:xfrm>
            <a:off x="0" y="6858000"/>
            <a:ext cx="6858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cstate="print"/>
          <a:srcRect b="8000"/>
          <a:stretch>
            <a:fillRect/>
          </a:stretch>
        </p:blipFill>
        <p:spPr bwMode="auto">
          <a:xfrm>
            <a:off x="0" y="1905000"/>
            <a:ext cx="6629402" cy="4648200"/>
          </a:xfrm>
          <a:prstGeom prst="rect">
            <a:avLst/>
          </a:prstGeom>
          <a:noFill/>
          <a:ln w="9525">
            <a:noFill/>
            <a:miter lim="800000"/>
            <a:headEnd/>
            <a:tailEnd/>
          </a:ln>
        </p:spPr>
      </p:pic>
      <p:sp>
        <p:nvSpPr>
          <p:cNvPr id="4" name="TextBox 3"/>
          <p:cNvSpPr txBox="1"/>
          <p:nvPr/>
        </p:nvSpPr>
        <p:spPr>
          <a:xfrm>
            <a:off x="4114800" y="2133600"/>
            <a:ext cx="25146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To begin Updating a Requisition:</a:t>
            </a:r>
          </a:p>
          <a:p>
            <a:pPr marL="342900" indent="-342900">
              <a:buFont typeface="+mj-lt"/>
              <a:buAutoNum type="arabicPeriod"/>
            </a:pPr>
            <a:r>
              <a:rPr lang="en-US" sz="1200" dirty="0" smtClean="0"/>
              <a:t>Click </a:t>
            </a:r>
            <a:r>
              <a:rPr lang="en-US" sz="1200" b="1" dirty="0" smtClean="0"/>
              <a:t>Main Menu</a:t>
            </a:r>
          </a:p>
          <a:p>
            <a:pPr marL="342900" indent="-342900">
              <a:buFont typeface="+mj-lt"/>
              <a:buAutoNum type="arabicPeriod"/>
            </a:pPr>
            <a:r>
              <a:rPr lang="en-US" sz="1200" dirty="0" smtClean="0"/>
              <a:t>Click </a:t>
            </a:r>
            <a:r>
              <a:rPr lang="en-US" sz="1200" b="1" dirty="0" smtClean="0"/>
              <a:t>eProcurement</a:t>
            </a:r>
          </a:p>
          <a:p>
            <a:pPr marL="342900" indent="-342900">
              <a:buFont typeface="+mj-lt"/>
              <a:buAutoNum type="arabicPeriod"/>
            </a:pPr>
            <a:r>
              <a:rPr lang="en-US" sz="1200" dirty="0" smtClean="0"/>
              <a:t>Click </a:t>
            </a:r>
            <a:r>
              <a:rPr lang="en-US" sz="1200" b="1" dirty="0" smtClean="0"/>
              <a:t>Manage Requisition</a:t>
            </a:r>
          </a:p>
          <a:p>
            <a:pPr marL="342900" indent="-342900">
              <a:buFont typeface="+mj-lt"/>
              <a:buAutoNum type="arabicPeriod"/>
            </a:pPr>
            <a:endParaRPr lang="en-US" sz="1200" dirty="0" smtClean="0"/>
          </a:p>
        </p:txBody>
      </p:sp>
      <p:sp>
        <p:nvSpPr>
          <p:cNvPr id="10" name="TextBox 9"/>
          <p:cNvSpPr txBox="1"/>
          <p:nvPr/>
        </p:nvSpPr>
        <p:spPr>
          <a:xfrm>
            <a:off x="4114800" y="3886200"/>
            <a:ext cx="25146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Once you have located the requisition you wish to review: click on the down arrow at </a:t>
            </a:r>
            <a:r>
              <a:rPr lang="en-US" sz="1200" b="1" dirty="0" smtClean="0"/>
              <a:t>Select Action</a:t>
            </a:r>
            <a:r>
              <a:rPr lang="en-US" sz="1200" dirty="0" smtClean="0"/>
              <a:t>.  Select </a:t>
            </a:r>
            <a:r>
              <a:rPr lang="en-US" sz="1200" b="1" dirty="0" smtClean="0"/>
              <a:t>Edit Requisition </a:t>
            </a:r>
            <a:r>
              <a:rPr lang="en-US" sz="1200" dirty="0" smtClean="0"/>
              <a:t>and then click the </a:t>
            </a:r>
            <a:r>
              <a:rPr lang="en-US" sz="1200" b="1" dirty="0" smtClean="0"/>
              <a:t>Go</a:t>
            </a:r>
            <a:r>
              <a:rPr lang="en-US" sz="1200" dirty="0" smtClean="0"/>
              <a:t> button.</a:t>
            </a:r>
          </a:p>
        </p:txBody>
      </p:sp>
      <p:sp>
        <p:nvSpPr>
          <p:cNvPr id="7" name="Rectangle 6"/>
          <p:cNvSpPr/>
          <p:nvPr/>
        </p:nvSpPr>
        <p:spPr>
          <a:xfrm>
            <a:off x="5029200" y="5181600"/>
            <a:ext cx="1219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324600" y="5257800"/>
            <a:ext cx="2286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p:cNvPicPr>
            <a:picLocks noChangeAspect="1" noChangeArrowheads="1"/>
          </p:cNvPicPr>
          <p:nvPr/>
        </p:nvPicPr>
        <p:blipFill>
          <a:blip r:embed="rId3" cstate="print"/>
          <a:srcRect/>
          <a:stretch>
            <a:fillRect/>
          </a:stretch>
        </p:blipFill>
        <p:spPr bwMode="auto">
          <a:xfrm>
            <a:off x="228600" y="7086600"/>
            <a:ext cx="4114800" cy="1447800"/>
          </a:xfrm>
          <a:prstGeom prst="rect">
            <a:avLst/>
          </a:prstGeom>
          <a:noFill/>
          <a:ln w="9525">
            <a:noFill/>
            <a:miter lim="800000"/>
            <a:headEnd/>
            <a:tailEnd/>
          </a:ln>
        </p:spPr>
      </p:pic>
      <p:sp>
        <p:nvSpPr>
          <p:cNvPr id="25" name="TextBox 24"/>
          <p:cNvSpPr txBox="1"/>
          <p:nvPr/>
        </p:nvSpPr>
        <p:spPr>
          <a:xfrm>
            <a:off x="4191000" y="7162800"/>
            <a:ext cx="23622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When the Edit Requisition and Go button are clicked, you will receive a reminder that Workflow is going to be reinitialized.</a:t>
            </a:r>
          </a:p>
          <a:p>
            <a:r>
              <a:rPr lang="en-US" sz="1200" dirty="0" smtClean="0"/>
              <a:t>Click </a:t>
            </a:r>
            <a:r>
              <a:rPr lang="en-US" sz="1200" b="1" dirty="0" smtClean="0"/>
              <a:t>OK</a:t>
            </a:r>
            <a:r>
              <a:rPr lang="en-US" sz="1200" dirty="0" smtClean="0"/>
              <a:t>.</a:t>
            </a:r>
          </a:p>
        </p:txBody>
      </p:sp>
      <p:cxnSp>
        <p:nvCxnSpPr>
          <p:cNvPr id="14" name="Straight Arrow Connector 13"/>
          <p:cNvCxnSpPr>
            <a:stCxn id="25" idx="1"/>
            <a:endCxn id="51" idx="0"/>
          </p:cNvCxnSpPr>
          <p:nvPr/>
        </p:nvCxnSpPr>
        <p:spPr>
          <a:xfrm flipH="1">
            <a:off x="3238500" y="7670632"/>
            <a:ext cx="952500" cy="50783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895600" y="8178462"/>
            <a:ext cx="685800" cy="2035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Arrow Connector 51"/>
          <p:cNvCxnSpPr>
            <a:stCxn id="10" idx="2"/>
          </p:cNvCxnSpPr>
          <p:nvPr/>
        </p:nvCxnSpPr>
        <p:spPr>
          <a:xfrm>
            <a:off x="5372100" y="4901863"/>
            <a:ext cx="1181100" cy="35593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2400" y="152400"/>
            <a:ext cx="6400800" cy="3590170"/>
          </a:xfrm>
          <a:prstGeom prst="rect">
            <a:avLst/>
          </a:prstGeom>
          <a:noFill/>
          <a:ln w="9525">
            <a:noFill/>
            <a:miter lim="800000"/>
            <a:headEnd/>
            <a:tailEnd/>
          </a:ln>
        </p:spPr>
      </p:pic>
      <p:sp>
        <p:nvSpPr>
          <p:cNvPr id="3" name="TextBox 2"/>
          <p:cNvSpPr txBox="1"/>
          <p:nvPr/>
        </p:nvSpPr>
        <p:spPr>
          <a:xfrm>
            <a:off x="381000" y="3886200"/>
            <a:ext cx="5715000" cy="1446550"/>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Make any required changes – add or remove items, update quantity, etc.</a:t>
            </a:r>
          </a:p>
          <a:p>
            <a:r>
              <a:rPr lang="en-US" sz="1200" dirty="0" smtClean="0"/>
              <a:t>Once your changes are completed – type in the comments explaining what changes have been made to the requisition.</a:t>
            </a:r>
          </a:p>
          <a:p>
            <a:r>
              <a:rPr lang="en-US" sz="1200" dirty="0" smtClean="0"/>
              <a:t>The approver(s) for this requisition will see the comments to explain why they are required to reapprove this requisition.</a:t>
            </a:r>
          </a:p>
          <a:p>
            <a:r>
              <a:rPr lang="en-US" sz="1200" dirty="0" smtClean="0"/>
              <a:t>Click the </a:t>
            </a:r>
            <a:r>
              <a:rPr lang="en-US" sz="1200" b="1" dirty="0" smtClean="0"/>
              <a:t>Save &amp; Submit </a:t>
            </a:r>
            <a:r>
              <a:rPr lang="en-US" sz="1200" dirty="0" smtClean="0"/>
              <a:t>button.</a:t>
            </a:r>
          </a:p>
          <a:p>
            <a:endParaRPr lang="en-US" sz="1600" dirty="0" smtClean="0"/>
          </a:p>
        </p:txBody>
      </p:sp>
      <p:sp>
        <p:nvSpPr>
          <p:cNvPr id="4" name="TextBox 3"/>
          <p:cNvSpPr txBox="1"/>
          <p:nvPr/>
        </p:nvSpPr>
        <p:spPr>
          <a:xfrm>
            <a:off x="4191000" y="609600"/>
            <a:ext cx="2209800" cy="461665"/>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The </a:t>
            </a:r>
            <a:r>
              <a:rPr lang="en-US" sz="1200" b="1" dirty="0" smtClean="0"/>
              <a:t>Edit Requisition </a:t>
            </a:r>
            <a:r>
              <a:rPr lang="en-US" sz="1200" dirty="0" smtClean="0"/>
              <a:t>page will open.</a:t>
            </a:r>
          </a:p>
        </p:txBody>
      </p:sp>
      <p:sp>
        <p:nvSpPr>
          <p:cNvPr id="6" name="Rectangle 5"/>
          <p:cNvSpPr/>
          <p:nvPr/>
        </p:nvSpPr>
        <p:spPr>
          <a:xfrm>
            <a:off x="228600" y="3429000"/>
            <a:ext cx="1295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a:stCxn id="3" idx="0"/>
          </p:cNvCxnSpPr>
          <p:nvPr/>
        </p:nvCxnSpPr>
        <p:spPr>
          <a:xfrm flipH="1" flipV="1">
            <a:off x="1447800" y="3657600"/>
            <a:ext cx="1790700" cy="2286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28600"/>
            <a:ext cx="1981200" cy="584775"/>
          </a:xfrm>
          <a:prstGeom prst="rect">
            <a:avLst/>
          </a:prstGeom>
          <a:solidFill>
            <a:schemeClr val="bg1"/>
          </a:solidFill>
          <a:ln w="19050">
            <a:solidFill>
              <a:schemeClr val="tx2">
                <a:lumMod val="75000"/>
              </a:schemeClr>
            </a:solidFill>
          </a:ln>
        </p:spPr>
        <p:txBody>
          <a:bodyPr wrap="square" rtlCol="0">
            <a:spAutoFit/>
          </a:bodyPr>
          <a:lstStyle/>
          <a:p>
            <a:r>
              <a:rPr lang="en-US" sz="1600" dirty="0" smtClean="0"/>
              <a:t>8. Canceling an Existing Requisition</a:t>
            </a:r>
          </a:p>
        </p:txBody>
      </p:sp>
      <p:sp>
        <p:nvSpPr>
          <p:cNvPr id="3" name="TextBox 2"/>
          <p:cNvSpPr txBox="1"/>
          <p:nvPr/>
        </p:nvSpPr>
        <p:spPr>
          <a:xfrm>
            <a:off x="152400" y="838200"/>
            <a:ext cx="6553200" cy="892552"/>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After a requisition has been submitted, you – as the requester – can cancel it up to the point at which it is approved.  Once the requisition has been approved, it cannot be cancelled.  You will need to contact your Medical Center Procurement Buyer to request the cancellation.</a:t>
            </a:r>
          </a:p>
          <a:p>
            <a:endParaRPr lang="en-US" sz="1600" dirty="0" smtClean="0"/>
          </a:p>
        </p:txBody>
      </p:sp>
      <p:cxnSp>
        <p:nvCxnSpPr>
          <p:cNvPr id="23" name="Straight Connector 22"/>
          <p:cNvCxnSpPr/>
          <p:nvPr/>
        </p:nvCxnSpPr>
        <p:spPr>
          <a:xfrm>
            <a:off x="0" y="6400800"/>
            <a:ext cx="6858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cstate="print"/>
          <a:srcRect/>
          <a:stretch>
            <a:fillRect/>
          </a:stretch>
        </p:blipFill>
        <p:spPr bwMode="auto">
          <a:xfrm>
            <a:off x="152400" y="1828800"/>
            <a:ext cx="6553200" cy="4495800"/>
          </a:xfrm>
          <a:prstGeom prst="rect">
            <a:avLst/>
          </a:prstGeom>
          <a:noFill/>
          <a:ln w="9525">
            <a:noFill/>
            <a:miter lim="800000"/>
            <a:headEnd/>
            <a:tailEnd/>
          </a:ln>
        </p:spPr>
      </p:pic>
      <p:sp>
        <p:nvSpPr>
          <p:cNvPr id="4" name="TextBox 3"/>
          <p:cNvSpPr txBox="1"/>
          <p:nvPr/>
        </p:nvSpPr>
        <p:spPr>
          <a:xfrm>
            <a:off x="4038600" y="1905000"/>
            <a:ext cx="25146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To begin Updating a Requisition:</a:t>
            </a:r>
          </a:p>
          <a:p>
            <a:pPr marL="342900" indent="-342900">
              <a:buFont typeface="+mj-lt"/>
              <a:buAutoNum type="arabicPeriod"/>
            </a:pPr>
            <a:r>
              <a:rPr lang="en-US" sz="1200" dirty="0" smtClean="0"/>
              <a:t>Click </a:t>
            </a:r>
            <a:r>
              <a:rPr lang="en-US" sz="1200" b="1" dirty="0" smtClean="0"/>
              <a:t>Main Menu</a:t>
            </a:r>
          </a:p>
          <a:p>
            <a:pPr marL="342900" indent="-342900">
              <a:buFont typeface="+mj-lt"/>
              <a:buAutoNum type="arabicPeriod"/>
            </a:pPr>
            <a:r>
              <a:rPr lang="en-US" sz="1200" dirty="0" smtClean="0"/>
              <a:t>Click </a:t>
            </a:r>
            <a:r>
              <a:rPr lang="en-US" sz="1200" b="1" dirty="0" smtClean="0"/>
              <a:t>eProcurement</a:t>
            </a:r>
          </a:p>
          <a:p>
            <a:pPr marL="342900" indent="-342900">
              <a:buFont typeface="+mj-lt"/>
              <a:buAutoNum type="arabicPeriod"/>
            </a:pPr>
            <a:r>
              <a:rPr lang="en-US" sz="1200" dirty="0" smtClean="0"/>
              <a:t>Click </a:t>
            </a:r>
            <a:r>
              <a:rPr lang="en-US" sz="1200" b="1" dirty="0" smtClean="0"/>
              <a:t>Manage Requisition</a:t>
            </a:r>
          </a:p>
          <a:p>
            <a:pPr marL="342900" indent="-342900">
              <a:buFont typeface="+mj-lt"/>
              <a:buAutoNum type="arabicPeriod"/>
            </a:pPr>
            <a:endParaRPr lang="en-US" sz="1200" dirty="0" smtClean="0"/>
          </a:p>
        </p:txBody>
      </p:sp>
      <p:sp>
        <p:nvSpPr>
          <p:cNvPr id="10" name="TextBox 9"/>
          <p:cNvSpPr txBox="1"/>
          <p:nvPr/>
        </p:nvSpPr>
        <p:spPr>
          <a:xfrm>
            <a:off x="4038600" y="3048000"/>
            <a:ext cx="25146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Once you have located the requisition you wish to cancel: click on the down arrow at </a:t>
            </a:r>
            <a:r>
              <a:rPr lang="en-US" sz="1200" b="1" dirty="0" smtClean="0"/>
              <a:t>Select Action</a:t>
            </a:r>
            <a:r>
              <a:rPr lang="en-US" sz="1200" dirty="0" smtClean="0"/>
              <a:t>.  Select </a:t>
            </a:r>
            <a:r>
              <a:rPr lang="en-US" sz="1200" b="1" dirty="0" smtClean="0"/>
              <a:t>Cancel Requisition </a:t>
            </a:r>
            <a:r>
              <a:rPr lang="en-US" sz="1200" dirty="0" smtClean="0"/>
              <a:t>and then click the </a:t>
            </a:r>
            <a:r>
              <a:rPr lang="en-US" sz="1200" b="1" dirty="0" smtClean="0"/>
              <a:t>Go</a:t>
            </a:r>
            <a:r>
              <a:rPr lang="en-US" sz="1200" dirty="0" smtClean="0"/>
              <a:t> button.</a:t>
            </a:r>
          </a:p>
        </p:txBody>
      </p:sp>
      <p:cxnSp>
        <p:nvCxnSpPr>
          <p:cNvPr id="52" name="Straight Arrow Connector 51"/>
          <p:cNvCxnSpPr>
            <a:stCxn id="10" idx="2"/>
            <a:endCxn id="13" idx="0"/>
          </p:cNvCxnSpPr>
          <p:nvPr/>
        </p:nvCxnSpPr>
        <p:spPr>
          <a:xfrm>
            <a:off x="5295900" y="4063663"/>
            <a:ext cx="1219200" cy="58453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400800" y="4648200"/>
            <a:ext cx="2286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105400" y="4953000"/>
            <a:ext cx="1219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152401" y="6515100"/>
            <a:ext cx="5714999" cy="2316211"/>
          </a:xfrm>
          <a:prstGeom prst="rect">
            <a:avLst/>
          </a:prstGeom>
          <a:noFill/>
          <a:ln w="9525">
            <a:noFill/>
            <a:miter lim="800000"/>
            <a:headEnd/>
            <a:tailEnd/>
          </a:ln>
        </p:spPr>
      </p:pic>
      <p:sp>
        <p:nvSpPr>
          <p:cNvPr id="18" name="TextBox 17"/>
          <p:cNvSpPr txBox="1"/>
          <p:nvPr/>
        </p:nvSpPr>
        <p:spPr>
          <a:xfrm>
            <a:off x="4114800" y="6477000"/>
            <a:ext cx="25146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The </a:t>
            </a:r>
            <a:r>
              <a:rPr lang="en-US" sz="1200" b="1" dirty="0" smtClean="0"/>
              <a:t>Requisition Details </a:t>
            </a:r>
            <a:r>
              <a:rPr lang="en-US" sz="1200" dirty="0" smtClean="0"/>
              <a:t>page will open.</a:t>
            </a:r>
          </a:p>
          <a:p>
            <a:r>
              <a:rPr lang="en-US" sz="1200" dirty="0" smtClean="0"/>
              <a:t>Click on the </a:t>
            </a:r>
            <a:r>
              <a:rPr lang="en-US" sz="1200" b="1" dirty="0" smtClean="0"/>
              <a:t>Cancel Requisition </a:t>
            </a:r>
            <a:r>
              <a:rPr lang="en-US" sz="1200" dirty="0" smtClean="0"/>
              <a:t>button.</a:t>
            </a:r>
          </a:p>
          <a:p>
            <a:pPr marL="342900" indent="-342900">
              <a:buFont typeface="+mj-lt"/>
              <a:buAutoNum type="arabicPeriod"/>
            </a:pPr>
            <a:endParaRPr lang="en-US" sz="1200" dirty="0" smtClean="0"/>
          </a:p>
        </p:txBody>
      </p:sp>
      <p:cxnSp>
        <p:nvCxnSpPr>
          <p:cNvPr id="20" name="Straight Arrow Connector 19"/>
          <p:cNvCxnSpPr/>
          <p:nvPr/>
        </p:nvCxnSpPr>
        <p:spPr>
          <a:xfrm flipH="1">
            <a:off x="4419600" y="7467600"/>
            <a:ext cx="685800" cy="1066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505200" y="8534400"/>
            <a:ext cx="1600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28600"/>
            <a:ext cx="1981200" cy="584775"/>
          </a:xfrm>
          <a:prstGeom prst="rect">
            <a:avLst/>
          </a:prstGeom>
          <a:solidFill>
            <a:schemeClr val="bg1"/>
          </a:solidFill>
          <a:ln w="19050">
            <a:solidFill>
              <a:schemeClr val="tx2">
                <a:lumMod val="75000"/>
              </a:schemeClr>
            </a:solidFill>
          </a:ln>
        </p:spPr>
        <p:txBody>
          <a:bodyPr wrap="square" rtlCol="0">
            <a:spAutoFit/>
          </a:bodyPr>
          <a:lstStyle/>
          <a:p>
            <a:r>
              <a:rPr lang="en-US" sz="1600" dirty="0" smtClean="0"/>
              <a:t>9. Reopening a Canceled Requisition</a:t>
            </a:r>
          </a:p>
        </p:txBody>
      </p:sp>
      <p:cxnSp>
        <p:nvCxnSpPr>
          <p:cNvPr id="23" name="Straight Connector 22"/>
          <p:cNvCxnSpPr/>
          <p:nvPr/>
        </p:nvCxnSpPr>
        <p:spPr>
          <a:xfrm>
            <a:off x="0" y="5181600"/>
            <a:ext cx="6858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cstate="print"/>
          <a:srcRect/>
          <a:stretch>
            <a:fillRect/>
          </a:stretch>
        </p:blipFill>
        <p:spPr bwMode="auto">
          <a:xfrm>
            <a:off x="0" y="914400"/>
            <a:ext cx="6629400" cy="4191000"/>
          </a:xfrm>
          <a:prstGeom prst="rect">
            <a:avLst/>
          </a:prstGeom>
          <a:noFill/>
          <a:ln w="9525">
            <a:noFill/>
            <a:miter lim="800000"/>
            <a:headEnd/>
            <a:tailEnd/>
          </a:ln>
        </p:spPr>
      </p:pic>
      <p:sp>
        <p:nvSpPr>
          <p:cNvPr id="4" name="TextBox 3"/>
          <p:cNvSpPr txBox="1"/>
          <p:nvPr/>
        </p:nvSpPr>
        <p:spPr>
          <a:xfrm>
            <a:off x="4191000" y="1143000"/>
            <a:ext cx="25146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To begin Updating a Requisition:</a:t>
            </a:r>
          </a:p>
          <a:p>
            <a:pPr marL="342900" indent="-342900">
              <a:buFont typeface="+mj-lt"/>
              <a:buAutoNum type="arabicPeriod"/>
            </a:pPr>
            <a:r>
              <a:rPr lang="en-US" sz="1200" dirty="0" smtClean="0"/>
              <a:t>Click </a:t>
            </a:r>
            <a:r>
              <a:rPr lang="en-US" sz="1200" b="1" dirty="0" smtClean="0"/>
              <a:t>Main Menu</a:t>
            </a:r>
          </a:p>
          <a:p>
            <a:pPr marL="342900" indent="-342900">
              <a:buFont typeface="+mj-lt"/>
              <a:buAutoNum type="arabicPeriod"/>
            </a:pPr>
            <a:r>
              <a:rPr lang="en-US" sz="1200" dirty="0" smtClean="0"/>
              <a:t>Click </a:t>
            </a:r>
            <a:r>
              <a:rPr lang="en-US" sz="1200" b="1" dirty="0" smtClean="0"/>
              <a:t>eProcurement</a:t>
            </a:r>
          </a:p>
          <a:p>
            <a:pPr marL="342900" indent="-342900">
              <a:buFont typeface="+mj-lt"/>
              <a:buAutoNum type="arabicPeriod"/>
            </a:pPr>
            <a:r>
              <a:rPr lang="en-US" sz="1200" dirty="0" smtClean="0"/>
              <a:t>Click </a:t>
            </a:r>
            <a:r>
              <a:rPr lang="en-US" sz="1200" b="1" dirty="0" smtClean="0"/>
              <a:t>Manage Requisition</a:t>
            </a:r>
          </a:p>
          <a:p>
            <a:pPr marL="342900" indent="-342900">
              <a:buFont typeface="+mj-lt"/>
              <a:buAutoNum type="arabicPeriod"/>
            </a:pPr>
            <a:endParaRPr lang="en-US" sz="1200" dirty="0" smtClean="0"/>
          </a:p>
        </p:txBody>
      </p:sp>
      <p:sp>
        <p:nvSpPr>
          <p:cNvPr id="10" name="TextBox 9"/>
          <p:cNvSpPr txBox="1"/>
          <p:nvPr/>
        </p:nvSpPr>
        <p:spPr>
          <a:xfrm>
            <a:off x="4191000" y="2209800"/>
            <a:ext cx="25146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Once you have located the requisition you wish to reopen: click on the down arrow at </a:t>
            </a:r>
            <a:r>
              <a:rPr lang="en-US" sz="1200" b="1" dirty="0" smtClean="0"/>
              <a:t>Select Action</a:t>
            </a:r>
            <a:r>
              <a:rPr lang="en-US" sz="1200" dirty="0" smtClean="0"/>
              <a:t>.  Select </a:t>
            </a:r>
            <a:r>
              <a:rPr lang="en-US" sz="1200" b="1" dirty="0" smtClean="0"/>
              <a:t>Re-Open Requisition </a:t>
            </a:r>
            <a:r>
              <a:rPr lang="en-US" sz="1200" dirty="0" smtClean="0"/>
              <a:t>and then click the </a:t>
            </a:r>
            <a:r>
              <a:rPr lang="en-US" sz="1200" b="1" dirty="0" smtClean="0"/>
              <a:t>Go</a:t>
            </a:r>
            <a:r>
              <a:rPr lang="en-US" sz="1200" dirty="0" smtClean="0"/>
              <a:t> button.</a:t>
            </a:r>
          </a:p>
        </p:txBody>
      </p:sp>
      <p:cxnSp>
        <p:nvCxnSpPr>
          <p:cNvPr id="52" name="Straight Arrow Connector 51"/>
          <p:cNvCxnSpPr>
            <a:stCxn id="10" idx="2"/>
            <a:endCxn id="13" idx="0"/>
          </p:cNvCxnSpPr>
          <p:nvPr/>
        </p:nvCxnSpPr>
        <p:spPr>
          <a:xfrm>
            <a:off x="5448300" y="3225463"/>
            <a:ext cx="990600" cy="27973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324600" y="3505200"/>
            <a:ext cx="2286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029200" y="3962400"/>
            <a:ext cx="12192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3" name="Picture 3"/>
          <p:cNvPicPr>
            <a:picLocks noChangeAspect="1" noChangeArrowheads="1"/>
          </p:cNvPicPr>
          <p:nvPr/>
        </p:nvPicPr>
        <p:blipFill>
          <a:blip r:embed="rId3" cstate="print"/>
          <a:srcRect/>
          <a:stretch>
            <a:fillRect/>
          </a:stretch>
        </p:blipFill>
        <p:spPr bwMode="auto">
          <a:xfrm>
            <a:off x="228600" y="5334000"/>
            <a:ext cx="6172200" cy="2809875"/>
          </a:xfrm>
          <a:prstGeom prst="rect">
            <a:avLst/>
          </a:prstGeom>
          <a:noFill/>
          <a:ln w="9525">
            <a:noFill/>
            <a:miter lim="800000"/>
            <a:headEnd/>
            <a:tailEnd/>
          </a:ln>
        </p:spPr>
      </p:pic>
      <p:sp>
        <p:nvSpPr>
          <p:cNvPr id="18" name="TextBox 17"/>
          <p:cNvSpPr txBox="1"/>
          <p:nvPr/>
        </p:nvSpPr>
        <p:spPr>
          <a:xfrm>
            <a:off x="4191000" y="5334000"/>
            <a:ext cx="25146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Next, the </a:t>
            </a:r>
            <a:r>
              <a:rPr lang="en-US" sz="1200" b="1" dirty="0" smtClean="0"/>
              <a:t>Requisition Details </a:t>
            </a:r>
            <a:r>
              <a:rPr lang="en-US" sz="1200" dirty="0" smtClean="0"/>
              <a:t>page will open.</a:t>
            </a:r>
          </a:p>
          <a:p>
            <a:r>
              <a:rPr lang="en-US" sz="1200" dirty="0" smtClean="0"/>
              <a:t>Click on the </a:t>
            </a:r>
            <a:r>
              <a:rPr lang="en-US" sz="1200" b="1" dirty="0" smtClean="0"/>
              <a:t>Reopen Requisition </a:t>
            </a:r>
            <a:r>
              <a:rPr lang="en-US" sz="1200" dirty="0" smtClean="0"/>
              <a:t>button.</a:t>
            </a:r>
          </a:p>
          <a:p>
            <a:pPr marL="342900" indent="-342900">
              <a:buFont typeface="+mj-lt"/>
              <a:buAutoNum type="arabicPeriod"/>
            </a:pPr>
            <a:endParaRPr lang="en-US" sz="1200" dirty="0" smtClean="0"/>
          </a:p>
        </p:txBody>
      </p:sp>
      <p:cxnSp>
        <p:nvCxnSpPr>
          <p:cNvPr id="20" name="Straight Arrow Connector 19"/>
          <p:cNvCxnSpPr/>
          <p:nvPr/>
        </p:nvCxnSpPr>
        <p:spPr>
          <a:xfrm flipH="1">
            <a:off x="4876800" y="6324600"/>
            <a:ext cx="609600" cy="1447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7772400"/>
            <a:ext cx="1676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b="25833"/>
          <a:stretch>
            <a:fillRect/>
          </a:stretch>
        </p:blipFill>
        <p:spPr bwMode="auto">
          <a:xfrm>
            <a:off x="152400" y="228600"/>
            <a:ext cx="6477000" cy="2057400"/>
          </a:xfrm>
          <a:prstGeom prst="rect">
            <a:avLst/>
          </a:prstGeom>
          <a:noFill/>
          <a:ln w="9525">
            <a:noFill/>
            <a:miter lim="800000"/>
            <a:headEnd/>
            <a:tailEnd/>
          </a:ln>
        </p:spPr>
      </p:pic>
      <p:sp>
        <p:nvSpPr>
          <p:cNvPr id="10" name="TextBox 9"/>
          <p:cNvSpPr txBox="1"/>
          <p:nvPr/>
        </p:nvSpPr>
        <p:spPr>
          <a:xfrm>
            <a:off x="3962400" y="457200"/>
            <a:ext cx="2514600" cy="1200329"/>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Once the reopened requisition is complete, you will be returned to the </a:t>
            </a:r>
            <a:r>
              <a:rPr lang="en-US" sz="1200" b="1" dirty="0" smtClean="0"/>
              <a:t>Manage Requisitions </a:t>
            </a:r>
            <a:r>
              <a:rPr lang="en-US" sz="1200" dirty="0" smtClean="0"/>
              <a:t>page where you will see the status of the requisition has been changed to </a:t>
            </a:r>
            <a:r>
              <a:rPr lang="en-US" sz="1200" b="1" dirty="0" smtClean="0"/>
              <a:t>Open</a:t>
            </a:r>
            <a:r>
              <a:rPr lang="en-US" sz="1200" dirty="0" smtClean="0"/>
              <a:t>.</a:t>
            </a:r>
          </a:p>
        </p:txBody>
      </p:sp>
      <p:cxnSp>
        <p:nvCxnSpPr>
          <p:cNvPr id="52" name="Straight Arrow Connector 51"/>
          <p:cNvCxnSpPr>
            <a:stCxn id="10" idx="2"/>
          </p:cNvCxnSpPr>
          <p:nvPr/>
        </p:nvCxnSpPr>
        <p:spPr>
          <a:xfrm flipH="1">
            <a:off x="3124200" y="1657529"/>
            <a:ext cx="2095500" cy="47607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438400"/>
            <a:ext cx="6858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6148" name="Picture 4"/>
          <p:cNvPicPr>
            <a:picLocks noChangeAspect="1" noChangeArrowheads="1"/>
          </p:cNvPicPr>
          <p:nvPr/>
        </p:nvPicPr>
        <p:blipFill>
          <a:blip r:embed="rId3" cstate="print"/>
          <a:srcRect l="-2326" t="63682"/>
          <a:stretch>
            <a:fillRect/>
          </a:stretch>
        </p:blipFill>
        <p:spPr bwMode="auto">
          <a:xfrm>
            <a:off x="0" y="2590800"/>
            <a:ext cx="6705599" cy="1390650"/>
          </a:xfrm>
          <a:prstGeom prst="rect">
            <a:avLst/>
          </a:prstGeom>
          <a:noFill/>
          <a:ln w="9525">
            <a:noFill/>
            <a:miter lim="800000"/>
            <a:headEnd/>
            <a:tailEnd/>
          </a:ln>
        </p:spPr>
      </p:pic>
      <p:sp>
        <p:nvSpPr>
          <p:cNvPr id="21" name="TextBox 20"/>
          <p:cNvSpPr txBox="1"/>
          <p:nvPr/>
        </p:nvSpPr>
        <p:spPr>
          <a:xfrm>
            <a:off x="1752600" y="2895600"/>
            <a:ext cx="2514600" cy="646331"/>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Click on the down arrow at Select action .  Select </a:t>
            </a:r>
            <a:r>
              <a:rPr lang="en-US" sz="1200" b="1" dirty="0" smtClean="0"/>
              <a:t>Edit Requisition </a:t>
            </a:r>
            <a:r>
              <a:rPr lang="en-US" sz="1200" dirty="0" smtClean="0"/>
              <a:t>and then click the </a:t>
            </a:r>
            <a:r>
              <a:rPr lang="en-US" sz="1200" b="1" dirty="0" smtClean="0"/>
              <a:t>Go</a:t>
            </a:r>
            <a:r>
              <a:rPr lang="en-US" sz="1200" dirty="0" smtClean="0"/>
              <a:t> button.</a:t>
            </a:r>
          </a:p>
        </p:txBody>
      </p:sp>
      <p:sp>
        <p:nvSpPr>
          <p:cNvPr id="7" name="Rectangle 6"/>
          <p:cNvSpPr/>
          <p:nvPr/>
        </p:nvSpPr>
        <p:spPr>
          <a:xfrm>
            <a:off x="5105400" y="2667000"/>
            <a:ext cx="1219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400799" y="2667000"/>
            <a:ext cx="304799"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0" y="4191000"/>
            <a:ext cx="6858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3" idx="2"/>
          </p:cNvCxnSpPr>
          <p:nvPr/>
        </p:nvCxnSpPr>
        <p:spPr>
          <a:xfrm flipV="1">
            <a:off x="4191000" y="2895600"/>
            <a:ext cx="2362199" cy="6096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6149" name="Picture 5"/>
          <p:cNvPicPr>
            <a:picLocks noChangeAspect="1" noChangeArrowheads="1"/>
          </p:cNvPicPr>
          <p:nvPr/>
        </p:nvPicPr>
        <p:blipFill>
          <a:blip r:embed="rId4" cstate="print"/>
          <a:srcRect/>
          <a:stretch>
            <a:fillRect/>
          </a:stretch>
        </p:blipFill>
        <p:spPr bwMode="auto">
          <a:xfrm>
            <a:off x="0" y="4343400"/>
            <a:ext cx="6724650" cy="3765500"/>
          </a:xfrm>
          <a:prstGeom prst="rect">
            <a:avLst/>
          </a:prstGeom>
          <a:noFill/>
          <a:ln w="9525">
            <a:noFill/>
            <a:miter lim="800000"/>
            <a:headEnd/>
            <a:tailEnd/>
          </a:ln>
        </p:spPr>
      </p:pic>
      <p:sp>
        <p:nvSpPr>
          <p:cNvPr id="29" name="TextBox 28"/>
          <p:cNvSpPr txBox="1"/>
          <p:nvPr/>
        </p:nvSpPr>
        <p:spPr>
          <a:xfrm>
            <a:off x="4038600" y="4419600"/>
            <a:ext cx="2514600" cy="2123658"/>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Make any required changes – add or remove items, update quantity, etc.</a:t>
            </a:r>
          </a:p>
          <a:p>
            <a:r>
              <a:rPr lang="en-US" sz="1200" dirty="0" smtClean="0"/>
              <a:t>Once your changes are complete – type in comments explaining what changes have been made to the requisition.</a:t>
            </a:r>
          </a:p>
          <a:p>
            <a:r>
              <a:rPr lang="en-US" sz="1200" dirty="0" smtClean="0"/>
              <a:t>The approver(s) for this requisition will see the comments to explain why they are required to reapprove this requisition.</a:t>
            </a:r>
          </a:p>
          <a:p>
            <a:r>
              <a:rPr lang="en-US" sz="1200" dirty="0" smtClean="0"/>
              <a:t>Click the </a:t>
            </a:r>
            <a:r>
              <a:rPr lang="en-US" sz="1200" b="1" dirty="0" smtClean="0"/>
              <a:t>Save &amp; Submit </a:t>
            </a:r>
            <a:r>
              <a:rPr lang="en-US" sz="1200" dirty="0" smtClean="0"/>
              <a:t>button.</a:t>
            </a:r>
          </a:p>
        </p:txBody>
      </p:sp>
      <p:cxnSp>
        <p:nvCxnSpPr>
          <p:cNvPr id="30" name="Straight Arrow Connector 29"/>
          <p:cNvCxnSpPr/>
          <p:nvPr/>
        </p:nvCxnSpPr>
        <p:spPr>
          <a:xfrm flipH="1">
            <a:off x="1143000" y="6477000"/>
            <a:ext cx="2895600" cy="12954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52400" y="7848600"/>
            <a:ext cx="1371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815317" y="2093025"/>
            <a:ext cx="297007"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724400" y="2819400"/>
            <a:ext cx="1359346" cy="276999"/>
          </a:xfrm>
          <a:prstGeom prst="rect">
            <a:avLst/>
          </a:prstGeom>
          <a:solidFill>
            <a:schemeClr val="bg1"/>
          </a:solidFill>
          <a:ln w="19050">
            <a:solidFill>
              <a:schemeClr val="tx2">
                <a:lumMod val="75000"/>
              </a:schemeClr>
            </a:solidFill>
          </a:ln>
        </p:spPr>
        <p:txBody>
          <a:bodyPr wrap="none" rtlCol="0">
            <a:spAutoFit/>
          </a:bodyPr>
          <a:lstStyle/>
          <a:p>
            <a:r>
              <a:rPr lang="en-US" sz="1200" dirty="0" smtClean="0"/>
              <a:t>Welcome to oracle</a:t>
            </a:r>
            <a:endParaRPr lang="en-US" sz="1200" dirty="0"/>
          </a:p>
        </p:txBody>
      </p:sp>
      <p:cxnSp>
        <p:nvCxnSpPr>
          <p:cNvPr id="23" name="Straight Connector 22"/>
          <p:cNvCxnSpPr/>
          <p:nvPr/>
        </p:nvCxnSpPr>
        <p:spPr>
          <a:xfrm>
            <a:off x="0" y="47244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cstate="print"/>
          <a:srcRect/>
          <a:stretch>
            <a:fillRect/>
          </a:stretch>
        </p:blipFill>
        <p:spPr bwMode="auto">
          <a:xfrm>
            <a:off x="228600" y="228601"/>
            <a:ext cx="6096000" cy="4419600"/>
          </a:xfrm>
          <a:prstGeom prst="rect">
            <a:avLst/>
          </a:prstGeom>
          <a:noFill/>
          <a:ln w="9525">
            <a:noFill/>
            <a:miter lim="800000"/>
            <a:headEnd/>
            <a:tailEnd/>
          </a:ln>
        </p:spPr>
      </p:pic>
      <p:sp>
        <p:nvSpPr>
          <p:cNvPr id="38" name="Rectangle 37"/>
          <p:cNvSpPr/>
          <p:nvPr/>
        </p:nvSpPr>
        <p:spPr>
          <a:xfrm>
            <a:off x="1728850" y="533400"/>
            <a:ext cx="5334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Arrow Connector 31"/>
          <p:cNvCxnSpPr>
            <a:stCxn id="38" idx="3"/>
          </p:cNvCxnSpPr>
          <p:nvPr/>
        </p:nvCxnSpPr>
        <p:spPr>
          <a:xfrm>
            <a:off x="2262250" y="609600"/>
            <a:ext cx="2819400"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24400" y="838200"/>
            <a:ext cx="19050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Type in a brief description in the </a:t>
            </a:r>
            <a:r>
              <a:rPr lang="en-US" sz="1200" b="1" dirty="0" smtClean="0"/>
              <a:t>Description</a:t>
            </a:r>
            <a:r>
              <a:rPr lang="en-US" sz="1200" dirty="0" smtClean="0"/>
              <a:t> field, then click the </a:t>
            </a:r>
            <a:r>
              <a:rPr lang="en-US" sz="1200" b="1" dirty="0" smtClean="0"/>
              <a:t>Search </a:t>
            </a:r>
            <a:r>
              <a:rPr lang="en-US" sz="1200" dirty="0" smtClean="0"/>
              <a:t>button.</a:t>
            </a:r>
          </a:p>
          <a:p>
            <a:endParaRPr lang="en-US" sz="1200" dirty="0"/>
          </a:p>
        </p:txBody>
      </p:sp>
      <p:sp>
        <p:nvSpPr>
          <p:cNvPr id="29" name="TextBox 28"/>
          <p:cNvSpPr txBox="1"/>
          <p:nvPr/>
        </p:nvSpPr>
        <p:spPr>
          <a:xfrm>
            <a:off x="4724400" y="2209800"/>
            <a:ext cx="1905000" cy="646331"/>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Enter the </a:t>
            </a:r>
            <a:r>
              <a:rPr lang="en-US" sz="1200" b="1" dirty="0" smtClean="0"/>
              <a:t>Quantity</a:t>
            </a:r>
            <a:r>
              <a:rPr lang="en-US" sz="1200" dirty="0" smtClean="0"/>
              <a:t> needed, then click the </a:t>
            </a:r>
            <a:r>
              <a:rPr lang="en-US" sz="1200" b="1" dirty="0" smtClean="0"/>
              <a:t>Add</a:t>
            </a:r>
            <a:r>
              <a:rPr lang="en-US" sz="1200" dirty="0" smtClean="0"/>
              <a:t> button.</a:t>
            </a:r>
          </a:p>
          <a:p>
            <a:endParaRPr lang="en-US" sz="1200" dirty="0"/>
          </a:p>
        </p:txBody>
      </p:sp>
      <p:sp>
        <p:nvSpPr>
          <p:cNvPr id="37" name="Rectangle 36"/>
          <p:cNvSpPr/>
          <p:nvPr/>
        </p:nvSpPr>
        <p:spPr>
          <a:xfrm>
            <a:off x="4876800" y="4343400"/>
            <a:ext cx="533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34"/>
          <p:cNvCxnSpPr>
            <a:stCxn id="37" idx="3"/>
          </p:cNvCxnSpPr>
          <p:nvPr/>
        </p:nvCxnSpPr>
        <p:spPr>
          <a:xfrm>
            <a:off x="5410200" y="4457700"/>
            <a:ext cx="304800" cy="381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3"/>
          <p:cNvPicPr>
            <a:picLocks noChangeAspect="1" noChangeArrowheads="1"/>
          </p:cNvPicPr>
          <p:nvPr/>
        </p:nvPicPr>
        <p:blipFill>
          <a:blip r:embed="rId2" cstate="print"/>
          <a:srcRect t="45614"/>
          <a:stretch>
            <a:fillRect/>
          </a:stretch>
        </p:blipFill>
        <p:spPr bwMode="auto">
          <a:xfrm>
            <a:off x="152400" y="4800600"/>
            <a:ext cx="6019800" cy="2362199"/>
          </a:xfrm>
          <a:prstGeom prst="rect">
            <a:avLst/>
          </a:prstGeom>
          <a:noFill/>
          <a:ln w="9525">
            <a:noFill/>
            <a:miter lim="800000"/>
            <a:headEnd/>
            <a:tailEnd/>
          </a:ln>
        </p:spPr>
      </p:pic>
      <p:sp>
        <p:nvSpPr>
          <p:cNvPr id="33" name="TextBox 32"/>
          <p:cNvSpPr txBox="1"/>
          <p:nvPr/>
        </p:nvSpPr>
        <p:spPr>
          <a:xfrm>
            <a:off x="4800600" y="5943600"/>
            <a:ext cx="1905000" cy="646331"/>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Select another item, and click the </a:t>
            </a:r>
            <a:r>
              <a:rPr lang="en-US" sz="1200" b="1" dirty="0" smtClean="0"/>
              <a:t>Add</a:t>
            </a:r>
            <a:r>
              <a:rPr lang="en-US" sz="1200" dirty="0" smtClean="0"/>
              <a:t> button.</a:t>
            </a:r>
          </a:p>
          <a:p>
            <a:endParaRPr lang="en-US" sz="1200" dirty="0"/>
          </a:p>
        </p:txBody>
      </p:sp>
      <p:sp>
        <p:nvSpPr>
          <p:cNvPr id="34" name="Rectangle 33"/>
          <p:cNvSpPr/>
          <p:nvPr/>
        </p:nvSpPr>
        <p:spPr>
          <a:xfrm>
            <a:off x="5334000" y="5334000"/>
            <a:ext cx="838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p:cNvCxnSpPr/>
          <p:nvPr/>
        </p:nvCxnSpPr>
        <p:spPr>
          <a:xfrm>
            <a:off x="0" y="73152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3" cstate="print"/>
          <a:srcRect/>
          <a:stretch>
            <a:fillRect/>
          </a:stretch>
        </p:blipFill>
        <p:spPr bwMode="auto">
          <a:xfrm>
            <a:off x="152401" y="7467600"/>
            <a:ext cx="6400799" cy="945573"/>
          </a:xfrm>
          <a:prstGeom prst="rect">
            <a:avLst/>
          </a:prstGeom>
          <a:noFill/>
          <a:ln w="9525">
            <a:noFill/>
            <a:miter lim="800000"/>
            <a:headEnd/>
            <a:tailEnd/>
          </a:ln>
        </p:spPr>
      </p:pic>
      <p:sp>
        <p:nvSpPr>
          <p:cNvPr id="39" name="TextBox 38"/>
          <p:cNvSpPr txBox="1"/>
          <p:nvPr/>
        </p:nvSpPr>
        <p:spPr>
          <a:xfrm>
            <a:off x="4648200" y="8305800"/>
            <a:ext cx="1905000" cy="461665"/>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Select step 3: </a:t>
            </a:r>
            <a:r>
              <a:rPr lang="en-US" sz="1200" b="1" dirty="0" smtClean="0"/>
              <a:t>Review and Submit</a:t>
            </a:r>
            <a:r>
              <a:rPr lang="en-US" sz="1200" dirty="0"/>
              <a:t>.</a:t>
            </a:r>
          </a:p>
        </p:txBody>
      </p:sp>
      <p:sp>
        <p:nvSpPr>
          <p:cNvPr id="40" name="Rectangle 39"/>
          <p:cNvSpPr/>
          <p:nvPr/>
        </p:nvSpPr>
        <p:spPr>
          <a:xfrm>
            <a:off x="4724400" y="7620000"/>
            <a:ext cx="1295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52400" y="304800"/>
            <a:ext cx="6248400" cy="2811099"/>
          </a:xfrm>
          <a:prstGeom prst="rect">
            <a:avLst/>
          </a:prstGeom>
          <a:noFill/>
          <a:ln w="9525">
            <a:noFill/>
            <a:miter lim="800000"/>
            <a:headEnd/>
            <a:tailEnd/>
          </a:ln>
        </p:spPr>
      </p:pic>
      <p:sp>
        <p:nvSpPr>
          <p:cNvPr id="5" name="TextBox 4"/>
          <p:cNvSpPr txBox="1"/>
          <p:nvPr/>
        </p:nvSpPr>
        <p:spPr>
          <a:xfrm>
            <a:off x="4648200" y="990600"/>
            <a:ext cx="1905000" cy="830997"/>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Click the arrow at the beginning of the line #1 to open the </a:t>
            </a:r>
            <a:r>
              <a:rPr lang="en-US" sz="1200" b="1" dirty="0" smtClean="0"/>
              <a:t>Accounting Lines </a:t>
            </a:r>
            <a:r>
              <a:rPr lang="en-US" sz="1200" dirty="0" smtClean="0"/>
              <a:t>detail.</a:t>
            </a:r>
            <a:endParaRPr lang="en-US" sz="1200" dirty="0"/>
          </a:p>
        </p:txBody>
      </p:sp>
      <p:sp>
        <p:nvSpPr>
          <p:cNvPr id="6" name="Rectangle 5"/>
          <p:cNvSpPr/>
          <p:nvPr/>
        </p:nvSpPr>
        <p:spPr>
          <a:xfrm>
            <a:off x="228600" y="1828800"/>
            <a:ext cx="152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0" y="32766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a:endCxn id="6" idx="3"/>
          </p:cNvCxnSpPr>
          <p:nvPr/>
        </p:nvCxnSpPr>
        <p:spPr>
          <a:xfrm flipH="1">
            <a:off x="381000" y="1406099"/>
            <a:ext cx="4267200" cy="53700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3" cstate="print"/>
          <a:srcRect b="34831"/>
          <a:stretch>
            <a:fillRect/>
          </a:stretch>
        </p:blipFill>
        <p:spPr bwMode="auto">
          <a:xfrm>
            <a:off x="0" y="3352800"/>
            <a:ext cx="6553200" cy="2209800"/>
          </a:xfrm>
          <a:prstGeom prst="rect">
            <a:avLst/>
          </a:prstGeom>
          <a:noFill/>
          <a:ln w="9525">
            <a:noFill/>
            <a:miter lim="800000"/>
            <a:headEnd/>
            <a:tailEnd/>
          </a:ln>
        </p:spPr>
      </p:pic>
      <p:sp>
        <p:nvSpPr>
          <p:cNvPr id="16" name="TextBox 15"/>
          <p:cNvSpPr txBox="1"/>
          <p:nvPr/>
        </p:nvSpPr>
        <p:spPr>
          <a:xfrm>
            <a:off x="4648200" y="4191000"/>
            <a:ext cx="1905000" cy="830997"/>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Click on the arrow  for </a:t>
            </a:r>
            <a:r>
              <a:rPr lang="en-US" sz="1200" b="1" dirty="0" smtClean="0"/>
              <a:t>Distribute By </a:t>
            </a:r>
            <a:r>
              <a:rPr lang="en-US" sz="1200" dirty="0" smtClean="0"/>
              <a:t>and select the appropriate distribution.</a:t>
            </a:r>
            <a:endParaRPr lang="en-US" sz="1200" dirty="0"/>
          </a:p>
        </p:txBody>
      </p:sp>
      <p:cxnSp>
        <p:nvCxnSpPr>
          <p:cNvPr id="17" name="Straight Arrow Connector 16"/>
          <p:cNvCxnSpPr/>
          <p:nvPr/>
        </p:nvCxnSpPr>
        <p:spPr>
          <a:xfrm flipH="1">
            <a:off x="1828800" y="4495800"/>
            <a:ext cx="2743200" cy="9144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664525" y="5322125"/>
            <a:ext cx="152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a:off x="0" y="57150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4" cstate="print"/>
          <a:srcRect/>
          <a:stretch>
            <a:fillRect/>
          </a:stretch>
        </p:blipFill>
        <p:spPr bwMode="auto">
          <a:xfrm>
            <a:off x="0" y="5943600"/>
            <a:ext cx="6705600" cy="2971800"/>
          </a:xfrm>
          <a:prstGeom prst="rect">
            <a:avLst/>
          </a:prstGeom>
          <a:noFill/>
          <a:ln w="9525">
            <a:noFill/>
            <a:miter lim="800000"/>
            <a:headEnd/>
            <a:tailEnd/>
          </a:ln>
        </p:spPr>
      </p:pic>
      <p:sp>
        <p:nvSpPr>
          <p:cNvPr id="27" name="TextBox 26"/>
          <p:cNvSpPr txBox="1"/>
          <p:nvPr/>
        </p:nvSpPr>
        <p:spPr>
          <a:xfrm>
            <a:off x="4724400" y="6400800"/>
            <a:ext cx="1905000" cy="1384995"/>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If splitting cost by quantity: Update the </a:t>
            </a:r>
            <a:r>
              <a:rPr lang="en-US" sz="1200" b="1" dirty="0" smtClean="0"/>
              <a:t>Quantity</a:t>
            </a:r>
            <a:r>
              <a:rPr lang="en-US" sz="1200" dirty="0" smtClean="0"/>
              <a:t> field to 1, then click on the </a:t>
            </a:r>
            <a:r>
              <a:rPr lang="en-US" sz="1200" b="1" dirty="0" smtClean="0"/>
              <a:t>plus sign </a:t>
            </a:r>
            <a:r>
              <a:rPr lang="en-US" sz="1200" dirty="0" smtClean="0"/>
              <a:t>at the end of the row.</a:t>
            </a:r>
          </a:p>
          <a:p>
            <a:r>
              <a:rPr lang="en-US" sz="1200" dirty="0" smtClean="0"/>
              <a:t>This will carry the remaining quantity to the next line.</a:t>
            </a:r>
            <a:endParaRPr lang="en-US" sz="1200" dirty="0"/>
          </a:p>
        </p:txBody>
      </p:sp>
      <p:sp>
        <p:nvSpPr>
          <p:cNvPr id="28" name="Rectangle 27"/>
          <p:cNvSpPr/>
          <p:nvPr/>
        </p:nvSpPr>
        <p:spPr>
          <a:xfrm>
            <a:off x="3124200" y="8382000"/>
            <a:ext cx="533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6096000" y="8382000"/>
            <a:ext cx="1524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p:cNvCxnSpPr>
            <a:stCxn id="28" idx="3"/>
          </p:cNvCxnSpPr>
          <p:nvPr/>
        </p:nvCxnSpPr>
        <p:spPr>
          <a:xfrm>
            <a:off x="3657600" y="8496300"/>
            <a:ext cx="2438400" cy="381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228601"/>
            <a:ext cx="6632581" cy="2819399"/>
          </a:xfrm>
          <a:prstGeom prst="rect">
            <a:avLst/>
          </a:prstGeom>
          <a:noFill/>
          <a:ln w="9525">
            <a:noFill/>
            <a:miter lim="800000"/>
            <a:headEnd/>
            <a:tailEnd/>
          </a:ln>
        </p:spPr>
      </p:pic>
      <p:sp>
        <p:nvSpPr>
          <p:cNvPr id="3" name="TextBox 2"/>
          <p:cNvSpPr txBox="1"/>
          <p:nvPr/>
        </p:nvSpPr>
        <p:spPr>
          <a:xfrm>
            <a:off x="4724400" y="762000"/>
            <a:ext cx="1905000" cy="830997"/>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Click on the </a:t>
            </a:r>
            <a:r>
              <a:rPr lang="en-US" sz="1200" b="1" dirty="0" smtClean="0"/>
              <a:t>Chartfields2</a:t>
            </a:r>
            <a:r>
              <a:rPr lang="en-US" sz="1200" dirty="0" smtClean="0"/>
              <a:t> tab and populate the second </a:t>
            </a:r>
            <a:r>
              <a:rPr lang="en-US" sz="1200" b="1" dirty="0" smtClean="0"/>
              <a:t>Dept </a:t>
            </a:r>
            <a:r>
              <a:rPr lang="en-US" sz="1200" dirty="0" smtClean="0"/>
              <a:t>(department) code.</a:t>
            </a:r>
            <a:endParaRPr lang="en-US" sz="1200" dirty="0"/>
          </a:p>
        </p:txBody>
      </p:sp>
      <p:sp>
        <p:nvSpPr>
          <p:cNvPr id="4" name="Rectangle 3"/>
          <p:cNvSpPr/>
          <p:nvPr/>
        </p:nvSpPr>
        <p:spPr>
          <a:xfrm>
            <a:off x="2133600" y="2743200"/>
            <a:ext cx="6858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0" y="31242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3" idx="1"/>
            <a:endCxn id="4" idx="3"/>
          </p:cNvCxnSpPr>
          <p:nvPr/>
        </p:nvCxnSpPr>
        <p:spPr>
          <a:xfrm flipH="1">
            <a:off x="2819400" y="1177499"/>
            <a:ext cx="1905000" cy="168000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a:blip r:embed="rId3" cstate="print"/>
          <a:srcRect/>
          <a:stretch>
            <a:fillRect/>
          </a:stretch>
        </p:blipFill>
        <p:spPr bwMode="auto">
          <a:xfrm>
            <a:off x="152400" y="3200400"/>
            <a:ext cx="6248400" cy="2811099"/>
          </a:xfrm>
          <a:prstGeom prst="rect">
            <a:avLst/>
          </a:prstGeom>
          <a:noFill/>
          <a:ln w="9525">
            <a:noFill/>
            <a:miter lim="800000"/>
            <a:headEnd/>
            <a:tailEnd/>
          </a:ln>
        </p:spPr>
      </p:pic>
      <p:sp>
        <p:nvSpPr>
          <p:cNvPr id="10" name="TextBox 9"/>
          <p:cNvSpPr txBox="1"/>
          <p:nvPr/>
        </p:nvSpPr>
        <p:spPr>
          <a:xfrm>
            <a:off x="4648200" y="4038600"/>
            <a:ext cx="1905000" cy="830997"/>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Click the arrow at the beginning of the line #2 to open the </a:t>
            </a:r>
            <a:r>
              <a:rPr lang="en-US" sz="1200" b="1" dirty="0" smtClean="0"/>
              <a:t>Accounting Lines </a:t>
            </a:r>
            <a:r>
              <a:rPr lang="en-US" sz="1200" dirty="0" smtClean="0"/>
              <a:t>detail.</a:t>
            </a:r>
            <a:endParaRPr lang="en-US" sz="1200" dirty="0"/>
          </a:p>
        </p:txBody>
      </p:sp>
      <p:cxnSp>
        <p:nvCxnSpPr>
          <p:cNvPr id="11" name="Straight Arrow Connector 10"/>
          <p:cNvCxnSpPr>
            <a:stCxn id="10" idx="1"/>
            <a:endCxn id="14" idx="3"/>
          </p:cNvCxnSpPr>
          <p:nvPr/>
        </p:nvCxnSpPr>
        <p:spPr>
          <a:xfrm flipH="1">
            <a:off x="381000" y="4454099"/>
            <a:ext cx="4267200" cy="84180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52400" y="5181600"/>
            <a:ext cx="228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a:off x="0" y="60960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4" cstate="print"/>
          <a:srcRect/>
          <a:stretch>
            <a:fillRect/>
          </a:stretch>
        </p:blipFill>
        <p:spPr bwMode="auto">
          <a:xfrm>
            <a:off x="228600" y="6324600"/>
            <a:ext cx="6172200" cy="2514600"/>
          </a:xfrm>
          <a:prstGeom prst="rect">
            <a:avLst/>
          </a:prstGeom>
          <a:noFill/>
          <a:ln w="9525">
            <a:noFill/>
            <a:miter lim="800000"/>
            <a:headEnd/>
            <a:tailEnd/>
          </a:ln>
        </p:spPr>
      </p:pic>
      <p:sp>
        <p:nvSpPr>
          <p:cNvPr id="19" name="TextBox 18"/>
          <p:cNvSpPr txBox="1"/>
          <p:nvPr/>
        </p:nvSpPr>
        <p:spPr>
          <a:xfrm>
            <a:off x="4648200" y="6477000"/>
            <a:ext cx="1828800" cy="830997"/>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Click on the arrow for </a:t>
            </a:r>
            <a:r>
              <a:rPr lang="en-US" sz="1200" b="1" dirty="0" smtClean="0"/>
              <a:t>Distribute By </a:t>
            </a:r>
            <a:r>
              <a:rPr lang="en-US" sz="1200" dirty="0" smtClean="0"/>
              <a:t>and select the appropriate distribution.</a:t>
            </a:r>
            <a:endParaRPr lang="en-US" sz="1200" dirty="0"/>
          </a:p>
        </p:txBody>
      </p:sp>
      <p:cxnSp>
        <p:nvCxnSpPr>
          <p:cNvPr id="21" name="Straight Arrow Connector 20"/>
          <p:cNvCxnSpPr>
            <a:stCxn id="19" idx="1"/>
          </p:cNvCxnSpPr>
          <p:nvPr/>
        </p:nvCxnSpPr>
        <p:spPr>
          <a:xfrm flipH="1">
            <a:off x="1905000" y="6892499"/>
            <a:ext cx="2743200" cy="80370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295400" y="7620000"/>
            <a:ext cx="6096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38200" y="2133600"/>
            <a:ext cx="609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2400" y="381000"/>
            <a:ext cx="6324600" cy="2341387"/>
          </a:xfrm>
          <a:prstGeom prst="rect">
            <a:avLst/>
          </a:prstGeom>
          <a:noFill/>
          <a:ln w="9525">
            <a:noFill/>
            <a:miter lim="800000"/>
            <a:headEnd/>
            <a:tailEnd/>
          </a:ln>
        </p:spPr>
      </p:pic>
      <p:sp>
        <p:nvSpPr>
          <p:cNvPr id="3" name="TextBox 2"/>
          <p:cNvSpPr txBox="1"/>
          <p:nvPr/>
        </p:nvSpPr>
        <p:spPr>
          <a:xfrm>
            <a:off x="4648200" y="228600"/>
            <a:ext cx="1828800" cy="1754326"/>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If splitting cost by amount: </a:t>
            </a:r>
          </a:p>
          <a:p>
            <a:r>
              <a:rPr lang="en-US" sz="1200" dirty="0" smtClean="0"/>
              <a:t>Update the </a:t>
            </a:r>
            <a:r>
              <a:rPr lang="en-US" sz="1200" b="1" dirty="0" smtClean="0"/>
              <a:t>Merchandise Amt field</a:t>
            </a:r>
            <a:r>
              <a:rPr lang="en-US" sz="1200" dirty="0" smtClean="0"/>
              <a:t> to the desired dollar amount, then click on the </a:t>
            </a:r>
            <a:r>
              <a:rPr lang="en-US" sz="1200" b="1" dirty="0" smtClean="0"/>
              <a:t>plus sign </a:t>
            </a:r>
            <a:r>
              <a:rPr lang="en-US" sz="1200" dirty="0" smtClean="0"/>
              <a:t>at the end of the row.  This will carry the remaining amount to the next line.</a:t>
            </a:r>
            <a:endParaRPr lang="en-US" sz="1200" dirty="0"/>
          </a:p>
        </p:txBody>
      </p:sp>
      <p:sp>
        <p:nvSpPr>
          <p:cNvPr id="4" name="Rectangle 3"/>
          <p:cNvSpPr/>
          <p:nvPr/>
        </p:nvSpPr>
        <p:spPr>
          <a:xfrm>
            <a:off x="3733800" y="2209800"/>
            <a:ext cx="457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a:stCxn id="4" idx="3"/>
          </p:cNvCxnSpPr>
          <p:nvPr/>
        </p:nvCxnSpPr>
        <p:spPr>
          <a:xfrm flipV="1">
            <a:off x="4191000" y="2286000"/>
            <a:ext cx="762000" cy="381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7432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3" cstate="print"/>
          <a:srcRect/>
          <a:stretch>
            <a:fillRect/>
          </a:stretch>
        </p:blipFill>
        <p:spPr bwMode="auto">
          <a:xfrm>
            <a:off x="111826" y="5794787"/>
            <a:ext cx="5334000" cy="523875"/>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188520" y="6540162"/>
            <a:ext cx="6519863" cy="2070438"/>
          </a:xfrm>
          <a:prstGeom prst="rect">
            <a:avLst/>
          </a:prstGeom>
          <a:noFill/>
          <a:ln w="9525">
            <a:noFill/>
            <a:miter lim="800000"/>
            <a:headEnd/>
            <a:tailEnd/>
          </a:ln>
        </p:spPr>
      </p:pic>
      <p:cxnSp>
        <p:nvCxnSpPr>
          <p:cNvPr id="11" name="Straight Connector 10"/>
          <p:cNvCxnSpPr/>
          <p:nvPr/>
        </p:nvCxnSpPr>
        <p:spPr>
          <a:xfrm>
            <a:off x="0" y="64008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27629" y="5715000"/>
            <a:ext cx="1828800" cy="461665"/>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Click on the </a:t>
            </a:r>
            <a:r>
              <a:rPr lang="en-US" sz="1200" b="1" dirty="0" smtClean="0"/>
              <a:t>Save &amp; Submit</a:t>
            </a:r>
            <a:r>
              <a:rPr lang="en-US" sz="1200" dirty="0" smtClean="0"/>
              <a:t> button.</a:t>
            </a:r>
            <a:endParaRPr lang="en-US" sz="1200" dirty="0"/>
          </a:p>
        </p:txBody>
      </p:sp>
      <p:sp>
        <p:nvSpPr>
          <p:cNvPr id="13" name="TextBox 12"/>
          <p:cNvSpPr txBox="1"/>
          <p:nvPr/>
        </p:nvSpPr>
        <p:spPr>
          <a:xfrm>
            <a:off x="4419600" y="7285252"/>
            <a:ext cx="18288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The Confirmation page lets you know that the requisition has been saved and submitted to your departmental approver.</a:t>
            </a:r>
            <a:endParaRPr lang="en-US" sz="1200" dirty="0"/>
          </a:p>
        </p:txBody>
      </p:sp>
      <p:cxnSp>
        <p:nvCxnSpPr>
          <p:cNvPr id="14" name="Straight Arrow Connector 13"/>
          <p:cNvCxnSpPr>
            <a:stCxn id="12" idx="1"/>
            <a:endCxn id="17" idx="3"/>
          </p:cNvCxnSpPr>
          <p:nvPr/>
        </p:nvCxnSpPr>
        <p:spPr>
          <a:xfrm flipH="1">
            <a:off x="1558636" y="5945833"/>
            <a:ext cx="3268993" cy="8659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87036" y="5918124"/>
            <a:ext cx="1371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11826" y="6632025"/>
            <a:ext cx="1371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0" y="55626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93" y="2834616"/>
            <a:ext cx="6396790" cy="271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572000" y="3288788"/>
            <a:ext cx="1828800" cy="830997"/>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Click on the </a:t>
            </a:r>
            <a:r>
              <a:rPr lang="en-US" sz="1200" b="1" dirty="0" smtClean="0"/>
              <a:t>Chartfield2 </a:t>
            </a:r>
            <a:r>
              <a:rPr lang="en-US" sz="1200" dirty="0" smtClean="0"/>
              <a:t>tab and populate the second </a:t>
            </a:r>
            <a:r>
              <a:rPr lang="en-US" sz="1200" b="1" dirty="0" err="1" smtClean="0"/>
              <a:t>Dept</a:t>
            </a:r>
            <a:r>
              <a:rPr lang="en-US" sz="1200" dirty="0" smtClean="0"/>
              <a:t> (department) code.</a:t>
            </a:r>
            <a:endParaRPr lang="en-US" sz="1200" dirty="0"/>
          </a:p>
        </p:txBody>
      </p:sp>
      <p:sp>
        <p:nvSpPr>
          <p:cNvPr id="21" name="Rectangle 20"/>
          <p:cNvSpPr/>
          <p:nvPr/>
        </p:nvSpPr>
        <p:spPr>
          <a:xfrm>
            <a:off x="2143496" y="5034148"/>
            <a:ext cx="63533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p:nvPr/>
        </p:nvCxnSpPr>
        <p:spPr>
          <a:xfrm flipH="1">
            <a:off x="2514600" y="3752850"/>
            <a:ext cx="2057400" cy="127635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srcRect r="19231"/>
          <a:stretch>
            <a:fillRect/>
          </a:stretch>
        </p:blipFill>
        <p:spPr>
          <a:xfrm>
            <a:off x="304800" y="3124200"/>
            <a:ext cx="4800600" cy="1768475"/>
          </a:xfrm>
          <a:prstGeom prst="rect">
            <a:avLst/>
          </a:prstGeom>
        </p:spPr>
      </p:pic>
      <p:pic>
        <p:nvPicPr>
          <p:cNvPr id="1027" name="Picture 3"/>
          <p:cNvPicPr>
            <a:picLocks noChangeAspect="1" noChangeArrowheads="1"/>
          </p:cNvPicPr>
          <p:nvPr/>
        </p:nvPicPr>
        <p:blipFill>
          <a:blip r:embed="rId3" cstate="print"/>
          <a:srcRect/>
          <a:stretch>
            <a:fillRect/>
          </a:stretch>
        </p:blipFill>
        <p:spPr bwMode="auto">
          <a:xfrm>
            <a:off x="228601" y="457200"/>
            <a:ext cx="4953000" cy="2762941"/>
          </a:xfrm>
          <a:prstGeom prst="rect">
            <a:avLst/>
          </a:prstGeom>
          <a:noFill/>
          <a:ln w="9525">
            <a:noFill/>
            <a:miter lim="800000"/>
            <a:headEnd/>
            <a:tailEnd/>
          </a:ln>
        </p:spPr>
      </p:pic>
      <p:sp>
        <p:nvSpPr>
          <p:cNvPr id="12" name="Rectangle 11"/>
          <p:cNvSpPr/>
          <p:nvPr/>
        </p:nvSpPr>
        <p:spPr>
          <a:xfrm>
            <a:off x="1066800" y="1279498"/>
            <a:ext cx="7620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86200" y="1066800"/>
            <a:ext cx="26670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To begin a Requisition: </a:t>
            </a:r>
          </a:p>
          <a:p>
            <a:pPr marL="228600" indent="-228600">
              <a:buFont typeface="+mj-lt"/>
              <a:buAutoNum type="arabicPeriod"/>
            </a:pPr>
            <a:r>
              <a:rPr lang="en-US" sz="1200" dirty="0" smtClean="0"/>
              <a:t>Click </a:t>
            </a:r>
            <a:r>
              <a:rPr lang="en-US" sz="1200" b="1" dirty="0" smtClean="0"/>
              <a:t>Main Menu</a:t>
            </a:r>
          </a:p>
          <a:p>
            <a:pPr marL="228600" indent="-228600">
              <a:buFont typeface="+mj-lt"/>
              <a:buAutoNum type="arabicPeriod"/>
            </a:pPr>
            <a:r>
              <a:rPr lang="en-US" sz="1200" dirty="0" smtClean="0"/>
              <a:t>Click </a:t>
            </a:r>
            <a:r>
              <a:rPr lang="en-US" sz="1200" b="1" dirty="0" smtClean="0"/>
              <a:t>eProcurement</a:t>
            </a:r>
          </a:p>
          <a:p>
            <a:pPr marL="228600" indent="-228600">
              <a:buFont typeface="+mj-lt"/>
              <a:buAutoNum type="arabicPeriod"/>
            </a:pPr>
            <a:r>
              <a:rPr lang="en-US" sz="1200" dirty="0" smtClean="0"/>
              <a:t>Click </a:t>
            </a:r>
            <a:r>
              <a:rPr lang="en-US" sz="1200" b="1" dirty="0" smtClean="0"/>
              <a:t>Create Requisition</a:t>
            </a:r>
          </a:p>
          <a:p>
            <a:pPr marL="228600" indent="-228600">
              <a:buFont typeface="+mj-lt"/>
              <a:buAutoNum type="arabicPeriod"/>
            </a:pPr>
            <a:endParaRPr lang="en-US" sz="1200" dirty="0"/>
          </a:p>
        </p:txBody>
      </p:sp>
      <p:sp>
        <p:nvSpPr>
          <p:cNvPr id="13" name="Rectangle 12"/>
          <p:cNvSpPr/>
          <p:nvPr/>
        </p:nvSpPr>
        <p:spPr>
          <a:xfrm>
            <a:off x="1219200" y="4283102"/>
            <a:ext cx="12192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886200" y="3352800"/>
            <a:ext cx="2590800" cy="646331"/>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Enter a </a:t>
            </a:r>
            <a:r>
              <a:rPr lang="en-US" sz="1200" b="1" dirty="0" smtClean="0"/>
              <a:t>Requisition Name</a:t>
            </a:r>
          </a:p>
          <a:p>
            <a:r>
              <a:rPr lang="en-US" sz="1200" dirty="0" smtClean="0"/>
              <a:t>Select step 2: </a:t>
            </a:r>
            <a:r>
              <a:rPr lang="en-US" sz="1200" b="1" dirty="0" smtClean="0"/>
              <a:t>Add Items and Services</a:t>
            </a:r>
          </a:p>
          <a:p>
            <a:endParaRPr lang="en-US" sz="1200" dirty="0"/>
          </a:p>
        </p:txBody>
      </p:sp>
      <p:cxnSp>
        <p:nvCxnSpPr>
          <p:cNvPr id="16" name="Straight Arrow Connector 15"/>
          <p:cNvCxnSpPr/>
          <p:nvPr/>
        </p:nvCxnSpPr>
        <p:spPr>
          <a:xfrm flipV="1">
            <a:off x="1600200" y="3810000"/>
            <a:ext cx="457200" cy="457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p:nvPr/>
        </p:nvPicPr>
        <p:blipFill>
          <a:blip r:embed="rId4" cstate="print"/>
          <a:stretch>
            <a:fillRect/>
          </a:stretch>
        </p:blipFill>
        <p:spPr>
          <a:xfrm>
            <a:off x="304800" y="5257800"/>
            <a:ext cx="5410200" cy="3200399"/>
          </a:xfrm>
          <a:prstGeom prst="rect">
            <a:avLst/>
          </a:prstGeom>
        </p:spPr>
      </p:pic>
      <p:sp>
        <p:nvSpPr>
          <p:cNvPr id="18" name="TextBox 17"/>
          <p:cNvSpPr txBox="1"/>
          <p:nvPr/>
        </p:nvSpPr>
        <p:spPr>
          <a:xfrm>
            <a:off x="3962400" y="6324600"/>
            <a:ext cx="2590800" cy="2492990"/>
          </a:xfrm>
          <a:prstGeom prst="rect">
            <a:avLst/>
          </a:prstGeom>
          <a:solidFill>
            <a:schemeClr val="bg1"/>
          </a:solidFill>
          <a:ln w="19050">
            <a:solidFill>
              <a:schemeClr val="tx2">
                <a:lumMod val="75000"/>
              </a:schemeClr>
            </a:solidFill>
          </a:ln>
        </p:spPr>
        <p:txBody>
          <a:bodyPr wrap="square" rtlCol="0">
            <a:spAutoFit/>
          </a:bodyPr>
          <a:lstStyle/>
          <a:p>
            <a:r>
              <a:rPr lang="en-US" sz="1200" dirty="0"/>
              <a:t>To search the catalog – enter one of the search criteria:</a:t>
            </a:r>
          </a:p>
          <a:p>
            <a:pPr marL="228600" lvl="0" indent="-228600"/>
            <a:r>
              <a:rPr lang="en-US" sz="1200" dirty="0" smtClean="0"/>
              <a:t>1. </a:t>
            </a:r>
            <a:r>
              <a:rPr lang="en-US" sz="1200" b="1" dirty="0" smtClean="0"/>
              <a:t>Description</a:t>
            </a:r>
            <a:r>
              <a:rPr lang="en-US" sz="1200" dirty="0" smtClean="0"/>
              <a:t> </a:t>
            </a:r>
            <a:r>
              <a:rPr lang="en-US" sz="1200" dirty="0"/>
              <a:t>– Searches for </a:t>
            </a:r>
            <a:r>
              <a:rPr lang="en-US" sz="1200" dirty="0" smtClean="0"/>
              <a:t>items</a:t>
            </a:r>
          </a:p>
          <a:p>
            <a:pPr marL="228600" lvl="0" indent="-228600"/>
            <a:r>
              <a:rPr lang="en-US" sz="1200" dirty="0" smtClean="0"/>
              <a:t>that </a:t>
            </a:r>
            <a:r>
              <a:rPr lang="en-US" sz="1200" dirty="0"/>
              <a:t>have a matching </a:t>
            </a:r>
            <a:r>
              <a:rPr lang="en-US" sz="1200" dirty="0" smtClean="0"/>
              <a:t>description</a:t>
            </a:r>
          </a:p>
          <a:p>
            <a:pPr lvl="0"/>
            <a:r>
              <a:rPr lang="en-US" sz="1200" dirty="0" smtClean="0"/>
              <a:t>2. </a:t>
            </a:r>
            <a:r>
              <a:rPr lang="en-US" sz="1200" b="1" dirty="0" smtClean="0"/>
              <a:t>Manufacturer’s </a:t>
            </a:r>
            <a:r>
              <a:rPr lang="en-US" sz="1200" b="1" dirty="0"/>
              <a:t>Item ID </a:t>
            </a:r>
            <a:r>
              <a:rPr lang="en-US" sz="1200" dirty="0"/>
              <a:t>– Searches for items that have a matching catalog number from the manufacturer</a:t>
            </a:r>
          </a:p>
          <a:p>
            <a:pPr lvl="0"/>
            <a:r>
              <a:rPr lang="en-US" sz="1200" dirty="0" smtClean="0"/>
              <a:t>3. </a:t>
            </a:r>
            <a:r>
              <a:rPr lang="en-US" sz="1200" b="1" dirty="0" smtClean="0"/>
              <a:t>Vendor </a:t>
            </a:r>
            <a:r>
              <a:rPr lang="en-US" sz="1200" b="1" dirty="0"/>
              <a:t>Item ID </a:t>
            </a:r>
            <a:r>
              <a:rPr lang="en-US" sz="1200" dirty="0"/>
              <a:t>– Searches for items that have a matching catalog number from the vendor</a:t>
            </a:r>
          </a:p>
          <a:p>
            <a:pPr lvl="0"/>
            <a:r>
              <a:rPr lang="en-US" sz="1200" dirty="0" smtClean="0"/>
              <a:t>4. </a:t>
            </a:r>
            <a:r>
              <a:rPr lang="en-US" sz="1200" b="1" dirty="0" smtClean="0"/>
              <a:t>Item </a:t>
            </a:r>
            <a:r>
              <a:rPr lang="en-US" sz="1200" b="1" dirty="0"/>
              <a:t>ID </a:t>
            </a:r>
            <a:r>
              <a:rPr lang="en-US" sz="1200" dirty="0"/>
              <a:t>– Searches for items that have a matching UVAMC Item ID</a:t>
            </a:r>
          </a:p>
          <a:p>
            <a:endParaRPr lang="en-US" sz="1200" dirty="0"/>
          </a:p>
        </p:txBody>
      </p:sp>
      <p:sp>
        <p:nvSpPr>
          <p:cNvPr id="19" name="TextBox 18"/>
          <p:cNvSpPr txBox="1"/>
          <p:nvPr/>
        </p:nvSpPr>
        <p:spPr>
          <a:xfrm>
            <a:off x="3962400" y="5410200"/>
            <a:ext cx="2590800" cy="646331"/>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Click the </a:t>
            </a:r>
            <a:r>
              <a:rPr lang="en-US" sz="1200" b="1" dirty="0" smtClean="0"/>
              <a:t>Catalog</a:t>
            </a:r>
            <a:r>
              <a:rPr lang="en-US" sz="1200" dirty="0" smtClean="0"/>
              <a:t> tab to open the </a:t>
            </a:r>
            <a:r>
              <a:rPr lang="en-US" sz="1200" b="1" dirty="0" smtClean="0"/>
              <a:t>Search Catalog.</a:t>
            </a:r>
            <a:endParaRPr lang="en-US" sz="1200" dirty="0" smtClean="0"/>
          </a:p>
          <a:p>
            <a:endParaRPr lang="en-US" sz="1200" dirty="0"/>
          </a:p>
        </p:txBody>
      </p:sp>
      <p:cxnSp>
        <p:nvCxnSpPr>
          <p:cNvPr id="20" name="Straight Arrow Connector 19"/>
          <p:cNvCxnSpPr/>
          <p:nvPr/>
        </p:nvCxnSpPr>
        <p:spPr>
          <a:xfrm flipH="1">
            <a:off x="609600" y="5562600"/>
            <a:ext cx="3352800" cy="457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24000" y="0"/>
            <a:ext cx="3657600" cy="369332"/>
          </a:xfrm>
          <a:prstGeom prst="rect">
            <a:avLst/>
          </a:prstGeom>
          <a:solidFill>
            <a:schemeClr val="bg1"/>
          </a:solidFill>
          <a:ln w="19050">
            <a:solidFill>
              <a:schemeClr val="tx2">
                <a:lumMod val="75000"/>
              </a:schemeClr>
            </a:solidFill>
          </a:ln>
        </p:spPr>
        <p:txBody>
          <a:bodyPr wrap="square" rtlCol="0">
            <a:spAutoFit/>
          </a:bodyPr>
          <a:lstStyle/>
          <a:p>
            <a:pPr algn="ctr"/>
            <a:r>
              <a:rPr lang="en-US" dirty="0" smtClean="0"/>
              <a:t>3. Adding items to your Favorites</a:t>
            </a:r>
          </a:p>
        </p:txBody>
      </p:sp>
      <p:cxnSp>
        <p:nvCxnSpPr>
          <p:cNvPr id="21" name="Straight Connector 20"/>
          <p:cNvCxnSpPr/>
          <p:nvPr/>
        </p:nvCxnSpPr>
        <p:spPr>
          <a:xfrm>
            <a:off x="0" y="28956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0292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0" y="67056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flipV="1">
            <a:off x="381000" y="4724399"/>
            <a:ext cx="152400" cy="29470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28600" y="152401"/>
            <a:ext cx="6096000" cy="6418350"/>
          </a:xfrm>
          <a:prstGeom prst="rect">
            <a:avLst/>
          </a:prstGeom>
          <a:noFill/>
          <a:ln w="9525">
            <a:noFill/>
            <a:miter lim="800000"/>
            <a:headEnd/>
            <a:tailEnd/>
          </a:ln>
        </p:spPr>
      </p:pic>
      <p:sp>
        <p:nvSpPr>
          <p:cNvPr id="9" name="TextBox 8"/>
          <p:cNvSpPr txBox="1"/>
          <p:nvPr/>
        </p:nvSpPr>
        <p:spPr>
          <a:xfrm>
            <a:off x="4648200" y="990600"/>
            <a:ext cx="1905000" cy="830997"/>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Type a brief description in the </a:t>
            </a:r>
            <a:r>
              <a:rPr lang="en-US" sz="1200" b="1" dirty="0" smtClean="0"/>
              <a:t>Description</a:t>
            </a:r>
            <a:r>
              <a:rPr lang="en-US" sz="1200" dirty="0" smtClean="0"/>
              <a:t> field, then click the </a:t>
            </a:r>
            <a:r>
              <a:rPr lang="en-US" sz="1200" b="1" dirty="0" smtClean="0"/>
              <a:t>Search </a:t>
            </a:r>
            <a:r>
              <a:rPr lang="en-US" sz="1200" dirty="0" smtClean="0"/>
              <a:t>button.</a:t>
            </a:r>
          </a:p>
          <a:p>
            <a:endParaRPr lang="en-US" sz="1200" dirty="0"/>
          </a:p>
        </p:txBody>
      </p:sp>
      <p:sp>
        <p:nvSpPr>
          <p:cNvPr id="38" name="Rectangle 37"/>
          <p:cNvSpPr/>
          <p:nvPr/>
        </p:nvSpPr>
        <p:spPr>
          <a:xfrm>
            <a:off x="5029200" y="559625"/>
            <a:ext cx="914400" cy="114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Arrow Connector 31"/>
          <p:cNvCxnSpPr>
            <a:stCxn id="9" idx="1"/>
          </p:cNvCxnSpPr>
          <p:nvPr/>
        </p:nvCxnSpPr>
        <p:spPr>
          <a:xfrm flipH="1" flipV="1">
            <a:off x="1981200" y="685804"/>
            <a:ext cx="2667000" cy="72029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48200" y="1981200"/>
            <a:ext cx="1905000" cy="830997"/>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Click the box next to the item you wish to place in your favorites list.</a:t>
            </a:r>
          </a:p>
          <a:p>
            <a:endParaRPr lang="en-US" sz="1200" dirty="0"/>
          </a:p>
        </p:txBody>
      </p:sp>
      <p:cxnSp>
        <p:nvCxnSpPr>
          <p:cNvPr id="35" name="Straight Arrow Connector 34"/>
          <p:cNvCxnSpPr>
            <a:stCxn id="29" idx="1"/>
          </p:cNvCxnSpPr>
          <p:nvPr/>
        </p:nvCxnSpPr>
        <p:spPr>
          <a:xfrm flipH="1">
            <a:off x="457200" y="2396699"/>
            <a:ext cx="4191000" cy="80370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24400" y="4495800"/>
            <a:ext cx="1600200" cy="830997"/>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Click on the </a:t>
            </a:r>
            <a:r>
              <a:rPr lang="en-US" sz="1200" b="1" dirty="0" smtClean="0"/>
              <a:t>Add to Favorites </a:t>
            </a:r>
            <a:r>
              <a:rPr lang="en-US" sz="1200" dirty="0" smtClean="0"/>
              <a:t>button.</a:t>
            </a:r>
            <a:endParaRPr lang="en-US" sz="1200" b="1" dirty="0" smtClean="0"/>
          </a:p>
          <a:p>
            <a:endParaRPr lang="en-US" sz="1200" dirty="0" smtClean="0"/>
          </a:p>
          <a:p>
            <a:endParaRPr lang="en-US" sz="1200" dirty="0"/>
          </a:p>
        </p:txBody>
      </p:sp>
      <p:sp>
        <p:nvSpPr>
          <p:cNvPr id="19" name="Rectangle 18"/>
          <p:cNvSpPr/>
          <p:nvPr/>
        </p:nvSpPr>
        <p:spPr>
          <a:xfrm>
            <a:off x="1295400" y="6400800"/>
            <a:ext cx="13716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p:cNvCxnSpPr>
            <a:stCxn id="17" idx="1"/>
          </p:cNvCxnSpPr>
          <p:nvPr/>
        </p:nvCxnSpPr>
        <p:spPr>
          <a:xfrm flipH="1">
            <a:off x="2362200" y="4911299"/>
            <a:ext cx="2362200" cy="148950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28600" y="3200400"/>
            <a:ext cx="228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304800" y="6858000"/>
            <a:ext cx="3810000" cy="2026397"/>
          </a:xfrm>
          <a:prstGeom prst="rect">
            <a:avLst/>
          </a:prstGeom>
          <a:noFill/>
          <a:ln w="9525">
            <a:noFill/>
            <a:miter lim="800000"/>
            <a:headEnd/>
            <a:tailEnd/>
          </a:ln>
        </p:spPr>
      </p:pic>
      <p:sp>
        <p:nvSpPr>
          <p:cNvPr id="53" name="TextBox 52"/>
          <p:cNvSpPr txBox="1"/>
          <p:nvPr/>
        </p:nvSpPr>
        <p:spPr>
          <a:xfrm>
            <a:off x="4572000" y="7086600"/>
            <a:ext cx="1828800" cy="1569660"/>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You will receive a message that the item has been added to your favorites.</a:t>
            </a:r>
          </a:p>
          <a:p>
            <a:r>
              <a:rPr lang="en-US" sz="1200" dirty="0" smtClean="0"/>
              <a:t>Repeat the same process until all items are selected.</a:t>
            </a:r>
          </a:p>
          <a:p>
            <a:endParaRPr lang="en-US" sz="1200" dirty="0" smtClean="0"/>
          </a:p>
          <a:p>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srcRect r="19231"/>
          <a:stretch>
            <a:fillRect/>
          </a:stretch>
        </p:blipFill>
        <p:spPr>
          <a:xfrm>
            <a:off x="304800" y="3124200"/>
            <a:ext cx="4800600" cy="1768475"/>
          </a:xfrm>
          <a:prstGeom prst="rect">
            <a:avLst/>
          </a:prstGeom>
        </p:spPr>
      </p:pic>
      <p:pic>
        <p:nvPicPr>
          <p:cNvPr id="1027" name="Picture 3"/>
          <p:cNvPicPr>
            <a:picLocks noChangeAspect="1" noChangeArrowheads="1"/>
          </p:cNvPicPr>
          <p:nvPr/>
        </p:nvPicPr>
        <p:blipFill>
          <a:blip r:embed="rId3" cstate="print"/>
          <a:srcRect/>
          <a:stretch>
            <a:fillRect/>
          </a:stretch>
        </p:blipFill>
        <p:spPr bwMode="auto">
          <a:xfrm>
            <a:off x="228601" y="457200"/>
            <a:ext cx="4953000" cy="2762941"/>
          </a:xfrm>
          <a:prstGeom prst="rect">
            <a:avLst/>
          </a:prstGeom>
          <a:noFill/>
          <a:ln w="9525">
            <a:noFill/>
            <a:miter lim="800000"/>
            <a:headEnd/>
            <a:tailEnd/>
          </a:ln>
        </p:spPr>
      </p:pic>
      <p:sp>
        <p:nvSpPr>
          <p:cNvPr id="12" name="Rectangle 11"/>
          <p:cNvSpPr/>
          <p:nvPr/>
        </p:nvSpPr>
        <p:spPr>
          <a:xfrm>
            <a:off x="1066800" y="1279498"/>
            <a:ext cx="7620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86200" y="1066800"/>
            <a:ext cx="26670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To begin a Requisition: </a:t>
            </a:r>
          </a:p>
          <a:p>
            <a:pPr marL="228600" indent="-228600">
              <a:buFont typeface="+mj-lt"/>
              <a:buAutoNum type="arabicPeriod"/>
            </a:pPr>
            <a:r>
              <a:rPr lang="en-US" sz="1200" dirty="0" smtClean="0"/>
              <a:t>Click </a:t>
            </a:r>
            <a:r>
              <a:rPr lang="en-US" sz="1200" b="1" dirty="0" smtClean="0"/>
              <a:t>Main Menu</a:t>
            </a:r>
          </a:p>
          <a:p>
            <a:pPr marL="228600" indent="-228600">
              <a:buFont typeface="+mj-lt"/>
              <a:buAutoNum type="arabicPeriod"/>
            </a:pPr>
            <a:r>
              <a:rPr lang="en-US" sz="1200" dirty="0" smtClean="0"/>
              <a:t>Click </a:t>
            </a:r>
            <a:r>
              <a:rPr lang="en-US" sz="1200" b="1" dirty="0" smtClean="0"/>
              <a:t>eProcurement</a:t>
            </a:r>
          </a:p>
          <a:p>
            <a:pPr marL="228600" indent="-228600">
              <a:buFont typeface="+mj-lt"/>
              <a:buAutoNum type="arabicPeriod"/>
            </a:pPr>
            <a:r>
              <a:rPr lang="en-US" sz="1200" dirty="0" smtClean="0"/>
              <a:t>Click </a:t>
            </a:r>
            <a:r>
              <a:rPr lang="en-US" sz="1200" b="1" dirty="0" smtClean="0"/>
              <a:t>Create Requisition</a:t>
            </a:r>
          </a:p>
          <a:p>
            <a:pPr marL="228600" indent="-228600">
              <a:buFont typeface="+mj-lt"/>
              <a:buAutoNum type="arabicPeriod"/>
            </a:pPr>
            <a:endParaRPr lang="en-US" sz="1200" dirty="0"/>
          </a:p>
        </p:txBody>
      </p:sp>
      <p:sp>
        <p:nvSpPr>
          <p:cNvPr id="13" name="Rectangle 12"/>
          <p:cNvSpPr/>
          <p:nvPr/>
        </p:nvSpPr>
        <p:spPr>
          <a:xfrm>
            <a:off x="1219200" y="4283102"/>
            <a:ext cx="12192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886200" y="3352800"/>
            <a:ext cx="2590800" cy="646331"/>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Enter a </a:t>
            </a:r>
            <a:r>
              <a:rPr lang="en-US" sz="1200" b="1" dirty="0" smtClean="0"/>
              <a:t>Requisition Name</a:t>
            </a:r>
          </a:p>
          <a:p>
            <a:r>
              <a:rPr lang="en-US" sz="1200" dirty="0" smtClean="0"/>
              <a:t>Select step 2: </a:t>
            </a:r>
            <a:r>
              <a:rPr lang="en-US" sz="1200" b="1" dirty="0" smtClean="0"/>
              <a:t>Add Items and Services</a:t>
            </a:r>
          </a:p>
          <a:p>
            <a:endParaRPr lang="en-US" sz="1200" dirty="0"/>
          </a:p>
        </p:txBody>
      </p:sp>
      <p:cxnSp>
        <p:nvCxnSpPr>
          <p:cNvPr id="16" name="Straight Arrow Connector 15"/>
          <p:cNvCxnSpPr/>
          <p:nvPr/>
        </p:nvCxnSpPr>
        <p:spPr>
          <a:xfrm flipV="1">
            <a:off x="1600200" y="3810000"/>
            <a:ext cx="457200" cy="457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p:nvPr/>
        </p:nvPicPr>
        <p:blipFill>
          <a:blip r:embed="rId4" cstate="print"/>
          <a:stretch>
            <a:fillRect/>
          </a:stretch>
        </p:blipFill>
        <p:spPr>
          <a:xfrm>
            <a:off x="304800" y="5257800"/>
            <a:ext cx="5410200" cy="3200399"/>
          </a:xfrm>
          <a:prstGeom prst="rect">
            <a:avLst/>
          </a:prstGeom>
        </p:spPr>
      </p:pic>
      <p:sp>
        <p:nvSpPr>
          <p:cNvPr id="18" name="TextBox 17"/>
          <p:cNvSpPr txBox="1"/>
          <p:nvPr/>
        </p:nvSpPr>
        <p:spPr>
          <a:xfrm>
            <a:off x="3962400" y="6324600"/>
            <a:ext cx="2590800" cy="2492990"/>
          </a:xfrm>
          <a:prstGeom prst="rect">
            <a:avLst/>
          </a:prstGeom>
          <a:solidFill>
            <a:schemeClr val="bg1"/>
          </a:solidFill>
          <a:ln w="19050">
            <a:solidFill>
              <a:schemeClr val="tx2">
                <a:lumMod val="75000"/>
              </a:schemeClr>
            </a:solidFill>
          </a:ln>
        </p:spPr>
        <p:txBody>
          <a:bodyPr wrap="square" rtlCol="0">
            <a:spAutoFit/>
          </a:bodyPr>
          <a:lstStyle/>
          <a:p>
            <a:r>
              <a:rPr lang="en-US" sz="1200" dirty="0"/>
              <a:t>To search the catalog – enter one of the search criteria:</a:t>
            </a:r>
          </a:p>
          <a:p>
            <a:pPr marL="228600" lvl="0" indent="-228600"/>
            <a:r>
              <a:rPr lang="en-US" sz="1200" dirty="0" smtClean="0"/>
              <a:t>1. </a:t>
            </a:r>
            <a:r>
              <a:rPr lang="en-US" sz="1200" b="1" dirty="0" smtClean="0"/>
              <a:t>Description</a:t>
            </a:r>
            <a:r>
              <a:rPr lang="en-US" sz="1200" dirty="0" smtClean="0"/>
              <a:t> </a:t>
            </a:r>
            <a:r>
              <a:rPr lang="en-US" sz="1200" dirty="0"/>
              <a:t>– Searches for </a:t>
            </a:r>
            <a:r>
              <a:rPr lang="en-US" sz="1200" dirty="0" smtClean="0"/>
              <a:t>items</a:t>
            </a:r>
          </a:p>
          <a:p>
            <a:pPr marL="228600" lvl="0" indent="-228600"/>
            <a:r>
              <a:rPr lang="en-US" sz="1200" dirty="0" smtClean="0"/>
              <a:t>that </a:t>
            </a:r>
            <a:r>
              <a:rPr lang="en-US" sz="1200" dirty="0"/>
              <a:t>have a matching </a:t>
            </a:r>
            <a:r>
              <a:rPr lang="en-US" sz="1200" dirty="0" smtClean="0"/>
              <a:t>description</a:t>
            </a:r>
          </a:p>
          <a:p>
            <a:pPr lvl="0"/>
            <a:r>
              <a:rPr lang="en-US" sz="1200" dirty="0" smtClean="0"/>
              <a:t>2. </a:t>
            </a:r>
            <a:r>
              <a:rPr lang="en-US" sz="1200" b="1" dirty="0" smtClean="0"/>
              <a:t>Manufacturer’s </a:t>
            </a:r>
            <a:r>
              <a:rPr lang="en-US" sz="1200" b="1" dirty="0"/>
              <a:t>Item ID </a:t>
            </a:r>
            <a:r>
              <a:rPr lang="en-US" sz="1200" dirty="0"/>
              <a:t>– Searches for items that have a matching catalog number from the manufacturer</a:t>
            </a:r>
          </a:p>
          <a:p>
            <a:pPr lvl="0"/>
            <a:r>
              <a:rPr lang="en-US" sz="1200" dirty="0" smtClean="0"/>
              <a:t>3. </a:t>
            </a:r>
            <a:r>
              <a:rPr lang="en-US" sz="1200" b="1" dirty="0" smtClean="0"/>
              <a:t>Vendor </a:t>
            </a:r>
            <a:r>
              <a:rPr lang="en-US" sz="1200" b="1" dirty="0"/>
              <a:t>Item ID </a:t>
            </a:r>
            <a:r>
              <a:rPr lang="en-US" sz="1200" dirty="0"/>
              <a:t>– Searches for items that have a matching catalog number from the vendor</a:t>
            </a:r>
          </a:p>
          <a:p>
            <a:pPr lvl="0"/>
            <a:r>
              <a:rPr lang="en-US" sz="1200" dirty="0" smtClean="0"/>
              <a:t>4. </a:t>
            </a:r>
            <a:r>
              <a:rPr lang="en-US" sz="1200" b="1" dirty="0" smtClean="0"/>
              <a:t>Item </a:t>
            </a:r>
            <a:r>
              <a:rPr lang="en-US" sz="1200" b="1" dirty="0"/>
              <a:t>ID </a:t>
            </a:r>
            <a:r>
              <a:rPr lang="en-US" sz="1200" dirty="0"/>
              <a:t>– Searches for items that have a matching UVAMC Item ID</a:t>
            </a:r>
          </a:p>
          <a:p>
            <a:endParaRPr lang="en-US" sz="1200" dirty="0"/>
          </a:p>
        </p:txBody>
      </p:sp>
      <p:sp>
        <p:nvSpPr>
          <p:cNvPr id="19" name="TextBox 18"/>
          <p:cNvSpPr txBox="1"/>
          <p:nvPr/>
        </p:nvSpPr>
        <p:spPr>
          <a:xfrm>
            <a:off x="3962400" y="5410200"/>
            <a:ext cx="2590800" cy="646331"/>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Click the </a:t>
            </a:r>
            <a:r>
              <a:rPr lang="en-US" sz="1200" b="1" dirty="0" smtClean="0"/>
              <a:t>Catalog</a:t>
            </a:r>
            <a:r>
              <a:rPr lang="en-US" sz="1200" dirty="0" smtClean="0"/>
              <a:t> tab to open the </a:t>
            </a:r>
            <a:r>
              <a:rPr lang="en-US" sz="1200" b="1" dirty="0" smtClean="0"/>
              <a:t>Search Catalog.</a:t>
            </a:r>
            <a:endParaRPr lang="en-US" sz="1200" dirty="0" smtClean="0"/>
          </a:p>
          <a:p>
            <a:endParaRPr lang="en-US" sz="1200" dirty="0"/>
          </a:p>
        </p:txBody>
      </p:sp>
      <p:cxnSp>
        <p:nvCxnSpPr>
          <p:cNvPr id="20" name="Straight Arrow Connector 19"/>
          <p:cNvCxnSpPr/>
          <p:nvPr/>
        </p:nvCxnSpPr>
        <p:spPr>
          <a:xfrm flipH="1">
            <a:off x="609600" y="5562600"/>
            <a:ext cx="3352800" cy="457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24000" y="0"/>
            <a:ext cx="3657600" cy="369332"/>
          </a:xfrm>
          <a:prstGeom prst="rect">
            <a:avLst/>
          </a:prstGeom>
          <a:solidFill>
            <a:schemeClr val="bg1"/>
          </a:solidFill>
          <a:ln w="19050">
            <a:solidFill>
              <a:schemeClr val="tx2">
                <a:lumMod val="75000"/>
              </a:schemeClr>
            </a:solidFill>
          </a:ln>
        </p:spPr>
        <p:txBody>
          <a:bodyPr wrap="square" rtlCol="0">
            <a:spAutoFit/>
          </a:bodyPr>
          <a:lstStyle/>
          <a:p>
            <a:pPr algn="ctr"/>
            <a:r>
              <a:rPr lang="en-US" dirty="0" smtClean="0"/>
              <a:t>4. Creating Templates</a:t>
            </a:r>
          </a:p>
        </p:txBody>
      </p:sp>
      <p:cxnSp>
        <p:nvCxnSpPr>
          <p:cNvPr id="21" name="Straight Connector 20"/>
          <p:cNvCxnSpPr/>
          <p:nvPr/>
        </p:nvCxnSpPr>
        <p:spPr>
          <a:xfrm>
            <a:off x="0" y="28956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50292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0" y="35052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cstate="print"/>
          <a:srcRect l="1250" b="44201"/>
          <a:stretch>
            <a:fillRect/>
          </a:stretch>
        </p:blipFill>
        <p:spPr bwMode="auto">
          <a:xfrm>
            <a:off x="304800" y="152402"/>
            <a:ext cx="5486400" cy="3264060"/>
          </a:xfrm>
          <a:prstGeom prst="rect">
            <a:avLst/>
          </a:prstGeom>
          <a:noFill/>
          <a:ln w="9525">
            <a:noFill/>
            <a:miter lim="800000"/>
            <a:headEnd/>
            <a:tailEnd/>
          </a:ln>
        </p:spPr>
      </p:pic>
      <p:sp>
        <p:nvSpPr>
          <p:cNvPr id="9" name="TextBox 8"/>
          <p:cNvSpPr txBox="1"/>
          <p:nvPr/>
        </p:nvSpPr>
        <p:spPr>
          <a:xfrm>
            <a:off x="4648200" y="838201"/>
            <a:ext cx="18288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Type in a brief description in the </a:t>
            </a:r>
            <a:r>
              <a:rPr lang="en-US" sz="1200" b="1" dirty="0" smtClean="0"/>
              <a:t>Description</a:t>
            </a:r>
            <a:r>
              <a:rPr lang="en-US" sz="1200" dirty="0" smtClean="0"/>
              <a:t> field, then click the </a:t>
            </a:r>
            <a:r>
              <a:rPr lang="en-US" sz="1200" b="1" dirty="0" smtClean="0"/>
              <a:t>Search </a:t>
            </a:r>
            <a:r>
              <a:rPr lang="en-US" sz="1200" dirty="0" smtClean="0"/>
              <a:t>button.</a:t>
            </a:r>
          </a:p>
          <a:p>
            <a:endParaRPr lang="en-US" sz="1200" dirty="0"/>
          </a:p>
        </p:txBody>
      </p:sp>
      <p:sp>
        <p:nvSpPr>
          <p:cNvPr id="38" name="Rectangle 37"/>
          <p:cNvSpPr/>
          <p:nvPr/>
        </p:nvSpPr>
        <p:spPr>
          <a:xfrm>
            <a:off x="4572000" y="457200"/>
            <a:ext cx="914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Arrow Connector 31"/>
          <p:cNvCxnSpPr>
            <a:stCxn id="9" idx="1"/>
          </p:cNvCxnSpPr>
          <p:nvPr/>
        </p:nvCxnSpPr>
        <p:spPr>
          <a:xfrm flipH="1" flipV="1">
            <a:off x="1905000" y="685805"/>
            <a:ext cx="2743200" cy="66022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02777" y="1867720"/>
            <a:ext cx="2286000" cy="1200329"/>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Click on the Add button for the desired item.</a:t>
            </a:r>
          </a:p>
          <a:p>
            <a:r>
              <a:rPr lang="en-US" sz="1200" dirty="0" smtClean="0"/>
              <a:t>Repeat the same process until all items are selected.</a:t>
            </a:r>
          </a:p>
          <a:p>
            <a:endParaRPr lang="en-US" sz="1200" dirty="0" smtClean="0"/>
          </a:p>
          <a:p>
            <a:endParaRPr lang="en-US" sz="1200" dirty="0"/>
          </a:p>
        </p:txBody>
      </p:sp>
      <p:sp>
        <p:nvSpPr>
          <p:cNvPr id="19" name="Rectangle 18"/>
          <p:cNvSpPr/>
          <p:nvPr/>
        </p:nvSpPr>
        <p:spPr>
          <a:xfrm>
            <a:off x="5257800" y="3200400"/>
            <a:ext cx="609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p:cNvCxnSpPr>
            <a:endCxn id="19" idx="0"/>
          </p:cNvCxnSpPr>
          <p:nvPr/>
        </p:nvCxnSpPr>
        <p:spPr>
          <a:xfrm>
            <a:off x="5562600" y="2895600"/>
            <a:ext cx="0" cy="304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srcRect/>
          <a:stretch>
            <a:fillRect/>
          </a:stretch>
        </p:blipFill>
        <p:spPr bwMode="auto">
          <a:xfrm>
            <a:off x="152400" y="3581401"/>
            <a:ext cx="6019800" cy="3200399"/>
          </a:xfrm>
          <a:prstGeom prst="rect">
            <a:avLst/>
          </a:prstGeom>
          <a:noFill/>
          <a:ln w="9525">
            <a:noFill/>
            <a:miter lim="800000"/>
            <a:headEnd/>
            <a:tailEnd/>
          </a:ln>
        </p:spPr>
      </p:pic>
      <p:sp>
        <p:nvSpPr>
          <p:cNvPr id="27" name="TextBox 26"/>
          <p:cNvSpPr txBox="1"/>
          <p:nvPr/>
        </p:nvSpPr>
        <p:spPr>
          <a:xfrm>
            <a:off x="4648200" y="4114800"/>
            <a:ext cx="1905000" cy="830997"/>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Select step 3.</a:t>
            </a:r>
          </a:p>
          <a:p>
            <a:r>
              <a:rPr lang="en-US" sz="1200" b="1" dirty="0" smtClean="0"/>
              <a:t>Review and Submit</a:t>
            </a:r>
          </a:p>
          <a:p>
            <a:endParaRPr lang="en-US" sz="1200" dirty="0" smtClean="0"/>
          </a:p>
          <a:p>
            <a:endParaRPr lang="en-US" sz="1200" dirty="0"/>
          </a:p>
        </p:txBody>
      </p:sp>
      <p:sp>
        <p:nvSpPr>
          <p:cNvPr id="28" name="Rectangle 27"/>
          <p:cNvSpPr/>
          <p:nvPr/>
        </p:nvSpPr>
        <p:spPr>
          <a:xfrm>
            <a:off x="4419600" y="3733800"/>
            <a:ext cx="1600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4648200" y="6324601"/>
            <a:ext cx="1752600" cy="830997"/>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Click on the </a:t>
            </a:r>
            <a:r>
              <a:rPr lang="en-US" sz="1200" b="1" dirty="0" smtClean="0"/>
              <a:t>Add to Template(s) </a:t>
            </a:r>
            <a:r>
              <a:rPr lang="en-US" sz="1200" dirty="0" smtClean="0"/>
              <a:t>button.</a:t>
            </a:r>
            <a:endParaRPr lang="en-US" sz="1200" b="1" dirty="0" smtClean="0"/>
          </a:p>
          <a:p>
            <a:endParaRPr lang="en-US" sz="1200" dirty="0" smtClean="0"/>
          </a:p>
          <a:p>
            <a:endParaRPr lang="en-US" sz="1200" dirty="0"/>
          </a:p>
        </p:txBody>
      </p:sp>
      <p:cxnSp>
        <p:nvCxnSpPr>
          <p:cNvPr id="31" name="Straight Arrow Connector 30"/>
          <p:cNvCxnSpPr>
            <a:stCxn id="39" idx="1"/>
          </p:cNvCxnSpPr>
          <p:nvPr/>
        </p:nvCxnSpPr>
        <p:spPr>
          <a:xfrm flipH="1" flipV="1">
            <a:off x="533400" y="5105407"/>
            <a:ext cx="3886200" cy="52395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752600" y="6553200"/>
            <a:ext cx="1295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4419600" y="5029201"/>
            <a:ext cx="2286000" cy="1200329"/>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Click on the </a:t>
            </a:r>
            <a:r>
              <a:rPr lang="en-US" sz="1200" b="1" dirty="0" smtClean="0"/>
              <a:t>box</a:t>
            </a:r>
            <a:r>
              <a:rPr lang="en-US" sz="1200" dirty="0" smtClean="0"/>
              <a:t> at the beginning of each line or click on the </a:t>
            </a:r>
            <a:r>
              <a:rPr lang="en-US" sz="1200" b="1" dirty="0" smtClean="0"/>
              <a:t>Select All </a:t>
            </a:r>
            <a:r>
              <a:rPr lang="en-US" sz="1200" dirty="0" smtClean="0"/>
              <a:t>to select the items for the template.</a:t>
            </a:r>
          </a:p>
          <a:p>
            <a:endParaRPr lang="en-US" sz="1200" dirty="0" smtClean="0"/>
          </a:p>
          <a:p>
            <a:endParaRPr lang="en-US" sz="1200" dirty="0"/>
          </a:p>
        </p:txBody>
      </p:sp>
      <p:cxnSp>
        <p:nvCxnSpPr>
          <p:cNvPr id="40" name="Straight Arrow Connector 39"/>
          <p:cNvCxnSpPr>
            <a:stCxn id="39" idx="1"/>
          </p:cNvCxnSpPr>
          <p:nvPr/>
        </p:nvCxnSpPr>
        <p:spPr>
          <a:xfrm flipH="1">
            <a:off x="1524000" y="5629366"/>
            <a:ext cx="2895600" cy="69523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0" idx="1"/>
            <a:endCxn id="36" idx="3"/>
          </p:cNvCxnSpPr>
          <p:nvPr/>
        </p:nvCxnSpPr>
        <p:spPr>
          <a:xfrm flipH="1">
            <a:off x="3048000" y="6629401"/>
            <a:ext cx="1600200" cy="3809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04800" y="6324600"/>
            <a:ext cx="1219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304800" y="4953000"/>
            <a:ext cx="152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Connector 74"/>
          <p:cNvCxnSpPr/>
          <p:nvPr/>
        </p:nvCxnSpPr>
        <p:spPr>
          <a:xfrm>
            <a:off x="0" y="7162800"/>
            <a:ext cx="68580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76" name="Picture 2"/>
          <p:cNvPicPr>
            <a:picLocks noChangeAspect="1" noChangeArrowheads="1"/>
          </p:cNvPicPr>
          <p:nvPr/>
        </p:nvPicPr>
        <p:blipFill>
          <a:blip r:embed="rId4" cstate="print"/>
          <a:srcRect/>
          <a:stretch>
            <a:fillRect/>
          </a:stretch>
        </p:blipFill>
        <p:spPr bwMode="auto">
          <a:xfrm>
            <a:off x="152401" y="7239000"/>
            <a:ext cx="4343399" cy="1809750"/>
          </a:xfrm>
          <a:prstGeom prst="rect">
            <a:avLst/>
          </a:prstGeom>
          <a:noFill/>
          <a:ln w="9525">
            <a:noFill/>
            <a:miter lim="800000"/>
            <a:headEnd/>
            <a:tailEnd/>
          </a:ln>
        </p:spPr>
      </p:pic>
      <p:sp>
        <p:nvSpPr>
          <p:cNvPr id="77" name="TextBox 76"/>
          <p:cNvSpPr txBox="1"/>
          <p:nvPr/>
        </p:nvSpPr>
        <p:spPr>
          <a:xfrm>
            <a:off x="4648200" y="7696200"/>
            <a:ext cx="1828800" cy="1015663"/>
          </a:xfrm>
          <a:prstGeom prst="rect">
            <a:avLst/>
          </a:prstGeom>
          <a:solidFill>
            <a:schemeClr val="bg1"/>
          </a:solidFill>
          <a:ln w="19050">
            <a:solidFill>
              <a:schemeClr val="tx2">
                <a:lumMod val="75000"/>
              </a:schemeClr>
            </a:solidFill>
          </a:ln>
        </p:spPr>
        <p:txBody>
          <a:bodyPr wrap="square" rtlCol="0">
            <a:spAutoFit/>
          </a:bodyPr>
          <a:lstStyle/>
          <a:p>
            <a:r>
              <a:rPr lang="en-US" sz="1200" dirty="0" smtClean="0"/>
              <a:t>Fill in the </a:t>
            </a:r>
            <a:r>
              <a:rPr lang="en-US" sz="1200" b="1" dirty="0" smtClean="0"/>
              <a:t>Template Name </a:t>
            </a:r>
            <a:r>
              <a:rPr lang="en-US" sz="1200" dirty="0" smtClean="0"/>
              <a:t>and </a:t>
            </a:r>
            <a:r>
              <a:rPr lang="en-US" sz="1200" b="1" dirty="0" smtClean="0"/>
              <a:t>Description</a:t>
            </a:r>
            <a:r>
              <a:rPr lang="en-US" sz="1200" dirty="0" smtClean="0"/>
              <a:t>, then click on the </a:t>
            </a:r>
            <a:r>
              <a:rPr lang="en-US" sz="1200" b="1" dirty="0" smtClean="0"/>
              <a:t>OK</a:t>
            </a:r>
            <a:r>
              <a:rPr lang="en-US" sz="1200" dirty="0" smtClean="0"/>
              <a:t> button.</a:t>
            </a:r>
          </a:p>
          <a:p>
            <a:endParaRPr lang="en-US" sz="1200" dirty="0" smtClean="0"/>
          </a:p>
          <a:p>
            <a:endParaRPr lang="en-US" sz="1200" dirty="0"/>
          </a:p>
        </p:txBody>
      </p:sp>
      <p:sp>
        <p:nvSpPr>
          <p:cNvPr id="83" name="Rectangle 82"/>
          <p:cNvSpPr/>
          <p:nvPr/>
        </p:nvSpPr>
        <p:spPr>
          <a:xfrm>
            <a:off x="1600200" y="8305800"/>
            <a:ext cx="12954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nvSpPr>
        <p:spPr>
          <a:xfrm>
            <a:off x="1600200" y="8498775"/>
            <a:ext cx="12954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152400" y="8739250"/>
            <a:ext cx="914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1447</TotalTime>
  <Words>1700</Words>
  <Application>Microsoft Office PowerPoint</Application>
  <PresentationFormat>On-screen Show (4:3)</PresentationFormat>
  <Paragraphs>136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Marshall, Tonyia C *HS</dc:creator>
  <cp:lastModifiedBy>Tattersall, Shelley *HS</cp:lastModifiedBy>
  <cp:revision>124</cp:revision>
  <dcterms:created xsi:type="dcterms:W3CDTF">2012-01-30T14:05:53Z</dcterms:created>
  <dcterms:modified xsi:type="dcterms:W3CDTF">2012-07-25T19:10:01Z</dcterms:modified>
</cp:coreProperties>
</file>