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1" r:id="rId2"/>
    <p:sldMasterId id="2147483704" r:id="rId3"/>
    <p:sldMasterId id="2147483689" r:id="rId4"/>
  </p:sldMasterIdLst>
  <p:notesMasterIdLst>
    <p:notesMasterId r:id="rId22"/>
  </p:notesMasterIdLst>
  <p:sldIdLst>
    <p:sldId id="256" r:id="rId5"/>
    <p:sldId id="265" r:id="rId6"/>
    <p:sldId id="259" r:id="rId7"/>
    <p:sldId id="261" r:id="rId8"/>
    <p:sldId id="267" r:id="rId9"/>
    <p:sldId id="266" r:id="rId10"/>
    <p:sldId id="278" r:id="rId11"/>
    <p:sldId id="281" r:id="rId12"/>
    <p:sldId id="274" r:id="rId13"/>
    <p:sldId id="282" r:id="rId14"/>
    <p:sldId id="276" r:id="rId15"/>
    <p:sldId id="275" r:id="rId16"/>
    <p:sldId id="283" r:id="rId17"/>
    <p:sldId id="269" r:id="rId18"/>
    <p:sldId id="27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5722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51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14:17:47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0,'620'0,"-605"1,1 1,-1 0,18 5,-15-3,36 4,61 7,-37-4,90 14,-105-15,-32-4,58 3,-45-8,128-4,-114-11,-42 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14:17:50.2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96,'0'0,"0"-1,1 0,-1 0,1 0,-1 0,1 0,0 0,-1 0,1 1,0-1,-1 0,1 0,0 1,0-1,0 1,0-1,-1 1,1-1,0 1,0-1,0 1,0 0,0-1,0 1,0 0,2 0,33-5,-31 4,100-1,-77 3,1-1,-1-2,41-7,-31 2,43-2,30-6,-80 10,34-2,-35 5,42-8,-66 8,0 1,0 0,0 0,0 0,0 1,0 0,12 1,-4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8072-BDA9-6E4F-B105-7B1A78A8ADB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8D62-B45A-744B-ABD8-DE24AC80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Ground Rules listed are a foundation for ensuring an effective and efficient Results Rollout Session. You are invited to add additional ground rules if you see a need based on your work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6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remind the group that we share and review the results first, then come back to action plan.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3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1"/>
              </a:spcAft>
            </a:pPr>
            <a:r>
              <a:rPr lang="en-US" b="1" dirty="0">
                <a:solidFill>
                  <a:srgbClr val="5E6052"/>
                </a:solidFill>
              </a:rPr>
              <a:t>Manager-employee relationship</a:t>
            </a:r>
            <a:endParaRPr lang="en-US" dirty="0">
              <a:solidFill>
                <a:srgbClr val="5E6052"/>
              </a:solidFill>
            </a:endParaRP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6052"/>
                </a:solidFill>
              </a:rPr>
              <a:t>Based on </a:t>
            </a:r>
            <a:r>
              <a:rPr lang="en-US" u="sng" dirty="0">
                <a:solidFill>
                  <a:srgbClr val="5E6052"/>
                </a:solidFill>
              </a:rPr>
              <a:t>6 Manager Domain Items </a:t>
            </a:r>
            <a:endParaRPr lang="en-US" dirty="0">
              <a:solidFill>
                <a:srgbClr val="5E6052"/>
              </a:solidFill>
            </a:endParaRP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6052"/>
                </a:solidFill>
              </a:rPr>
              <a:t>Used consistently across all PG clients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6052"/>
                </a:solidFill>
              </a:rPr>
              <a:t>Reported on a 100 point scale; higher scores indicate a stronger manager-employee relationship</a:t>
            </a:r>
          </a:p>
          <a:p>
            <a:endParaRPr lang="en-US" dirty="0"/>
          </a:p>
          <a:p>
            <a:r>
              <a:rPr lang="en-US" b="1" dirty="0"/>
              <a:t>Who “owns” the APR score?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u="sng" dirty="0"/>
              <a:t>Answer:</a:t>
            </a:r>
            <a:r>
              <a:rPr lang="en-US" dirty="0"/>
              <a:t> The manager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Reason: Fosters individual accountability for leader improvement. </a:t>
            </a:r>
            <a:endParaRPr lang="en-US" b="1" dirty="0">
              <a:solidFill>
                <a:srgbClr val="5E605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5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6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Based on the 15 Power Items; the items that most powerfully impact team performance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Cross section of ORG, MGR and EMP items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Who “owns” the Tier Score? 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u="sng" dirty="0"/>
              <a:t>Answer:</a:t>
            </a:r>
            <a:r>
              <a:rPr lang="en-US" dirty="0"/>
              <a:t> The team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Reason: Fosters work unit accountability for self-regulation; managers facilitate team improvement and report on team progress.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0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35F13-389B-40BF-9110-90722F19A0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4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0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91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43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00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63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77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9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7" y="2145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1" baseline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37" y="2946269"/>
            <a:ext cx="1097280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580"/>
              </a:lnSpc>
              <a:defRPr b="0" i="1" baseline="0">
                <a:solidFill>
                  <a:srgbClr val="232D4B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6537" y="3447536"/>
            <a:ext cx="10852149" cy="26814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760"/>
              </a:lnSpc>
              <a:defRPr sz="1800" cap="none">
                <a:solidFill>
                  <a:schemeClr val="bg2"/>
                </a:solidFill>
                <a:latin typeface="ITC Franklin Gothic Book"/>
              </a:defRPr>
            </a:lvl1pPr>
            <a:lvl2pPr>
              <a:lnSpc>
                <a:spcPts val="1760"/>
              </a:lnSpc>
              <a:defRPr sz="1800" cap="none" baseline="0">
                <a:solidFill>
                  <a:srgbClr val="232D4B"/>
                </a:solidFill>
                <a:latin typeface="Franklin Gothic Book" panose="020B0503020102020204" pitchFamily="34" charset="0"/>
              </a:defRPr>
            </a:lvl2pPr>
            <a:lvl3pPr>
              <a:lnSpc>
                <a:spcPts val="1760"/>
              </a:lnSpc>
              <a:defRPr sz="1800" cap="none" baseline="0">
                <a:solidFill>
                  <a:srgbClr val="232D4B"/>
                </a:solidFill>
                <a:latin typeface="Franklin Gothic Book" panose="020B0503020102020204" pitchFamily="34" charset="0"/>
              </a:defRPr>
            </a:lvl3pPr>
            <a:lvl4pPr>
              <a:lnSpc>
                <a:spcPts val="1760"/>
              </a:lnSpc>
              <a:defRPr sz="1800" cap="none" baseline="0">
                <a:solidFill>
                  <a:srgbClr val="232D4B"/>
                </a:solidFill>
                <a:latin typeface="Franklin Gothic Book" panose="020B0503020102020204" pitchFamily="34" charset="0"/>
              </a:defRPr>
            </a:lvl4pPr>
            <a:lvl5pPr>
              <a:lnSpc>
                <a:spcPts val="1760"/>
              </a:lnSpc>
              <a:defRPr sz="1800" cap="none" baseline="0">
                <a:solidFill>
                  <a:srgbClr val="232D4B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7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0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2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4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5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37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235"/>
            <a:ext cx="10972800" cy="397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09600" y="1668928"/>
            <a:ext cx="8984533" cy="8460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48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5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lnSpc>
          <a:spcPts val="5280"/>
        </a:lnSpc>
        <a:spcBef>
          <a:spcPct val="0"/>
        </a:spcBef>
        <a:buNone/>
        <a:defRPr sz="5400" kern="1200" cap="all" baseline="0">
          <a:solidFill>
            <a:schemeClr val="bg2"/>
          </a:solidFill>
          <a:latin typeface="ITC Franklin Gothic M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8" r:id="rId2"/>
    <p:sldLayoutId id="2147483710" r:id="rId3"/>
    <p:sldLayoutId id="2147483711" r:id="rId4"/>
    <p:sldLayoutId id="2147483713" r:id="rId5"/>
    <p:sldLayoutId id="2147483719" r:id="rId6"/>
    <p:sldLayoutId id="2147483720" r:id="rId7"/>
    <p:sldLayoutId id="2147483721" r:id="rId8"/>
    <p:sldLayoutId id="2147483722" r:id="rId9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0" i="0" kern="1200" cap="all" baseline="0">
          <a:solidFill>
            <a:schemeClr val="tx1"/>
          </a:solidFill>
          <a:latin typeface="ITC Franklin Gothic Med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 baseline="0">
          <a:solidFill>
            <a:schemeClr val="bg1"/>
          </a:solidFill>
          <a:latin typeface="ITC Franklin Gothic Book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1E4072-1D3C-EA5E-0415-3890EF1A8011}"/>
              </a:ext>
            </a:extLst>
          </p:cNvPr>
          <p:cNvSpPr txBox="1">
            <a:spLocks/>
          </p:cNvSpPr>
          <p:nvPr userDrawn="1"/>
        </p:nvSpPr>
        <p:spPr>
          <a:xfrm>
            <a:off x="456537" y="2145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1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21EFF-8F55-3F3A-4D9C-E25B183A3A2E}"/>
              </a:ext>
            </a:extLst>
          </p:cNvPr>
          <p:cNvSpPr txBox="1">
            <a:spLocks/>
          </p:cNvSpPr>
          <p:nvPr userDrawn="1"/>
        </p:nvSpPr>
        <p:spPr>
          <a:xfrm>
            <a:off x="456537" y="2946269"/>
            <a:ext cx="10972800" cy="482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580"/>
              </a:lnSpc>
              <a:spcBef>
                <a:spcPct val="20000"/>
              </a:spcBef>
              <a:buFontTx/>
              <a:buNone/>
              <a:defRPr sz="2400" b="1" i="1" kern="1200" cap="all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93EB191-E04A-B3CD-4851-A17E7DB5BF4A}"/>
              </a:ext>
            </a:extLst>
          </p:cNvPr>
          <p:cNvSpPr txBox="1">
            <a:spLocks/>
          </p:cNvSpPr>
          <p:nvPr userDrawn="1"/>
        </p:nvSpPr>
        <p:spPr>
          <a:xfrm>
            <a:off x="456537" y="3447536"/>
            <a:ext cx="10852149" cy="26814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kern="1200" cap="none" baseline="0">
                <a:solidFill>
                  <a:schemeClr val="bg2"/>
                </a:solidFill>
                <a:latin typeface="ITC Franklin Gothic Book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•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–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»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0" i="0" kern="1200" cap="all" baseline="0">
          <a:solidFill>
            <a:schemeClr val="tx1"/>
          </a:solidFill>
          <a:latin typeface="ITC Franklin Gothic Med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 baseline="0">
          <a:solidFill>
            <a:schemeClr val="bg1"/>
          </a:solidFill>
          <a:latin typeface="ITC Franklin Gothic Book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155DF2-A7AB-B592-8F29-98110012C0D2}"/>
              </a:ext>
            </a:extLst>
          </p:cNvPr>
          <p:cNvSpPr txBox="1">
            <a:spLocks/>
          </p:cNvSpPr>
          <p:nvPr userDrawn="1"/>
        </p:nvSpPr>
        <p:spPr>
          <a:xfrm>
            <a:off x="2925417" y="0"/>
            <a:ext cx="9112782" cy="1143000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1" kern="1200" cap="all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5CFB75-1E0D-5693-3974-142F137A8AEE}"/>
              </a:ext>
            </a:extLst>
          </p:cNvPr>
          <p:cNvSpPr txBox="1">
            <a:spLocks/>
          </p:cNvSpPr>
          <p:nvPr userDrawn="1"/>
        </p:nvSpPr>
        <p:spPr>
          <a:xfrm>
            <a:off x="2925417" y="800630"/>
            <a:ext cx="9112782" cy="482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580"/>
              </a:lnSpc>
              <a:spcBef>
                <a:spcPct val="20000"/>
              </a:spcBef>
              <a:buFontTx/>
              <a:buNone/>
              <a:defRPr sz="2400" b="1" i="1" kern="1200" cap="all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ITC Franklin Gothic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725BE73-E01C-8864-D4D7-547252ECE3ED}"/>
              </a:ext>
            </a:extLst>
          </p:cNvPr>
          <p:cNvSpPr txBox="1">
            <a:spLocks/>
          </p:cNvSpPr>
          <p:nvPr userDrawn="1"/>
        </p:nvSpPr>
        <p:spPr>
          <a:xfrm>
            <a:off x="2925417" y="1301897"/>
            <a:ext cx="9012583" cy="26814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kern="1200" cap="none">
                <a:solidFill>
                  <a:schemeClr val="bg2"/>
                </a:solidFill>
                <a:latin typeface="ITC Franklin Gothic Book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Tx/>
              <a:buNone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•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–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1760"/>
              </a:lnSpc>
              <a:spcBef>
                <a:spcPct val="20000"/>
              </a:spcBef>
              <a:buFont typeface="Arial"/>
              <a:buChar char="»"/>
              <a:defRPr sz="1800" kern="1200" cap="none" baseline="0">
                <a:solidFill>
                  <a:srgbClr val="232D4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3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ITC Franklin Gothic Med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cap="all">
          <a:solidFill>
            <a:schemeClr val="bg1"/>
          </a:solidFill>
          <a:latin typeface="ITC Franklin Gothic Book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91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5BB0DF-1290-CABC-5014-51ADA2C70F65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95581"/>
              </p:ext>
            </p:extLst>
          </p:nvPr>
        </p:nvGraphicFramePr>
        <p:xfrm>
          <a:off x="3144521" y="1222745"/>
          <a:ext cx="7823201" cy="4270590"/>
        </p:xfrm>
        <a:graphic>
          <a:graphicData uri="http://schemas.openxmlformats.org/drawingml/2006/table">
            <a:tbl>
              <a:tblPr/>
              <a:tblGrid>
                <a:gridCol w="683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 Item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Domain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Different work units work well together in this organization.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organization conducts business in an ethical manner.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organization provides high-quality care and service.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organization supports me in balancing my work life and personal life.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 pay is fair compared to other healthcare employers in this area.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organization treats employees with respect.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organization provides career development opportunities.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treats me with respect.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am satisfied with the recognition I receive for doing a good job.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am involved in decisions that affect my work.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respect the abilities of the person to whom I report.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is a good communicator.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 work unit works well together.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like the work I do.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 job makes good use of my skills and abilities.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3C2C24EE-759E-3807-6CCD-BB7BE685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>
            <a:normAutofit/>
          </a:bodyPr>
          <a:lstStyle/>
          <a:p>
            <a:r>
              <a:rPr lang="en-US" dirty="0"/>
              <a:t>Team Index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8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1CCDD3-C31D-0506-09EE-67C7E73E237D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11437"/>
              </p:ext>
            </p:extLst>
          </p:nvPr>
        </p:nvGraphicFramePr>
        <p:xfrm>
          <a:off x="3273066" y="1161923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E95DF635-C7BA-0A07-73D1-C62654C0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>
            <a:normAutofit/>
          </a:bodyPr>
          <a:lstStyle/>
          <a:p>
            <a:r>
              <a:rPr lang="en-US" dirty="0"/>
              <a:t>strengths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64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885F1-EC85-7197-32DC-11309B79DB00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89345"/>
              </p:ext>
            </p:extLst>
          </p:nvPr>
        </p:nvGraphicFramePr>
        <p:xfrm>
          <a:off x="3273066" y="1160499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CDD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Item Here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Domain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Here</a:t>
                      </a:r>
                      <a:endParaRPr lang="en-US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306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01D0E2A2-7165-48FD-FF1A-98A78B24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>
            <a:normAutofit/>
          </a:bodyPr>
          <a:lstStyle/>
          <a:p>
            <a:r>
              <a:rPr lang="en-US" dirty="0"/>
              <a:t>concerns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50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76" y="1940291"/>
            <a:ext cx="8984533" cy="846065"/>
          </a:xfrm>
        </p:spPr>
        <p:txBody>
          <a:bodyPr/>
          <a:lstStyle/>
          <a:p>
            <a:r>
              <a:rPr lang="en-US" dirty="0"/>
              <a:t>Key Drivers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D521D-1914-0158-B68D-E5865502409A}"/>
              </a:ext>
            </a:extLst>
          </p:cNvPr>
          <p:cNvSpPr txBox="1"/>
          <p:nvPr/>
        </p:nvSpPr>
        <p:spPr>
          <a:xfrm>
            <a:off x="646176" y="2400505"/>
            <a:ext cx="100065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ITC Franklin Gothic Book"/>
              </a:rPr>
              <a:t>Download Key Drivers graphic and paste here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37F41-5B22-082A-EB3E-829B8DBE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6" y="2786356"/>
            <a:ext cx="10761630" cy="3610390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25911FB-6492-BA86-570E-9F8C0C7814BF}"/>
              </a:ext>
            </a:extLst>
          </p:cNvPr>
          <p:cNvSpPr/>
          <p:nvPr/>
        </p:nvSpPr>
        <p:spPr>
          <a:xfrm>
            <a:off x="2361461" y="3001207"/>
            <a:ext cx="337351" cy="285195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065B911-5C89-5A99-8C92-CE5385C99915}"/>
              </a:ext>
            </a:extLst>
          </p:cNvPr>
          <p:cNvSpPr/>
          <p:nvPr/>
        </p:nvSpPr>
        <p:spPr>
          <a:xfrm>
            <a:off x="10770094" y="3801677"/>
            <a:ext cx="337351" cy="285195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F27D1D-4AC0-326F-C555-838170CB940D}"/>
                  </a:ext>
                </a:extLst>
              </p14:cNvPr>
              <p14:cNvContentPartPr/>
              <p14:nvPr/>
            </p14:nvContentPartPr>
            <p14:xfrm>
              <a:off x="2609532" y="3035908"/>
              <a:ext cx="578520" cy="36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F27D1D-4AC0-326F-C555-838170CB94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5892" y="2927908"/>
                <a:ext cx="686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40F0DA-548B-84FF-72D3-5FF124C5530A}"/>
                  </a:ext>
                </a:extLst>
              </p14:cNvPr>
              <p14:cNvContentPartPr/>
              <p14:nvPr/>
            </p14:nvContentPartPr>
            <p14:xfrm>
              <a:off x="10777212" y="3942388"/>
              <a:ext cx="297360" cy="3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40F0DA-548B-84FF-72D3-5FF124C553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3572" y="3834748"/>
                <a:ext cx="405000" cy="250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6370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76" y="2272432"/>
            <a:ext cx="8984533" cy="84606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D521D-1914-0158-B68D-E5865502409A}"/>
              </a:ext>
            </a:extLst>
          </p:cNvPr>
          <p:cNvSpPr txBox="1"/>
          <p:nvPr/>
        </p:nvSpPr>
        <p:spPr>
          <a:xfrm>
            <a:off x="655320" y="2931420"/>
            <a:ext cx="100065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ITC Franklin Gothic Book"/>
              </a:rPr>
              <a:t>Enter any summary observations or information here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81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47C0F7D-E810-9477-142A-30F5672B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272432"/>
            <a:ext cx="8984533" cy="846065"/>
          </a:xfrm>
        </p:spPr>
        <p:txBody>
          <a:bodyPr/>
          <a:lstStyle/>
          <a:p>
            <a:r>
              <a:rPr lang="en-US" dirty="0"/>
              <a:t>Clarification of results: strengths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FDA99-620A-8F6F-BD8E-A7D7D2942CF0}"/>
              </a:ext>
            </a:extLst>
          </p:cNvPr>
          <p:cNvSpPr txBox="1"/>
          <p:nvPr/>
        </p:nvSpPr>
        <p:spPr>
          <a:xfrm>
            <a:off x="655320" y="2931420"/>
            <a:ext cx="1000658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What are our strengths that we want to build upon as a team?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Did any of our strengths surprise you?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42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21D2D96-5752-5571-5B16-5627EE3E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272432"/>
            <a:ext cx="8984533" cy="846065"/>
          </a:xfrm>
        </p:spPr>
        <p:txBody>
          <a:bodyPr/>
          <a:lstStyle/>
          <a:p>
            <a:r>
              <a:rPr lang="en-US" dirty="0"/>
              <a:t>Clarification of results: concerns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2B975-4A37-FD40-038C-605C3488A5F8}"/>
              </a:ext>
            </a:extLst>
          </p:cNvPr>
          <p:cNvSpPr txBox="1"/>
          <p:nvPr/>
        </p:nvSpPr>
        <p:spPr>
          <a:xfrm>
            <a:off x="655320" y="2931420"/>
            <a:ext cx="1000658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What help can you provide in understanding the identified areas of concern?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Did any of these areas of concern surprise you?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2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E4684E8-390B-1E39-872A-4CCE3426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272432"/>
            <a:ext cx="8984533" cy="846065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AD220-3689-8CE7-919D-CAE6C2DCEBFD}"/>
              </a:ext>
            </a:extLst>
          </p:cNvPr>
          <p:cNvSpPr txBox="1"/>
          <p:nvPr/>
        </p:nvSpPr>
        <p:spPr>
          <a:xfrm>
            <a:off x="655320" y="2931420"/>
            <a:ext cx="10006584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Summarize feedback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Hold action planning session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Share action plan with team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Regularly review action plan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67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6C951A-5450-0F8F-4984-A6BC032C3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46" y="3197770"/>
            <a:ext cx="10852150" cy="268128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For completing the survey</a:t>
            </a:r>
          </a:p>
          <a:p>
            <a:pPr marL="342900" indent="-342900">
              <a:spcBef>
                <a:spcPts val="1800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For participating in the Work Unit Results Review Session</a:t>
            </a:r>
          </a:p>
          <a:p>
            <a:pPr marL="342900" indent="-342900">
              <a:spcBef>
                <a:spcPts val="1800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For helping us understand our results</a:t>
            </a:r>
          </a:p>
          <a:p>
            <a:pPr>
              <a:spcBef>
                <a:spcPts val="1800"/>
              </a:spcBef>
            </a:pPr>
            <a:endParaRPr lang="en-US" sz="24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D88D29"/>
                </a:solidFill>
              </a:rPr>
              <a:t>You are a valued member of our team!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3DB9553-8D82-3D2B-0EA9-31D1D004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232978"/>
            <a:ext cx="8984533" cy="84606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3426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77ACC17-CB7F-7700-C9F2-AC42472B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232978"/>
            <a:ext cx="8984533" cy="84606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592B2A-530C-D5D3-E16C-EA44B2C88435}"/>
              </a:ext>
            </a:extLst>
          </p:cNvPr>
          <p:cNvSpPr txBox="1"/>
          <p:nvPr/>
        </p:nvSpPr>
        <p:spPr>
          <a:xfrm>
            <a:off x="655320" y="2931420"/>
            <a:ext cx="1000658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Review and discuss work unit results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Identify key actions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Communicate our follow-up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7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032" y="2918794"/>
            <a:ext cx="10972800" cy="39769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rgbClr val="1F497D"/>
                </a:solidFill>
              </a:rPr>
              <a:t>We request that you…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Help us understand the meaning behind the results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Provide honest and candid feedback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Offer constructive suggestions for improvement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Identify the highest priority items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Help us focus on those areas we can control within the department and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032" y="2229487"/>
            <a:ext cx="8984533" cy="846065"/>
          </a:xfrm>
        </p:spPr>
        <p:txBody>
          <a:bodyPr/>
          <a:lstStyle/>
          <a:p>
            <a:r>
              <a:rPr lang="en-US" dirty="0"/>
              <a:t>Ground Rules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7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032" y="2254140"/>
            <a:ext cx="8984533" cy="846065"/>
          </a:xfrm>
        </p:spPr>
        <p:txBody>
          <a:bodyPr/>
          <a:lstStyle/>
          <a:p>
            <a:r>
              <a:rPr lang="en-US" dirty="0"/>
              <a:t>Work Unit Feedback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6C4FF-A6C0-5699-D4AA-EDA9C58086D2}"/>
              </a:ext>
            </a:extLst>
          </p:cNvPr>
          <p:cNvSpPr txBox="1"/>
          <p:nvPr/>
        </p:nvSpPr>
        <p:spPr>
          <a:xfrm>
            <a:off x="655320" y="2931420"/>
            <a:ext cx="1000658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Review Engagement, Leader Index, and Team Index Scores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Review Strengths and Concerns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Review Key Drivers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Clarify Results with Team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Define Potential Actions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ITC Franklin Gothic Book"/>
              </a:rPr>
              <a:t>Prioritize Next Steps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497D"/>
              </a:solidFill>
              <a:latin typeface="ITC Franklin Gothic 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49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E6EA1C-979B-053E-BBFF-2D600ED68CE5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848308"/>
              </p:ext>
            </p:extLst>
          </p:nvPr>
        </p:nvGraphicFramePr>
        <p:xfrm>
          <a:off x="2886456" y="120685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657">
                <a:tc>
                  <a:txBody>
                    <a:bodyPr/>
                    <a:lstStyle/>
                    <a:p>
                      <a:endParaRPr lang="en-US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 Unit</a:t>
                      </a:r>
                    </a:p>
                    <a:p>
                      <a:pPr algn="ctr"/>
                      <a:r>
                        <a:rPr lang="en-US" b="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endParaRPr lang="en-US" b="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Organizational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Average</a:t>
                      </a:r>
                      <a:endParaRPr lang="en-US" b="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63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  <a:r>
                        <a:rPr lang="en-US" b="0" baseline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Indicator</a:t>
                      </a:r>
                      <a:endParaRPr lang="en-US" b="0" dirty="0">
                        <a:solidFill>
                          <a:srgbClr val="1F497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# Here</a:t>
                      </a:r>
                      <a:endParaRPr lang="en-US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847189"/>
              </p:ext>
            </p:extLst>
          </p:nvPr>
        </p:nvGraphicFramePr>
        <p:xfrm>
          <a:off x="2886456" y="2616288"/>
          <a:ext cx="82296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83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 Unit</a:t>
                      </a:r>
                      <a:endParaRPr lang="en-US" b="0" baseline="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b="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endParaRPr lang="en-US" b="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Organizational</a:t>
                      </a:r>
                      <a:r>
                        <a:rPr lang="en-US" b="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Average</a:t>
                      </a:r>
                      <a:endParaRPr lang="en-US" b="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Organizational 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#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Manager 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# Here</a:t>
                      </a:r>
                      <a:endParaRPr lang="en-US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62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Employee 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#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4407" y="4743259"/>
            <a:ext cx="822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88D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</a:p>
          <a:p>
            <a:r>
              <a:rPr lang="en-US" sz="14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Engagement Score </a:t>
            </a:r>
            <a:r>
              <a:rPr lang="en-US" sz="1400" dirty="0">
                <a:solidFill>
                  <a:srgbClr val="0257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indicates the degree of commitment team members feel toward the organization. Work units that are very connected to the organization will have a very strong level of commitment.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75B4056-6CD9-CEB0-68BE-978742F7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/>
          <a:lstStyle/>
          <a:p>
            <a:r>
              <a:rPr lang="en-US" dirty="0"/>
              <a:t>Engagement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5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304454"/>
              </p:ext>
            </p:extLst>
          </p:nvPr>
        </p:nvGraphicFramePr>
        <p:xfrm>
          <a:off x="1665548" y="2679583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Work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Unit Here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LI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Score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57536"/>
              </p:ext>
            </p:extLst>
          </p:nvPr>
        </p:nvGraphicFramePr>
        <p:xfrm>
          <a:off x="5988424" y="4276725"/>
          <a:ext cx="3493904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endParaRPr lang="en-US" sz="9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D88D29"/>
                          </a:solidFill>
                          <a:effectLst/>
                          <a:latin typeface="Verdana" panose="020B0604030504040204" pitchFamily="34" charset="0"/>
                        </a:rPr>
                        <a:t>INDEX</a:t>
                      </a:r>
                      <a:endParaRPr lang="en-US" sz="1100" b="1" i="0" u="none" strike="noStrike" dirty="0">
                        <a:solidFill>
                          <a:srgbClr val="D88D2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endParaRPr lang="en-US" sz="9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endParaRPr lang="en-US" sz="900" b="1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SCORE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High 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90-100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Moderately high 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80-89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Moderate 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Moderately</a:t>
                      </a:r>
                      <a:r>
                        <a:rPr lang="en-US" sz="1200" b="0" i="0" u="none" strike="noStrike" baseline="0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 low readiness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Low 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0-59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40506" y="4307265"/>
            <a:ext cx="3739896" cy="1569660"/>
          </a:xfrm>
          <a:prstGeom prst="rect">
            <a:avLst/>
          </a:prstGeom>
          <a:noFill/>
          <a:ln w="635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307265"/>
            <a:ext cx="373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88D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LI Score represents team members’ readiness to engage in feedback and action planning. The score is assigned through calculations on a 100-point scale from survey items specific to manager performance.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4307265"/>
            <a:ext cx="3738991" cy="1569660"/>
          </a:xfrm>
          <a:prstGeom prst="rect">
            <a:avLst/>
          </a:prstGeom>
          <a:noFill/>
          <a:ln w="635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C463624-335D-F783-268D-19667A41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982" y="2137628"/>
            <a:ext cx="9147048" cy="846065"/>
          </a:xfrm>
        </p:spPr>
        <p:txBody>
          <a:bodyPr/>
          <a:lstStyle/>
          <a:p>
            <a:pPr algn="ctr"/>
            <a:r>
              <a:rPr lang="en-US" dirty="0"/>
              <a:t>Leader Index (LI)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58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C93DE-FAA1-F34E-1714-2458B9D345BC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03549"/>
              </p:ext>
            </p:extLst>
          </p:nvPr>
        </p:nvGraphicFramePr>
        <p:xfrm>
          <a:off x="3592576" y="1143845"/>
          <a:ext cx="7823201" cy="4480560"/>
        </p:xfrm>
        <a:graphic>
          <a:graphicData uri="http://schemas.openxmlformats.org/drawingml/2006/table">
            <a:tbl>
              <a:tblPr/>
              <a:tblGrid>
                <a:gridCol w="683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Planning Readiness Items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Domain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treats me with respect.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encourages teamwork.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am involved in decisions that affect my work.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respect the abilities of the person to whom I report.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is a good communicator.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person I report to cares about my job satisfaction.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rgbClr val="1F49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9EC546AE-309F-3A1C-E521-99440E1B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Leader index (LI)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58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4069FC-AA26-A4AD-63E3-2EECBCDB5D8E}"/>
              </a:ext>
            </a:extLst>
          </p:cNvPr>
          <p:cNvSpPr/>
          <p:nvPr/>
        </p:nvSpPr>
        <p:spPr>
          <a:xfrm>
            <a:off x="2825496" y="173736"/>
            <a:ext cx="8412480" cy="3099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140161"/>
              </p:ext>
            </p:extLst>
          </p:nvPr>
        </p:nvGraphicFramePr>
        <p:xfrm>
          <a:off x="3142488" y="1298839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Work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Unit Here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TI Here (I, II, or III)</a:t>
                      </a:r>
                      <a:endParaRPr lang="en-US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 Power Item Score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8791"/>
              </p:ext>
            </p:extLst>
          </p:nvPr>
        </p:nvGraphicFramePr>
        <p:xfrm>
          <a:off x="6309988" y="2900209"/>
          <a:ext cx="4908885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endParaRPr lang="en-US" sz="9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D88D29"/>
                          </a:solidFill>
                          <a:effectLst/>
                          <a:latin typeface="Verdana" panose="020B0604030504040204" pitchFamily="34" charset="0"/>
                        </a:rPr>
                        <a:t>INDEX</a:t>
                      </a:r>
                      <a:endParaRPr lang="en-US" sz="1100" b="1" i="0" u="none" strike="noStrike" dirty="0">
                        <a:solidFill>
                          <a:srgbClr val="D88D2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endParaRPr lang="en-US" sz="9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TIER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POWER ITEM</a:t>
                      </a:r>
                      <a:r>
                        <a:rPr lang="en-US" sz="900" b="1" i="0" u="none" strike="noStrike" baseline="0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 SCORE</a:t>
                      </a:r>
                      <a:endParaRPr lang="en-US" sz="900" b="1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Tier 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Above Average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5.0 - 4.15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Tier II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Average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4.14 - 3.80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Tier III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Below Average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3.79 or</a:t>
                      </a:r>
                      <a:r>
                        <a:rPr lang="en-US" sz="1400" b="0" i="0" u="none" strike="noStrike" baseline="0" dirty="0">
                          <a:solidFill>
                            <a:srgbClr val="1F497D"/>
                          </a:solidFill>
                          <a:effectLst/>
                          <a:latin typeface="Verdana" panose="020B0604030504040204" pitchFamily="34" charset="0"/>
                        </a:rPr>
                        <a:t> below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89671" y="2889416"/>
            <a:ext cx="5149516" cy="1188720"/>
          </a:xfrm>
          <a:prstGeom prst="rect">
            <a:avLst/>
          </a:prstGeom>
          <a:noFill/>
          <a:ln w="635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97352" y="2900210"/>
            <a:ext cx="2872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88D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endParaRPr lang="en-US" sz="1400" b="1" dirty="0">
              <a:solidFill>
                <a:srgbClr val="D88D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 Score is a team outcome metric based on items that most powerfully impact team performance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7352" y="2889416"/>
            <a:ext cx="2922494" cy="1188720"/>
          </a:xfrm>
          <a:prstGeom prst="rect">
            <a:avLst/>
          </a:prstGeom>
          <a:noFill/>
          <a:ln w="6350"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EBF7737-06E9-C519-B931-45FD1776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4279"/>
            <a:ext cx="8984533" cy="562212"/>
          </a:xfrm>
        </p:spPr>
        <p:txBody>
          <a:bodyPr>
            <a:normAutofit/>
          </a:bodyPr>
          <a:lstStyle/>
          <a:p>
            <a:r>
              <a:rPr lang="en-US" dirty="0"/>
              <a:t>Team Index (TI)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93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VA GEN title and end slide">
  <a:themeElements>
    <a:clrScheme name="UVA NEW BRAND">
      <a:dk1>
        <a:srgbClr val="D75929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VA GEN inside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UVA GEN inside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UVA GEN inside3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964</Words>
  <Application>Microsoft Office PowerPoint</Application>
  <PresentationFormat>Widescreen</PresentationFormat>
  <Paragraphs>217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ITC Franklin Gothic Book</vt:lpstr>
      <vt:lpstr>ITC Franklin Gothic Med</vt:lpstr>
      <vt:lpstr>Verdana</vt:lpstr>
      <vt:lpstr>UVA GEN title and end slide</vt:lpstr>
      <vt:lpstr>UVA GEN inside</vt:lpstr>
      <vt:lpstr>1_UVA GEN inside</vt:lpstr>
      <vt:lpstr>UVA GEN inside3</vt:lpstr>
      <vt:lpstr>PowerPoint Presentation</vt:lpstr>
      <vt:lpstr>Thank you!</vt:lpstr>
      <vt:lpstr>Objectives</vt:lpstr>
      <vt:lpstr>Ground Rules</vt:lpstr>
      <vt:lpstr>Work Unit Feedback Process</vt:lpstr>
      <vt:lpstr>Engagement score</vt:lpstr>
      <vt:lpstr>Leader Index (LI) score</vt:lpstr>
      <vt:lpstr>Leader index (LI) score</vt:lpstr>
      <vt:lpstr>Team Index (TI) score</vt:lpstr>
      <vt:lpstr>Team Index score</vt:lpstr>
      <vt:lpstr>strengths</vt:lpstr>
      <vt:lpstr>concerns</vt:lpstr>
      <vt:lpstr>Key Drivers</vt:lpstr>
      <vt:lpstr>Summary</vt:lpstr>
      <vt:lpstr>Clarification of results: strengths</vt:lpstr>
      <vt:lpstr>Clarification of results: concerns</vt:lpstr>
      <vt:lpstr>Next steps</vt:lpstr>
    </vt:vector>
  </TitlesOfParts>
  <Company>Circle120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Vincent</dc:creator>
  <cp:lastModifiedBy>Christesen, Tyler (tc7vc)</cp:lastModifiedBy>
  <cp:revision>69</cp:revision>
  <dcterms:created xsi:type="dcterms:W3CDTF">2017-10-18T15:58:36Z</dcterms:created>
  <dcterms:modified xsi:type="dcterms:W3CDTF">2023-04-10T16:53:12Z</dcterms:modified>
</cp:coreProperties>
</file>